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4"/>
  </p:notesMasterIdLst>
  <p:sldIdLst>
    <p:sldId id="265" r:id="rId2"/>
    <p:sldId id="268" r:id="rId3"/>
    <p:sldId id="266" r:id="rId4"/>
    <p:sldId id="257" r:id="rId5"/>
    <p:sldId id="258" r:id="rId6"/>
    <p:sldId id="259" r:id="rId7"/>
    <p:sldId id="260" r:id="rId8"/>
    <p:sldId id="261" r:id="rId9"/>
    <p:sldId id="262" r:id="rId10"/>
    <p:sldId id="263" r:id="rId11"/>
    <p:sldId id="264"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64"/>
    <p:restoredTop sz="93902"/>
  </p:normalViewPr>
  <p:slideViewPr>
    <p:cSldViewPr>
      <p:cViewPr varScale="1">
        <p:scale>
          <a:sx n="102" d="100"/>
          <a:sy n="102" d="100"/>
        </p:scale>
        <p:origin x="-6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E16D2-C2A3-4F72-842E-CF5DF3DF2B37}" type="datetimeFigureOut">
              <a:rPr lang="ru-RU" smtClean="0"/>
              <a:t>09.02.2016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610A8-8F73-4912-838F-830D17217FC9}" type="slidenum">
              <a:rPr lang="ru-RU" smtClean="0"/>
              <a:t>‹#›</a:t>
            </a:fld>
            <a:endParaRPr lang="ru-RU"/>
          </a:p>
        </p:txBody>
      </p:sp>
    </p:spTree>
    <p:extLst>
      <p:ext uri="{BB962C8B-B14F-4D97-AF65-F5344CB8AC3E}">
        <p14:creationId xmlns:p14="http://schemas.microsoft.com/office/powerpoint/2010/main" val="140655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28588" marR="0" indent="-128588" algn="l" defTabSz="685800" rtl="0" eaLnBrk="1" fontAlgn="ctr" latinLnBrk="0" hangingPunct="1">
              <a:lnSpc>
                <a:spcPct val="100000"/>
              </a:lnSpc>
              <a:spcBef>
                <a:spcPts val="0"/>
              </a:spcBef>
              <a:spcAft>
                <a:spcPts val="0"/>
              </a:spcAft>
              <a:buClrTx/>
              <a:buSzPct val="70000"/>
              <a:buFont typeface="Wingdings" pitchFamily="2" charset="2"/>
              <a:buChar char="l"/>
              <a:tabLst/>
              <a:defRPr/>
            </a:pPr>
            <a:r>
              <a:rPr lang="en-US" altLang="zh-CN" dirty="0" smtClean="0"/>
              <a:t>IT</a:t>
            </a:r>
            <a:r>
              <a:rPr lang="zh-CN" altLang="en-US" dirty="0" smtClean="0"/>
              <a:t>公司拥有员工</a:t>
            </a:r>
            <a:r>
              <a:rPr lang="en-US" altLang="zh-CN" b="1" dirty="0" smtClean="0">
                <a:solidFill>
                  <a:srgbClr val="FFC000"/>
                </a:solidFill>
              </a:rPr>
              <a:t>19</a:t>
            </a:r>
            <a:r>
              <a:rPr lang="zh-CN" altLang="en-US" b="1" dirty="0" smtClean="0">
                <a:solidFill>
                  <a:srgbClr val="FFC000"/>
                </a:solidFill>
              </a:rPr>
              <a:t>，</a:t>
            </a:r>
            <a:r>
              <a:rPr lang="en-US" altLang="zh-CN" b="1" dirty="0" smtClean="0">
                <a:solidFill>
                  <a:srgbClr val="FFC000"/>
                </a:solidFill>
              </a:rPr>
              <a:t>561</a:t>
            </a:r>
            <a:endParaRPr lang="zh-CN" altLang="en-US" b="1" dirty="0" smtClean="0"/>
          </a:p>
          <a:p>
            <a:pPr marL="0" indent="0">
              <a:buNone/>
            </a:pPr>
            <a:r>
              <a:rPr lang="en-US" altLang="zh-CN" dirty="0" smtClean="0"/>
              <a:t>2014</a:t>
            </a:r>
            <a:r>
              <a:rPr lang="zh-CN" altLang="en-US" dirty="0" smtClean="0"/>
              <a:t>年销售额为</a:t>
            </a:r>
            <a:r>
              <a:rPr lang="en-US" altLang="zh-CN" b="1" dirty="0" smtClean="0"/>
              <a:t>8.2</a:t>
            </a:r>
            <a:r>
              <a:rPr lang="en-US" altLang="zh-CN" b="1" baseline="0" dirty="0" smtClean="0"/>
              <a:t> Billion</a:t>
            </a:r>
          </a:p>
        </p:txBody>
      </p:sp>
      <p:sp>
        <p:nvSpPr>
          <p:cNvPr id="4" name="灯片编号占位符 3"/>
          <p:cNvSpPr>
            <a:spLocks noGrp="1"/>
          </p:cNvSpPr>
          <p:nvPr>
            <p:ph type="sldNum" sz="quarter" idx="10"/>
          </p:nvPr>
        </p:nvSpPr>
        <p:spPr/>
        <p:txBody>
          <a:bodyPr/>
          <a:lstStyle/>
          <a:p>
            <a:r>
              <a:rPr lang="zh-CN" altLang="en-US" smtClean="0">
                <a:solidFill>
                  <a:prstClr val="black"/>
                </a:solidFill>
                <a:latin typeface="Arial"/>
                <a:ea typeface="微软雅黑"/>
              </a:rPr>
              <a:t>第 </a:t>
            </a:r>
            <a:fld id="{CE884005-AAD7-43DA-8323-709AF992FEE5}" type="slidenum">
              <a:rPr lang="zh-CN" altLang="en-US" smtClean="0">
                <a:solidFill>
                  <a:prstClr val="black"/>
                </a:solidFill>
                <a:latin typeface="Arial"/>
                <a:ea typeface="微软雅黑"/>
              </a:rPr>
              <a:pPr/>
              <a:t>2</a:t>
            </a:fld>
            <a:r>
              <a:rPr lang="zh-CN" altLang="en-US" smtClean="0">
                <a:solidFill>
                  <a:prstClr val="black"/>
                </a:solidFill>
                <a:latin typeface="Arial"/>
                <a:ea typeface="微软雅黑"/>
              </a:rPr>
              <a:t> 页</a:t>
            </a:r>
            <a:endParaRPr lang="zh-CN" altLang="en-US" dirty="0">
              <a:solidFill>
                <a:prstClr val="black"/>
              </a:solidFill>
              <a:latin typeface="Arial"/>
              <a:ea typeface="微软雅黑"/>
            </a:endParaRPr>
          </a:p>
        </p:txBody>
      </p:sp>
    </p:spTree>
    <p:extLst>
      <p:ext uri="{BB962C8B-B14F-4D97-AF65-F5344CB8AC3E}">
        <p14:creationId xmlns:p14="http://schemas.microsoft.com/office/powerpoint/2010/main" val="264610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1143000" y="685800"/>
            <a:ext cx="4572000" cy="3429000"/>
          </a:xfrm>
        </p:spPr>
      </p:sp>
      <p:sp>
        <p:nvSpPr>
          <p:cNvPr id="911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平安城市的目标</a:t>
            </a:r>
            <a:endParaRPr lang="en-US" altLang="zh-CN" smtClean="0"/>
          </a:p>
          <a:p>
            <a:pPr lvl="1"/>
            <a:r>
              <a:rPr lang="zh-CN" altLang="en-US" smtClean="0"/>
              <a:t>社会安全、食品安全、生产安全、交通安全、住宅安全</a:t>
            </a:r>
            <a:r>
              <a:rPr lang="en-US" altLang="zh-CN" smtClean="0"/>
              <a:t>…</a:t>
            </a:r>
          </a:p>
          <a:p>
            <a:endParaRPr lang="zh-CN" altLang="en-US" smtClean="0"/>
          </a:p>
        </p:txBody>
      </p:sp>
      <p:sp>
        <p:nvSpPr>
          <p:cNvPr id="91140" name="灯片编号占位符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fontAlgn="base" hangingPunct="1">
              <a:spcBef>
                <a:spcPct val="0"/>
              </a:spcBef>
              <a:spcAft>
                <a:spcPct val="0"/>
              </a:spcAft>
            </a:pPr>
            <a:fld id="{59536C0A-0D73-4532-9F9C-E5CE38D0D263}" type="slidenum">
              <a:rPr lang="en-US" altLang="zh-CN" sz="1200" b="1">
                <a:solidFill>
                  <a:prstClr val="black"/>
                </a:solidFill>
              </a:rPr>
              <a:pPr algn="r" eaLnBrk="1" fontAlgn="base" hangingPunct="1">
                <a:spcBef>
                  <a:spcPct val="0"/>
                </a:spcBef>
                <a:spcAft>
                  <a:spcPct val="0"/>
                </a:spcAft>
              </a:pPr>
              <a:t>4</a:t>
            </a:fld>
            <a:endParaRPr lang="en-US" altLang="zh-CN" sz="1200" b="1">
              <a:solidFill>
                <a:prstClr val="black"/>
              </a:solidFill>
            </a:endParaRPr>
          </a:p>
        </p:txBody>
      </p:sp>
    </p:spTree>
    <p:extLst>
      <p:ext uri="{BB962C8B-B14F-4D97-AF65-F5344CB8AC3E}">
        <p14:creationId xmlns:p14="http://schemas.microsoft.com/office/powerpoint/2010/main" val="44013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xfrm>
            <a:off x="1143000" y="685800"/>
            <a:ext cx="4572000" cy="3429000"/>
          </a:xfrm>
        </p:spPr>
      </p:sp>
      <p:sp>
        <p:nvSpPr>
          <p:cNvPr id="921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921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665B288F-2BBC-4263-9E84-A7076921F7A6}" type="slidenum">
              <a:rPr lang="en-US" altLang="zh-CN" smtClean="0">
                <a:solidFill>
                  <a:prstClr val="black"/>
                </a:solidFill>
              </a:rPr>
              <a:pPr eaLnBrk="1" hangingPunct="1"/>
              <a:t>5</a:t>
            </a:fld>
            <a:endParaRPr lang="en-US" altLang="zh-CN" smtClean="0">
              <a:solidFill>
                <a:prstClr val="black"/>
              </a:solidFill>
            </a:endParaRPr>
          </a:p>
        </p:txBody>
      </p:sp>
    </p:spTree>
    <p:extLst>
      <p:ext uri="{BB962C8B-B14F-4D97-AF65-F5344CB8AC3E}">
        <p14:creationId xmlns:p14="http://schemas.microsoft.com/office/powerpoint/2010/main" val="139218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2000" cy="3429000"/>
          </a:xfrm>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zh-CN" altLang="en-US" sz="1300" smtClean="0"/>
              <a:t>全</a:t>
            </a:r>
            <a:r>
              <a:rPr lang="en-US" altLang="zh-CN" sz="1300" smtClean="0"/>
              <a:t>ip</a:t>
            </a:r>
            <a:r>
              <a:rPr lang="zh-CN" altLang="en-US" sz="1300" smtClean="0"/>
              <a:t>化的视频云系统，</a:t>
            </a:r>
            <a:r>
              <a:rPr lang="en-US" altLang="zh-CN" sz="1300" smtClean="0"/>
              <a:t>SOA</a:t>
            </a:r>
            <a:r>
              <a:rPr lang="zh-CN" altLang="en-US" sz="1300" smtClean="0"/>
              <a:t>架构</a:t>
            </a:r>
            <a:endParaRPr lang="en-US" altLang="zh-CN" sz="1300" smtClean="0"/>
          </a:p>
          <a:p>
            <a:pPr>
              <a:lnSpc>
                <a:spcPct val="90000"/>
              </a:lnSpc>
            </a:pPr>
            <a:r>
              <a:rPr lang="zh-CN" altLang="en-US" sz="1300" smtClean="0"/>
              <a:t>高度整合视频、卡口、电警、报警等</a:t>
            </a:r>
            <a:endParaRPr lang="en-US" altLang="zh-CN" sz="1300" smtClean="0"/>
          </a:p>
          <a:p>
            <a:pPr>
              <a:lnSpc>
                <a:spcPct val="90000"/>
              </a:lnSpc>
            </a:pPr>
            <a:r>
              <a:rPr lang="zh-CN" altLang="en-US" sz="1300" smtClean="0"/>
              <a:t>海量视频云存储</a:t>
            </a:r>
            <a:endParaRPr lang="en-US" altLang="zh-CN" sz="1300" smtClean="0"/>
          </a:p>
          <a:p>
            <a:pPr>
              <a:lnSpc>
                <a:spcPct val="90000"/>
              </a:lnSpc>
            </a:pPr>
            <a:r>
              <a:rPr lang="zh-CN" altLang="en-US" sz="1300" smtClean="0"/>
              <a:t>共享的云计算中心，大量的智能应用</a:t>
            </a:r>
            <a:endParaRPr lang="en-US" altLang="zh-CN" sz="1300" smtClean="0"/>
          </a:p>
          <a:p>
            <a:pPr>
              <a:lnSpc>
                <a:spcPct val="90000"/>
              </a:lnSpc>
            </a:pPr>
            <a:r>
              <a:rPr lang="zh-CN" altLang="en-US" sz="1300" smtClean="0"/>
              <a:t>实现</a:t>
            </a:r>
            <a:r>
              <a:rPr lang="en-US" altLang="zh-CN" sz="1300" smtClean="0"/>
              <a:t>SAAS</a:t>
            </a:r>
            <a:r>
              <a:rPr lang="zh-CN" altLang="en-US" sz="1300" smtClean="0"/>
              <a:t>、</a:t>
            </a:r>
            <a:r>
              <a:rPr lang="en-US" altLang="zh-CN" sz="1300" smtClean="0"/>
              <a:t>PAAS</a:t>
            </a:r>
            <a:r>
              <a:rPr lang="zh-CN" altLang="en-US" sz="1300" smtClean="0"/>
              <a:t>、</a:t>
            </a:r>
            <a:r>
              <a:rPr lang="en-US" altLang="zh-CN" sz="1300" smtClean="0"/>
              <a:t>IAAS</a:t>
            </a:r>
          </a:p>
          <a:p>
            <a:pPr>
              <a:lnSpc>
                <a:spcPct val="90000"/>
              </a:lnSpc>
            </a:pPr>
            <a:r>
              <a:rPr lang="zh-CN" altLang="en-US" sz="1300" smtClean="0"/>
              <a:t>智能运维系统</a:t>
            </a:r>
            <a:endParaRPr lang="en-US" altLang="zh-CN" sz="1300" smtClean="0"/>
          </a:p>
          <a:p>
            <a:pPr>
              <a:lnSpc>
                <a:spcPct val="90000"/>
              </a:lnSpc>
            </a:pPr>
            <a:r>
              <a:rPr lang="zh-CN" altLang="en-US" sz="1300" smtClean="0"/>
              <a:t>第三方应用和服务</a:t>
            </a:r>
          </a:p>
          <a:p>
            <a:pPr>
              <a:lnSpc>
                <a:spcPct val="90000"/>
              </a:lnSpc>
            </a:pPr>
            <a:r>
              <a:rPr lang="zh-CN" altLang="en-US" smtClean="0">
                <a:solidFill>
                  <a:schemeClr val="bg2"/>
                </a:solidFill>
              </a:rPr>
              <a:t>优势：降低建设和运行成本，保障系统稳定可靠，提高运维效率，适应大量增值应用</a:t>
            </a:r>
            <a:r>
              <a:rPr lang="en-US" altLang="zh-CN" smtClean="0">
                <a:solidFill>
                  <a:schemeClr val="bg2"/>
                </a:solidFill>
              </a:rPr>
              <a:t>…</a:t>
            </a:r>
            <a:endParaRPr lang="zh-CN" altLang="en-US" sz="1300" smtClean="0"/>
          </a:p>
          <a:p>
            <a:pPr>
              <a:lnSpc>
                <a:spcPct val="90000"/>
              </a:lnSpc>
            </a:pPr>
            <a:r>
              <a:rPr lang="zh-CN" altLang="en-US" sz="1300" b="1" smtClean="0"/>
              <a:t>名词解释：</a:t>
            </a:r>
            <a:endParaRPr lang="en-US" altLang="zh-CN" sz="1300" b="1" smtClean="0"/>
          </a:p>
          <a:p>
            <a:pPr>
              <a:lnSpc>
                <a:spcPct val="90000"/>
              </a:lnSpc>
            </a:pPr>
            <a:r>
              <a:rPr lang="en-US" altLang="zh-CN" sz="1400" smtClean="0"/>
              <a:t>SOA</a:t>
            </a:r>
            <a:r>
              <a:rPr lang="zh-CN" altLang="en-US" sz="1400" smtClean="0"/>
              <a:t>：  面向服务的体系架构</a:t>
            </a:r>
            <a:endParaRPr lang="en-US" altLang="zh-CN" sz="1400" smtClean="0"/>
          </a:p>
          <a:p>
            <a:pPr>
              <a:lnSpc>
                <a:spcPct val="90000"/>
              </a:lnSpc>
            </a:pPr>
            <a:r>
              <a:rPr lang="en-US" altLang="zh-CN" sz="1400" smtClean="0"/>
              <a:t>IAAS</a:t>
            </a:r>
            <a:r>
              <a:rPr lang="zh-CN" altLang="en-US" sz="1400" smtClean="0"/>
              <a:t>： 基础设施即服务</a:t>
            </a:r>
            <a:endParaRPr lang="en-US" altLang="zh-CN" sz="1400" smtClean="0"/>
          </a:p>
          <a:p>
            <a:pPr>
              <a:lnSpc>
                <a:spcPct val="90000"/>
              </a:lnSpc>
            </a:pPr>
            <a:r>
              <a:rPr lang="en-US" altLang="zh-CN" sz="1400" smtClean="0"/>
              <a:t>DAAS</a:t>
            </a:r>
            <a:r>
              <a:rPr lang="zh-CN" altLang="en-US" sz="1400" smtClean="0"/>
              <a:t>：数据即服务</a:t>
            </a:r>
            <a:endParaRPr lang="en-US" altLang="zh-CN" sz="1400" smtClean="0"/>
          </a:p>
          <a:p>
            <a:pPr>
              <a:lnSpc>
                <a:spcPct val="90000"/>
              </a:lnSpc>
            </a:pPr>
            <a:r>
              <a:rPr lang="en-US" altLang="zh-CN" sz="1400" smtClean="0"/>
              <a:t>PAAS</a:t>
            </a:r>
            <a:r>
              <a:rPr lang="zh-CN" altLang="en-US" sz="1400" smtClean="0"/>
              <a:t>： 平台即服务</a:t>
            </a:r>
            <a:endParaRPr lang="en-US" altLang="zh-CN" sz="1400" smtClean="0"/>
          </a:p>
          <a:p>
            <a:pPr>
              <a:lnSpc>
                <a:spcPct val="90000"/>
              </a:lnSpc>
            </a:pPr>
            <a:r>
              <a:rPr lang="en-US" altLang="zh-CN" sz="1400" smtClean="0"/>
              <a:t>SAAS</a:t>
            </a:r>
            <a:r>
              <a:rPr lang="zh-CN" altLang="en-US" sz="1400" smtClean="0"/>
              <a:t>： 软件即服务</a:t>
            </a:r>
            <a:endParaRPr lang="en-US" altLang="zh-CN" sz="1400" smtClean="0"/>
          </a:p>
          <a:p>
            <a:pPr>
              <a:lnSpc>
                <a:spcPct val="90000"/>
              </a:lnSpc>
            </a:pPr>
            <a:r>
              <a:rPr lang="en-US" altLang="zh-CN" sz="1400" smtClean="0"/>
              <a:t>KAAS</a:t>
            </a:r>
            <a:r>
              <a:rPr lang="zh-CN" altLang="en-US" sz="1400" smtClean="0"/>
              <a:t>： 知识即服务</a:t>
            </a:r>
          </a:p>
          <a:p>
            <a:pPr>
              <a:lnSpc>
                <a:spcPct val="90000"/>
              </a:lnSpc>
            </a:pPr>
            <a:endParaRPr lang="zh-CN" altLang="en-US" smtClean="0"/>
          </a:p>
        </p:txBody>
      </p:sp>
    </p:spTree>
    <p:extLst>
      <p:ext uri="{BB962C8B-B14F-4D97-AF65-F5344CB8AC3E}">
        <p14:creationId xmlns:p14="http://schemas.microsoft.com/office/powerpoint/2010/main" val="168149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xfrm>
            <a:off x="1143000" y="685800"/>
            <a:ext cx="4572000" cy="3429000"/>
          </a:xfrm>
          <a:ln/>
        </p:spPr>
      </p:sp>
      <p:sp>
        <p:nvSpPr>
          <p:cNvPr id="30723" name="备注占位符 2"/>
          <p:cNvSpPr>
            <a:spLocks noGrp="1"/>
          </p:cNvSpPr>
          <p:nvPr>
            <p:ph type="body" idx="1"/>
          </p:nvPr>
        </p:nvSpPr>
        <p:spPr>
          <a:noFill/>
          <a:ln/>
        </p:spPr>
        <p:txBody>
          <a:bodyPr/>
          <a:lstStyle/>
          <a:p>
            <a:r>
              <a:rPr lang="zh-CN" altLang="en-US" smtClean="0"/>
              <a:t>派出所</a:t>
            </a:r>
            <a:r>
              <a:rPr lang="en-US" altLang="zh-CN" smtClean="0"/>
              <a:t>-</a:t>
            </a:r>
            <a:r>
              <a:rPr lang="zh-CN" altLang="en-US" smtClean="0"/>
              <a:t>分局</a:t>
            </a:r>
            <a:r>
              <a:rPr lang="en-US" altLang="zh-CN" smtClean="0"/>
              <a:t>-</a:t>
            </a:r>
            <a:r>
              <a:rPr lang="zh-CN" altLang="en-US" smtClean="0"/>
              <a:t>市局 形成三级监控架构，两级平台是指分局平台和市局平台。</a:t>
            </a:r>
            <a:endParaRPr lang="en-US" altLang="zh-CN" smtClean="0"/>
          </a:p>
          <a:p>
            <a:r>
              <a:rPr lang="zh-CN" altLang="en-US" smtClean="0"/>
              <a:t>三级监控架构通常按照行政区域划分，各个层面的监控中心都能做到对所辖区域内的视频资源做到有效控制。</a:t>
            </a:r>
          </a:p>
        </p:txBody>
      </p:sp>
      <p:sp>
        <p:nvSpPr>
          <p:cNvPr id="30724" name="灯片编号占位符 3"/>
          <p:cNvSpPr>
            <a:spLocks noGrp="1"/>
          </p:cNvSpPr>
          <p:nvPr>
            <p:ph type="sldNum" sz="quarter" idx="5"/>
          </p:nvPr>
        </p:nvSpPr>
        <p:spPr>
          <a:noFill/>
        </p:spPr>
        <p:txBody>
          <a:bodyPr/>
          <a:lstStyle/>
          <a:p>
            <a:fld id="{8E210069-341B-4A34-BA60-96DC686C945A}" type="slidenum">
              <a:rPr lang="en-US" altLang="zh-CN" smtClean="0">
                <a:ea typeface="HY견고딕"/>
                <a:cs typeface="HY견고딕"/>
              </a:rPr>
              <a:pPr/>
              <a:t>10</a:t>
            </a:fld>
            <a:endParaRPr lang="en-US" altLang="zh-CN" smtClean="0">
              <a:ea typeface="HY견고딕"/>
              <a:cs typeface="HY견고딕"/>
            </a:endParaRPr>
          </a:p>
        </p:txBody>
      </p:sp>
    </p:spTree>
    <p:extLst>
      <p:ext uri="{BB962C8B-B14F-4D97-AF65-F5344CB8AC3E}">
        <p14:creationId xmlns:p14="http://schemas.microsoft.com/office/powerpoint/2010/main" val="8204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xfrm>
            <a:off x="1143000" y="685800"/>
            <a:ext cx="4572000" cy="3429000"/>
          </a:xfrm>
        </p:spPr>
      </p:sp>
      <p:sp>
        <p:nvSpPr>
          <p:cNvPr id="1044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未来的智慧城市是一个高度融合和联动的和谐社会，它首先是安全的，其次是智慧的，安全表现在居住安全、社会安全、交通安全、卫生安全和生产安全。</a:t>
            </a:r>
          </a:p>
        </p:txBody>
      </p:sp>
      <p:sp>
        <p:nvSpPr>
          <p:cNvPr id="104452" name="灯片编号占位符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fontAlgn="base" hangingPunct="1">
              <a:spcBef>
                <a:spcPct val="0"/>
              </a:spcBef>
              <a:spcAft>
                <a:spcPct val="0"/>
              </a:spcAft>
            </a:pPr>
            <a:fld id="{C0002DC1-AA22-46E8-BC3C-84AB3058F6E5}" type="slidenum">
              <a:rPr lang="en-US" altLang="zh-CN" sz="1200" b="1">
                <a:solidFill>
                  <a:prstClr val="black"/>
                </a:solidFill>
              </a:rPr>
              <a:pPr algn="r" eaLnBrk="1" fontAlgn="base" hangingPunct="1">
                <a:spcBef>
                  <a:spcPct val="0"/>
                </a:spcBef>
                <a:spcAft>
                  <a:spcPct val="0"/>
                </a:spcAft>
              </a:pPr>
              <a:t>11</a:t>
            </a:fld>
            <a:endParaRPr lang="en-US" altLang="zh-CN" sz="1200" b="1">
              <a:solidFill>
                <a:prstClr val="black"/>
              </a:solidFill>
            </a:endParaRPr>
          </a:p>
        </p:txBody>
      </p:sp>
    </p:spTree>
    <p:extLst>
      <p:ext uri="{BB962C8B-B14F-4D97-AF65-F5344CB8AC3E}">
        <p14:creationId xmlns:p14="http://schemas.microsoft.com/office/powerpoint/2010/main" val="253493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5" name="Footer Placeholder 4"/>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314969197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323673609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117926829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394674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48980690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4" name="Footer Placeholder 3"/>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268675408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4" name="Footer Placeholder 3"/>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129382379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5" name="Footer Placeholder 4"/>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275464785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5" name="Footer Placeholder 4"/>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158461427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3127" name="Rectangle 55"/>
          <p:cNvSpPr>
            <a:spLocks noGrp="1" noChangeArrowheads="1"/>
          </p:cNvSpPr>
          <p:nvPr>
            <p:ph type="ctrTitle"/>
          </p:nvPr>
        </p:nvSpPr>
        <p:spPr>
          <a:xfrm>
            <a:off x="691662" y="1931988"/>
            <a:ext cx="7143750" cy="596900"/>
          </a:xfrm>
        </p:spPr>
        <p:txBody>
          <a:bodyPr>
            <a:spAutoFit/>
          </a:bodyPr>
          <a:lstStyle>
            <a:lvl1pPr>
              <a:tabLst>
                <a:tab pos="571500" algn="l"/>
              </a:tabLst>
              <a:defRPr/>
            </a:lvl1pPr>
          </a:lstStyle>
          <a:p>
            <a:pPr lvl="0"/>
            <a:r>
              <a:rPr lang="de-DE" altLang="de-DE" noProof="0" smtClean="0"/>
              <a:t>A.	Klicken Sie, um das Format des Titel-Masters zu 	bearbeiten.</a:t>
            </a:r>
          </a:p>
        </p:txBody>
      </p:sp>
    </p:spTree>
    <p:extLst>
      <p:ext uri="{BB962C8B-B14F-4D97-AF65-F5344CB8AC3E}">
        <p14:creationId xmlns:p14="http://schemas.microsoft.com/office/powerpoint/2010/main" val="2592295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78474" y="1354644"/>
            <a:ext cx="7886700" cy="1292662"/>
          </a:xfrm>
        </p:spPr>
        <p:txBody>
          <a:bodyPr/>
          <a:lstStyle>
            <a:lvl1pPr>
              <a:defRPr sz="1800">
                <a:latin typeface="微软雅黑" pitchFamily="34" charset="-122"/>
                <a:ea typeface="微软雅黑" pitchFamily="34" charset="-122"/>
              </a:defRPr>
            </a:lvl1pPr>
            <a:lvl2pPr marL="392113" indent="-390525">
              <a:buFont typeface="Wingdings" pitchFamily="2" charset="2"/>
              <a:buChar char="Ø"/>
              <a:defRPr sz="1800">
                <a:latin typeface="微软雅黑" pitchFamily="34" charset="-122"/>
                <a:ea typeface="微软雅黑" pitchFamily="34" charset="-122"/>
              </a:defRPr>
            </a:lvl2pPr>
            <a:lvl3pPr>
              <a:defRPr sz="16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smtClean="0"/>
              <a:t>单击此处编辑母版文本样式</a:t>
            </a:r>
            <a:endParaRPr lang="en-US" altLang="zh-CN" dirty="0" smtClean="0"/>
          </a:p>
          <a:p>
            <a:pPr lvl="0"/>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标题 5"/>
          <p:cNvSpPr>
            <a:spLocks noGrp="1"/>
          </p:cNvSpPr>
          <p:nvPr>
            <p:ph type="title"/>
          </p:nvPr>
        </p:nvSpPr>
        <p:spPr>
          <a:xfrm>
            <a:off x="678473" y="347637"/>
            <a:ext cx="7901354" cy="660400"/>
          </a:xfrm>
        </p:spPr>
        <p:txBody>
          <a:bodyPr/>
          <a:lstStyle>
            <a:lvl1pPr>
              <a:defRPr sz="2400">
                <a:solidFill>
                  <a:srgbClr val="0070C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69788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5" name="Footer Placeholder 4"/>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22721111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a:xfrm>
            <a:off x="678473" y="347637"/>
            <a:ext cx="7901354" cy="660400"/>
          </a:xfrm>
        </p:spPr>
        <p:txBody>
          <a:bodyPr/>
          <a:lstStyle>
            <a:lvl1pPr>
              <a:defRPr sz="2400">
                <a:solidFill>
                  <a:srgbClr val="0070C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142522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5" name="Footer Placeholder 4"/>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326757322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39527547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8" name="Footer Placeholder 7"/>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135329490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4" name="Footer Placeholder 3"/>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9595138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3" name="Footer Placeholder 2"/>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342082867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48976048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6" name="Footer Placeholder 5"/>
          <p:cNvSpPr>
            <a:spLocks noGrp="1"/>
          </p:cNvSpPr>
          <p:nvPr>
            <p:ph type="ftr" sz="quarter" idx="11"/>
          </p:nvPr>
        </p:nvSpPr>
        <p:spPr/>
        <p:txBody>
          <a:body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spTree>
    <p:extLst>
      <p:ext uri="{BB962C8B-B14F-4D97-AF65-F5344CB8AC3E}">
        <p14:creationId xmlns:p14="http://schemas.microsoft.com/office/powerpoint/2010/main" val="12604636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eaLnBrk="0" fontAlgn="base" hangingPunct="0">
              <a:spcBef>
                <a:spcPct val="0"/>
              </a:spcBef>
              <a:spcAft>
                <a:spcPct val="0"/>
              </a:spcAft>
              <a:defRPr/>
            </a:pPr>
            <a:fld id="{CCC26E8D-F23F-49FA-89AD-82101EED62BC}" type="datetimeFigureOut">
              <a:rPr lang="zh-CN" altLang="en-US" b="1" smtClean="0">
                <a:solidFill>
                  <a:srgbClr val="000000">
                    <a:tint val="75000"/>
                  </a:srgbClr>
                </a:solidFill>
              </a:rPr>
              <a:pPr eaLnBrk="0" fontAlgn="base" hangingPunct="0">
                <a:spcBef>
                  <a:spcPct val="0"/>
                </a:spcBef>
                <a:spcAft>
                  <a:spcPct val="0"/>
                </a:spcAft>
                <a:defRPr/>
              </a:pPr>
              <a:t>2016/2/9</a:t>
            </a:fld>
            <a:endParaRPr lang="zh-CN" altLang="en-US" b="1">
              <a:solidFill>
                <a:srgbClr val="000000">
                  <a:tint val="75000"/>
                </a:srgbClr>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eaLnBrk="0" fontAlgn="base" hangingPunct="0">
              <a:spcAft>
                <a:spcPct val="0"/>
              </a:spcAft>
              <a:defRPr/>
            </a:pPr>
            <a:r>
              <a:rPr lang="de-DE" altLang="de-DE" smtClean="0">
                <a:solidFill>
                  <a:srgbClr val="000000"/>
                </a:solidFill>
              </a:rPr>
              <a:t>I</a:t>
            </a:r>
            <a:r>
              <a:rPr lang="en-US" altLang="zh-CN" smtClean="0">
                <a:solidFill>
                  <a:srgbClr val="000000"/>
                </a:solidFill>
              </a:rPr>
              <a:t>nspur</a:t>
            </a:r>
            <a:endParaRPr lang="de-DE" altLang="de-DE">
              <a:solidFill>
                <a:srgbClr val="000000"/>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eaLnBrk="0" fontAlgn="base" hangingPunct="0">
              <a:spcBef>
                <a:spcPct val="0"/>
              </a:spcBef>
              <a:spcAft>
                <a:spcPct val="0"/>
              </a:spcAft>
              <a:defRPr/>
            </a:pPr>
            <a:fld id="{ED9DA1AC-3541-4AFD-9ED3-3A456AE5FE66}" type="slidenum">
              <a:rPr lang="en-GB" b="1" smtClean="0">
                <a:solidFill>
                  <a:srgbClr val="000000"/>
                </a:solidFill>
              </a:rPr>
              <a:pPr eaLnBrk="0" fontAlgn="base" hangingPunct="0">
                <a:spcBef>
                  <a:spcPct val="0"/>
                </a:spcBef>
                <a:spcAft>
                  <a:spcPct val="0"/>
                </a:spcAft>
                <a:defRPr/>
              </a:pPr>
              <a:t>‹#›</a:t>
            </a:fld>
            <a:endParaRPr lang="en-GB" b="1">
              <a:solidFill>
                <a:srgbClr val="000000"/>
              </a:solidFill>
            </a:endParaRPr>
          </a:p>
        </p:txBody>
      </p:sp>
      <p:pic>
        <p:nvPicPr>
          <p:cNvPr id="8" name="图片 1"/>
          <p:cNvPicPr>
            <a:picLocks noChangeAspect="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420708" y="195264"/>
            <a:ext cx="122359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50"/>
          <p:cNvSpPr>
            <a:spLocks noChangeShapeType="1"/>
          </p:cNvSpPr>
          <p:nvPr userDrawn="1"/>
        </p:nvSpPr>
        <p:spPr bwMode="auto">
          <a:xfrm>
            <a:off x="8556381" y="6734176"/>
            <a:ext cx="0" cy="123825"/>
          </a:xfrm>
          <a:prstGeom prst="line">
            <a:avLst/>
          </a:prstGeom>
          <a:noFill/>
          <a:ln w="9525">
            <a:solidFill>
              <a:srgbClr val="172F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eaLnBrk="0" fontAlgn="base" hangingPunct="0">
              <a:spcBef>
                <a:spcPct val="0"/>
              </a:spcBef>
              <a:spcAft>
                <a:spcPct val="0"/>
              </a:spcAft>
            </a:pPr>
            <a:endParaRPr lang="zh-CN" altLang="en-US" sz="1300" b="1">
              <a:solidFill>
                <a:srgbClr val="000000"/>
              </a:solidFill>
            </a:endParaRPr>
          </a:p>
        </p:txBody>
      </p:sp>
      <p:pic>
        <p:nvPicPr>
          <p:cNvPr id="10" name="Picture 10" descr="E:\媛\08年\SINOPEC与长城润滑油组合\1-19\PPT模版\2.jpg"/>
          <p:cNvPicPr>
            <a:picLocks noChangeAspect="1" noChangeArrowheads="1"/>
          </p:cNvPicPr>
          <p:nvPr userDrawn="1"/>
        </p:nvPicPr>
        <p:blipFill>
          <a:blip r:embed="rId24" cstate="print">
            <a:lum contrast="12000"/>
            <a:extLst>
              <a:ext uri="{28A0092B-C50C-407E-A947-70E740481C1C}">
                <a14:useLocalDpi xmlns:a14="http://schemas.microsoft.com/office/drawing/2010/main" val="0"/>
              </a:ext>
            </a:extLst>
          </a:blip>
          <a:srcRect t="11115"/>
          <a:stretch>
            <a:fillRect/>
          </a:stretch>
        </p:blipFill>
        <p:spPr bwMode="auto">
          <a:xfrm>
            <a:off x="0" y="-6350"/>
            <a:ext cx="9139604"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 descr="图片2.png"/>
          <p:cNvPicPr>
            <a:picLocks noChangeAspect="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327" y="-6350"/>
            <a:ext cx="2221524"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横"/>
          <p:cNvSpPr/>
          <p:nvPr userDrawn="1"/>
        </p:nvSpPr>
        <p:spPr>
          <a:xfrm>
            <a:off x="-7327" y="752475"/>
            <a:ext cx="9151327" cy="179388"/>
          </a:xfrm>
          <a:prstGeom prst="rect">
            <a:avLst/>
          </a:prstGeom>
          <a:solidFill>
            <a:schemeClr val="bg1">
              <a:lumMod val="65000"/>
            </a:scheme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300" b="1">
              <a:solidFill>
                <a:srgbClr val="FFFFFF"/>
              </a:solidFill>
            </a:endParaRPr>
          </a:p>
        </p:txBody>
      </p:sp>
      <p:pic>
        <p:nvPicPr>
          <p:cNvPr id="13" name="图片 15"/>
          <p:cNvPicPr>
            <a:picLocks noChangeAspect="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127631" y="327026"/>
            <a:ext cx="1406769"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6"/>
          <p:cNvCxnSpPr/>
          <p:nvPr userDrawn="1"/>
        </p:nvCxnSpPr>
        <p:spPr>
          <a:xfrm>
            <a:off x="0" y="1028700"/>
            <a:ext cx="913960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2"/>
          <p:cNvSpPr>
            <a:spLocks noChangeArrowheads="1"/>
          </p:cNvSpPr>
          <p:nvPr userDrawn="1"/>
        </p:nvSpPr>
        <p:spPr bwMode="auto">
          <a:xfrm>
            <a:off x="7080738" y="6530975"/>
            <a:ext cx="196947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i="1" kern="1200">
                <a:solidFill>
                  <a:schemeClr val="tx1"/>
                </a:solidFill>
                <a:latin typeface="Arial" charset="0"/>
                <a:ea typeface="华文细黑" pitchFamily="2" charset="-122"/>
                <a:cs typeface="+mn-cs"/>
              </a:defRPr>
            </a:lvl1pPr>
            <a:lvl2pPr marL="457200" algn="l" rtl="0" fontAlgn="base">
              <a:spcBef>
                <a:spcPct val="0"/>
              </a:spcBef>
              <a:spcAft>
                <a:spcPct val="0"/>
              </a:spcAft>
              <a:defRPr i="1" kern="1200">
                <a:solidFill>
                  <a:schemeClr val="tx1"/>
                </a:solidFill>
                <a:latin typeface="Arial" charset="0"/>
                <a:ea typeface="华文细黑" pitchFamily="2" charset="-122"/>
                <a:cs typeface="+mn-cs"/>
              </a:defRPr>
            </a:lvl2pPr>
            <a:lvl3pPr marL="914400" algn="l" rtl="0" fontAlgn="base">
              <a:spcBef>
                <a:spcPct val="0"/>
              </a:spcBef>
              <a:spcAft>
                <a:spcPct val="0"/>
              </a:spcAft>
              <a:defRPr i="1" kern="1200">
                <a:solidFill>
                  <a:schemeClr val="tx1"/>
                </a:solidFill>
                <a:latin typeface="Arial" charset="0"/>
                <a:ea typeface="华文细黑" pitchFamily="2" charset="-122"/>
                <a:cs typeface="+mn-cs"/>
              </a:defRPr>
            </a:lvl3pPr>
            <a:lvl4pPr marL="1371600" algn="l" rtl="0" fontAlgn="base">
              <a:spcBef>
                <a:spcPct val="0"/>
              </a:spcBef>
              <a:spcAft>
                <a:spcPct val="0"/>
              </a:spcAft>
              <a:defRPr i="1" kern="1200">
                <a:solidFill>
                  <a:schemeClr val="tx1"/>
                </a:solidFill>
                <a:latin typeface="Arial" charset="0"/>
                <a:ea typeface="华文细黑" pitchFamily="2" charset="-122"/>
                <a:cs typeface="+mn-cs"/>
              </a:defRPr>
            </a:lvl4pPr>
            <a:lvl5pPr marL="1828800" algn="l" rtl="0" fontAlgn="base">
              <a:spcBef>
                <a:spcPct val="0"/>
              </a:spcBef>
              <a:spcAft>
                <a:spcPct val="0"/>
              </a:spcAft>
              <a:defRPr i="1" kern="1200">
                <a:solidFill>
                  <a:schemeClr val="tx1"/>
                </a:solidFill>
                <a:latin typeface="Arial" charset="0"/>
                <a:ea typeface="华文细黑" pitchFamily="2" charset="-122"/>
                <a:cs typeface="+mn-cs"/>
              </a:defRPr>
            </a:lvl5pPr>
            <a:lvl6pPr marL="2286000" algn="l" defTabSz="914400" rtl="0" eaLnBrk="1" latinLnBrk="0" hangingPunct="1">
              <a:defRPr i="1" kern="1200">
                <a:solidFill>
                  <a:schemeClr val="tx1"/>
                </a:solidFill>
                <a:latin typeface="Arial" charset="0"/>
                <a:ea typeface="华文细黑" pitchFamily="2" charset="-122"/>
                <a:cs typeface="+mn-cs"/>
              </a:defRPr>
            </a:lvl6pPr>
            <a:lvl7pPr marL="2743200" algn="l" defTabSz="914400" rtl="0" eaLnBrk="1" latinLnBrk="0" hangingPunct="1">
              <a:defRPr i="1" kern="1200">
                <a:solidFill>
                  <a:schemeClr val="tx1"/>
                </a:solidFill>
                <a:latin typeface="Arial" charset="0"/>
                <a:ea typeface="华文细黑" pitchFamily="2" charset="-122"/>
                <a:cs typeface="+mn-cs"/>
              </a:defRPr>
            </a:lvl7pPr>
            <a:lvl8pPr marL="3200400" algn="l" defTabSz="914400" rtl="0" eaLnBrk="1" latinLnBrk="0" hangingPunct="1">
              <a:defRPr i="1" kern="1200">
                <a:solidFill>
                  <a:schemeClr val="tx1"/>
                </a:solidFill>
                <a:latin typeface="Arial" charset="0"/>
                <a:ea typeface="华文细黑" pitchFamily="2" charset="-122"/>
                <a:cs typeface="+mn-cs"/>
              </a:defRPr>
            </a:lvl8pPr>
            <a:lvl9pPr marL="3657600" algn="l" defTabSz="914400" rtl="0" eaLnBrk="1" latinLnBrk="0" hangingPunct="1">
              <a:defRPr i="1" kern="1200">
                <a:solidFill>
                  <a:schemeClr val="tx1"/>
                </a:solidFill>
                <a:latin typeface="Arial" charset="0"/>
                <a:ea typeface="华文细黑" pitchFamily="2" charset="-122"/>
                <a:cs typeface="+mn-cs"/>
              </a:defRPr>
            </a:lvl9pPr>
          </a:lstStyle>
          <a:p>
            <a:pPr algn="r" eaLnBrk="0" hangingPunct="0">
              <a:defRPr/>
            </a:pPr>
            <a:fld id="{C94213C8-F3A7-499D-B6C4-2813A5E51B0B}" type="slidenum">
              <a:rPr lang="en-US" altLang="zh-CN" sz="1400" i="0">
                <a:solidFill>
                  <a:srgbClr val="000000"/>
                </a:solidFill>
                <a:latin typeface="微软雅黑" pitchFamily="34" charset="-122"/>
                <a:ea typeface="微软雅黑" pitchFamily="34" charset="-122"/>
              </a:rPr>
              <a:pPr algn="r" eaLnBrk="0" hangingPunct="0">
                <a:defRPr/>
              </a:pPr>
              <a:t>‹#›</a:t>
            </a:fld>
            <a:endParaRPr lang="en-US" altLang="zh-CN" sz="1400" i="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4257083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63" r:id="rId20"/>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19.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s>
</file>

<file path=ppt/slides/_rels/slide11.xml.rels><?xml version="1.0" encoding="UTF-8" standalone="yes"?>
<Relationships xmlns="http://schemas.openxmlformats.org/package/2006/relationships"><Relationship Id="rId13" Type="http://schemas.openxmlformats.org/officeDocument/2006/relationships/image" Target="../media/image80.emf"/><Relationship Id="rId18" Type="http://schemas.openxmlformats.org/officeDocument/2006/relationships/image" Target="../media/image83.png"/><Relationship Id="rId26" Type="http://schemas.openxmlformats.org/officeDocument/2006/relationships/image" Target="../media/image91.png"/><Relationship Id="rId39" Type="http://schemas.openxmlformats.org/officeDocument/2006/relationships/oleObject" Target="../embeddings/oleObject5.bin"/><Relationship Id="rId21" Type="http://schemas.openxmlformats.org/officeDocument/2006/relationships/image" Target="../media/image86.png"/><Relationship Id="rId34" Type="http://schemas.openxmlformats.org/officeDocument/2006/relationships/image" Target="../media/image99.png"/><Relationship Id="rId42" Type="http://schemas.openxmlformats.org/officeDocument/2006/relationships/image" Target="../media/image68.emf"/><Relationship Id="rId47" Type="http://schemas.openxmlformats.org/officeDocument/2006/relationships/image" Target="../media/image70.wmf"/><Relationship Id="rId50" Type="http://schemas.openxmlformats.org/officeDocument/2006/relationships/image" Target="../media/image102.png"/><Relationship Id="rId55" Type="http://schemas.openxmlformats.org/officeDocument/2006/relationships/oleObject" Target="../embeddings/oleObject12.bin"/><Relationship Id="rId63" Type="http://schemas.openxmlformats.org/officeDocument/2006/relationships/image" Target="../media/image106.png"/><Relationship Id="rId68" Type="http://schemas.openxmlformats.org/officeDocument/2006/relationships/image" Target="../media/image111.png"/><Relationship Id="rId7" Type="http://schemas.openxmlformats.org/officeDocument/2006/relationships/image" Target="../media/image74.png"/><Relationship Id="rId71" Type="http://schemas.openxmlformats.org/officeDocument/2006/relationships/image" Target="../media/image114.png"/><Relationship Id="rId2" Type="http://schemas.openxmlformats.org/officeDocument/2006/relationships/slideLayout" Target="../slideLayouts/slideLayout7.xml"/><Relationship Id="rId16" Type="http://schemas.openxmlformats.org/officeDocument/2006/relationships/image" Target="../media/image81.png"/><Relationship Id="rId29" Type="http://schemas.openxmlformats.org/officeDocument/2006/relationships/image" Target="../media/image94.png"/><Relationship Id="rId11" Type="http://schemas.openxmlformats.org/officeDocument/2006/relationships/image" Target="../media/image78.png"/><Relationship Id="rId24" Type="http://schemas.openxmlformats.org/officeDocument/2006/relationships/image" Target="../media/image89.png"/><Relationship Id="rId32" Type="http://schemas.openxmlformats.org/officeDocument/2006/relationships/image" Target="../media/image97.png"/><Relationship Id="rId37" Type="http://schemas.openxmlformats.org/officeDocument/2006/relationships/oleObject" Target="../embeddings/oleObject4.bin"/><Relationship Id="rId40" Type="http://schemas.openxmlformats.org/officeDocument/2006/relationships/image" Target="../media/image67.emf"/><Relationship Id="rId45" Type="http://schemas.openxmlformats.org/officeDocument/2006/relationships/oleObject" Target="../embeddings/oleObject8.bin"/><Relationship Id="rId53" Type="http://schemas.openxmlformats.org/officeDocument/2006/relationships/oleObject" Target="../embeddings/oleObject10.bin"/><Relationship Id="rId58" Type="http://schemas.openxmlformats.org/officeDocument/2006/relationships/oleObject" Target="../embeddings/oleObject15.bin"/><Relationship Id="rId66" Type="http://schemas.openxmlformats.org/officeDocument/2006/relationships/image" Target="../media/image109.png"/><Relationship Id="rId74" Type="http://schemas.openxmlformats.org/officeDocument/2006/relationships/image" Target="../media/image117.png"/><Relationship Id="rId5" Type="http://schemas.openxmlformats.org/officeDocument/2006/relationships/image" Target="../media/image72.png"/><Relationship Id="rId15" Type="http://schemas.openxmlformats.org/officeDocument/2006/relationships/image" Target="../media/image65.wmf"/><Relationship Id="rId23" Type="http://schemas.openxmlformats.org/officeDocument/2006/relationships/image" Target="../media/image88.png"/><Relationship Id="rId28" Type="http://schemas.openxmlformats.org/officeDocument/2006/relationships/image" Target="../media/image93.png"/><Relationship Id="rId36" Type="http://schemas.openxmlformats.org/officeDocument/2006/relationships/oleObject" Target="../embeddings/oleObject3.bin"/><Relationship Id="rId49" Type="http://schemas.openxmlformats.org/officeDocument/2006/relationships/image" Target="../media/image101.png"/><Relationship Id="rId57" Type="http://schemas.openxmlformats.org/officeDocument/2006/relationships/oleObject" Target="../embeddings/oleObject14.bin"/><Relationship Id="rId61" Type="http://schemas.openxmlformats.org/officeDocument/2006/relationships/oleObject" Target="../embeddings/oleObject18.bin"/><Relationship Id="rId10" Type="http://schemas.openxmlformats.org/officeDocument/2006/relationships/image" Target="../media/image77.png"/><Relationship Id="rId19" Type="http://schemas.openxmlformats.org/officeDocument/2006/relationships/image" Target="../media/image84.png"/><Relationship Id="rId31" Type="http://schemas.openxmlformats.org/officeDocument/2006/relationships/image" Target="../media/image96.png"/><Relationship Id="rId44" Type="http://schemas.openxmlformats.org/officeDocument/2006/relationships/image" Target="../media/image69.wmf"/><Relationship Id="rId52" Type="http://schemas.openxmlformats.org/officeDocument/2006/relationships/image" Target="../media/image104.png"/><Relationship Id="rId60" Type="http://schemas.openxmlformats.org/officeDocument/2006/relationships/oleObject" Target="../embeddings/oleObject17.bin"/><Relationship Id="rId65" Type="http://schemas.openxmlformats.org/officeDocument/2006/relationships/image" Target="../media/image108.png"/><Relationship Id="rId73" Type="http://schemas.openxmlformats.org/officeDocument/2006/relationships/image" Target="../media/image116.png"/><Relationship Id="rId4" Type="http://schemas.openxmlformats.org/officeDocument/2006/relationships/image" Target="../media/image71.jpeg"/><Relationship Id="rId9" Type="http://schemas.openxmlformats.org/officeDocument/2006/relationships/image" Target="../media/image76.png"/><Relationship Id="rId14" Type="http://schemas.openxmlformats.org/officeDocument/2006/relationships/oleObject" Target="../embeddings/oleObject1.bin"/><Relationship Id="rId22" Type="http://schemas.openxmlformats.org/officeDocument/2006/relationships/image" Target="../media/image87.png"/><Relationship Id="rId27" Type="http://schemas.openxmlformats.org/officeDocument/2006/relationships/image" Target="../media/image92.png"/><Relationship Id="rId30" Type="http://schemas.openxmlformats.org/officeDocument/2006/relationships/image" Target="../media/image95.png"/><Relationship Id="rId35" Type="http://schemas.openxmlformats.org/officeDocument/2006/relationships/oleObject" Target="../embeddings/oleObject2.bin"/><Relationship Id="rId43" Type="http://schemas.openxmlformats.org/officeDocument/2006/relationships/oleObject" Target="../embeddings/oleObject7.bin"/><Relationship Id="rId48" Type="http://schemas.openxmlformats.org/officeDocument/2006/relationships/image" Target="../media/image100.png"/><Relationship Id="rId56" Type="http://schemas.openxmlformats.org/officeDocument/2006/relationships/oleObject" Target="../embeddings/oleObject13.bin"/><Relationship Id="rId64" Type="http://schemas.openxmlformats.org/officeDocument/2006/relationships/image" Target="../media/image107.png"/><Relationship Id="rId69" Type="http://schemas.openxmlformats.org/officeDocument/2006/relationships/image" Target="../media/image112.png"/><Relationship Id="rId8" Type="http://schemas.openxmlformats.org/officeDocument/2006/relationships/image" Target="../media/image75.png"/><Relationship Id="rId51" Type="http://schemas.openxmlformats.org/officeDocument/2006/relationships/image" Target="../media/image103.png"/><Relationship Id="rId72" Type="http://schemas.openxmlformats.org/officeDocument/2006/relationships/image" Target="../media/image115.png"/><Relationship Id="rId3" Type="http://schemas.openxmlformats.org/officeDocument/2006/relationships/notesSlide" Target="../notesSlides/notesSlide6.xml"/><Relationship Id="rId12" Type="http://schemas.openxmlformats.org/officeDocument/2006/relationships/image" Target="../media/image79.wmf"/><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png"/><Relationship Id="rId38" Type="http://schemas.openxmlformats.org/officeDocument/2006/relationships/image" Target="../media/image66.emf"/><Relationship Id="rId46" Type="http://schemas.openxmlformats.org/officeDocument/2006/relationships/oleObject" Target="../embeddings/oleObject9.bin"/><Relationship Id="rId59" Type="http://schemas.openxmlformats.org/officeDocument/2006/relationships/oleObject" Target="../embeddings/oleObject16.bin"/><Relationship Id="rId67" Type="http://schemas.openxmlformats.org/officeDocument/2006/relationships/image" Target="../media/image110.png"/><Relationship Id="rId20" Type="http://schemas.openxmlformats.org/officeDocument/2006/relationships/image" Target="../media/image85.png"/><Relationship Id="rId41" Type="http://schemas.openxmlformats.org/officeDocument/2006/relationships/oleObject" Target="../embeddings/oleObject6.bin"/><Relationship Id="rId54" Type="http://schemas.openxmlformats.org/officeDocument/2006/relationships/oleObject" Target="../embeddings/oleObject11.bin"/><Relationship Id="rId62" Type="http://schemas.openxmlformats.org/officeDocument/2006/relationships/image" Target="../media/image105.png"/><Relationship Id="rId70" Type="http://schemas.openxmlformats.org/officeDocument/2006/relationships/image" Target="../media/image113.png"/><Relationship Id="rId75" Type="http://schemas.openxmlformats.org/officeDocument/2006/relationships/image" Target="../media/image118.png"/><Relationship Id="rId1" Type="http://schemas.openxmlformats.org/officeDocument/2006/relationships/vmlDrawing" Target="../drawings/vmlDrawing1.vml"/><Relationship Id="rId6" Type="http://schemas.openxmlformats.org/officeDocument/2006/relationships/image" Target="../media/image7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60307"/>
            <a:ext cx="8568952" cy="2862322"/>
          </a:xfrm>
        </p:spPr>
        <p:txBody>
          <a:bodyPr/>
          <a:lstStyle/>
          <a:p>
            <a:pPr algn="r"/>
            <a:r>
              <a:rPr lang="ru-RU" sz="2400" dirty="0">
                <a:solidFill>
                  <a:srgbClr val="0070C0"/>
                </a:solidFill>
                <a:latin typeface="微软雅黑" pitchFamily="34" charset="-122"/>
                <a:ea typeface="微软雅黑" pitchFamily="34" charset="-122"/>
              </a:rPr>
              <a:t>Прогноз 2016: Что год грядущий нам готовит?</a:t>
            </a:r>
            <a:r>
              <a:rPr lang="en-US" sz="2400" dirty="0">
                <a:solidFill>
                  <a:srgbClr val="0070C0"/>
                </a:solidFill>
                <a:latin typeface="微软雅黑" pitchFamily="34" charset="-122"/>
                <a:ea typeface="微软雅黑" pitchFamily="34" charset="-122"/>
              </a:rPr>
              <a:t/>
            </a:r>
            <a:br>
              <a:rPr lang="en-US" sz="2400" dirty="0">
                <a:solidFill>
                  <a:srgbClr val="0070C0"/>
                </a:solidFill>
                <a:latin typeface="微软雅黑" pitchFamily="34" charset="-122"/>
                <a:ea typeface="微软雅黑" pitchFamily="34" charset="-122"/>
              </a:rPr>
            </a:br>
            <a:r>
              <a:rPr lang="ru-RU" sz="2400" dirty="0" smtClean="0">
                <a:solidFill>
                  <a:srgbClr val="0070C0"/>
                </a:solidFill>
                <a:latin typeface="微软雅黑" pitchFamily="34" charset="-122"/>
                <a:ea typeface="微软雅黑" pitchFamily="34" charset="-122"/>
              </a:rPr>
              <a:t/>
            </a:r>
            <a:br>
              <a:rPr lang="ru-RU" sz="2400" dirty="0" smtClean="0">
                <a:solidFill>
                  <a:srgbClr val="0070C0"/>
                </a:solidFill>
                <a:latin typeface="微软雅黑" pitchFamily="34" charset="-122"/>
                <a:ea typeface="微软雅黑" pitchFamily="34" charset="-122"/>
              </a:rPr>
            </a:br>
            <a:r>
              <a:rPr lang="ru-RU" sz="2000" dirty="0" smtClean="0">
                <a:solidFill>
                  <a:srgbClr val="0070C0"/>
                </a:solidFill>
                <a:latin typeface="微软雅黑" pitchFamily="34" charset="-122"/>
                <a:ea typeface="微软雅黑" pitchFamily="34" charset="-122"/>
              </a:rPr>
              <a:t>Мнение </a:t>
            </a:r>
            <a:r>
              <a:rPr lang="ru-RU" sz="2000" dirty="0">
                <a:solidFill>
                  <a:srgbClr val="0070C0"/>
                </a:solidFill>
                <a:latin typeface="微软雅黑" pitchFamily="34" charset="-122"/>
                <a:ea typeface="微软雅黑" pitchFamily="34" charset="-122"/>
              </a:rPr>
              <a:t>экспертов компании </a:t>
            </a:r>
            <a:r>
              <a:rPr lang="en-US" sz="2000" dirty="0">
                <a:solidFill>
                  <a:srgbClr val="0070C0"/>
                </a:solidFill>
                <a:latin typeface="微软雅黑" pitchFamily="34" charset="-122"/>
                <a:ea typeface="微软雅黑" pitchFamily="34" charset="-122"/>
              </a:rPr>
              <a:t>Inspur</a:t>
            </a:r>
            <a:br>
              <a:rPr lang="en-US" sz="2000" dirty="0">
                <a:solidFill>
                  <a:srgbClr val="0070C0"/>
                </a:solidFill>
                <a:latin typeface="微软雅黑" pitchFamily="34" charset="-122"/>
                <a:ea typeface="微软雅黑" pitchFamily="34" charset="-122"/>
              </a:rPr>
            </a:br>
            <a:r>
              <a:rPr lang="en-US" sz="2400" dirty="0">
                <a:solidFill>
                  <a:srgbClr val="0070C0"/>
                </a:solidFill>
                <a:latin typeface="微软雅黑" pitchFamily="34" charset="-122"/>
                <a:ea typeface="微软雅黑" pitchFamily="34" charset="-122"/>
              </a:rPr>
              <a:t/>
            </a:r>
            <a:br>
              <a:rPr lang="en-US" sz="2400" dirty="0">
                <a:solidFill>
                  <a:srgbClr val="0070C0"/>
                </a:solidFill>
                <a:latin typeface="微软雅黑" pitchFamily="34" charset="-122"/>
                <a:ea typeface="微软雅黑" pitchFamily="34" charset="-122"/>
              </a:rPr>
            </a:br>
            <a:r>
              <a:rPr lang="en-US" sz="2400" dirty="0">
                <a:solidFill>
                  <a:srgbClr val="0070C0"/>
                </a:solidFill>
                <a:latin typeface="微软雅黑" pitchFamily="34" charset="-122"/>
                <a:ea typeface="微软雅黑" pitchFamily="34" charset="-122"/>
              </a:rPr>
              <a:t/>
            </a:r>
            <a:br>
              <a:rPr lang="en-US" sz="2400" dirty="0">
                <a:solidFill>
                  <a:srgbClr val="0070C0"/>
                </a:solidFill>
                <a:latin typeface="微软雅黑" pitchFamily="34" charset="-122"/>
                <a:ea typeface="微软雅黑" pitchFamily="34" charset="-122"/>
              </a:rPr>
            </a:br>
            <a:r>
              <a:rPr lang="ru-RU" sz="1400" dirty="0">
                <a:solidFill>
                  <a:srgbClr val="0070C0"/>
                </a:solidFill>
                <a:latin typeface="微软雅黑" pitchFamily="34" charset="-122"/>
                <a:ea typeface="微软雅黑" pitchFamily="34" charset="-122"/>
              </a:rPr>
              <a:t>Андрей Ковалев</a:t>
            </a:r>
            <a:r>
              <a:rPr lang="en-US" sz="1400" dirty="0">
                <a:solidFill>
                  <a:srgbClr val="0070C0"/>
                </a:solidFill>
                <a:latin typeface="微软雅黑" pitchFamily="34" charset="-122"/>
                <a:ea typeface="微软雅黑" pitchFamily="34" charset="-122"/>
              </a:rPr>
              <a:t/>
            </a:r>
            <a:br>
              <a:rPr lang="en-US" sz="1400" dirty="0">
                <a:solidFill>
                  <a:srgbClr val="0070C0"/>
                </a:solidFill>
                <a:latin typeface="微软雅黑" pitchFamily="34" charset="-122"/>
                <a:ea typeface="微软雅黑" pitchFamily="34" charset="-122"/>
              </a:rPr>
            </a:br>
            <a:r>
              <a:rPr lang="ru-RU" sz="1400" dirty="0">
                <a:solidFill>
                  <a:srgbClr val="0070C0"/>
                </a:solidFill>
                <a:latin typeface="微软雅黑" pitchFamily="34" charset="-122"/>
                <a:ea typeface="微软雅黑" pitchFamily="34" charset="-122"/>
              </a:rPr>
              <a:t>Генеральный директор</a:t>
            </a:r>
            <a:br>
              <a:rPr lang="ru-RU" sz="1400" dirty="0">
                <a:solidFill>
                  <a:srgbClr val="0070C0"/>
                </a:solidFill>
                <a:latin typeface="微软雅黑" pitchFamily="34" charset="-122"/>
                <a:ea typeface="微软雅黑" pitchFamily="34" charset="-122"/>
              </a:rPr>
            </a:br>
            <a:r>
              <a:rPr lang="en-US" sz="1400" dirty="0">
                <a:solidFill>
                  <a:srgbClr val="0070C0"/>
                </a:solidFill>
                <a:latin typeface="微软雅黑" pitchFamily="34" charset="-122"/>
                <a:ea typeface="微软雅黑" pitchFamily="34" charset="-122"/>
              </a:rPr>
              <a:t>Inspur Russia &amp; </a:t>
            </a:r>
            <a:r>
              <a:rPr lang="en-US" sz="1400" dirty="0" smtClean="0">
                <a:solidFill>
                  <a:srgbClr val="0070C0"/>
                </a:solidFill>
                <a:latin typeface="微软雅黑" pitchFamily="34" charset="-122"/>
                <a:ea typeface="微软雅黑" pitchFamily="34" charset="-122"/>
              </a:rPr>
              <a:t>CIS</a:t>
            </a:r>
            <a:br>
              <a:rPr lang="en-US" sz="1400" dirty="0" smtClean="0">
                <a:solidFill>
                  <a:srgbClr val="0070C0"/>
                </a:solidFill>
                <a:latin typeface="微软雅黑" pitchFamily="34" charset="-122"/>
                <a:ea typeface="微软雅黑" pitchFamily="34" charset="-122"/>
              </a:rPr>
            </a:br>
            <a:r>
              <a:rPr lang="en-US" sz="1400" dirty="0" smtClean="0">
                <a:solidFill>
                  <a:srgbClr val="0070C0"/>
                </a:solidFill>
                <a:latin typeface="微软雅黑" pitchFamily="34" charset="-122"/>
                <a:ea typeface="微软雅黑" pitchFamily="34" charset="-122"/>
              </a:rPr>
              <a:t>kovalev@Inspur.com</a:t>
            </a:r>
            <a:endParaRPr lang="ru-RU" sz="14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90663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189288" y="5405783"/>
            <a:ext cx="2590800" cy="719137"/>
          </a:xfrm>
          <a:prstGeom prst="ellipse">
            <a:avLst/>
          </a:prstGeom>
          <a:solidFill>
            <a:srgbClr val="EB641B">
              <a:lumMod val="20000"/>
              <a:lumOff val="80000"/>
            </a:srgbClr>
          </a:solidFill>
          <a:ln w="28575" cap="flat" cmpd="thickThin" algn="ctr">
            <a:noFill/>
            <a:prstDash val="dashDot"/>
          </a:ln>
          <a:effectLst/>
        </p:spPr>
        <p:txBody>
          <a:bodyPr anchor="ctr"/>
          <a:lstStyle/>
          <a:p>
            <a:pPr eaLnBrk="0" hangingPunct="0">
              <a:defRPr/>
            </a:pPr>
            <a:endParaRPr lang="zh-CN" altLang="en-US" sz="1400" b="1" kern="0">
              <a:solidFill>
                <a:sysClr val="window" lastClr="FFFFFF"/>
              </a:solidFill>
              <a:latin typeface="微软雅黑" pitchFamily="34" charset="-122"/>
              <a:ea typeface="微软雅黑" pitchFamily="34" charset="-122"/>
            </a:endParaRPr>
          </a:p>
        </p:txBody>
      </p:sp>
      <p:cxnSp>
        <p:nvCxnSpPr>
          <p:cNvPr id="8195" name="直接连接符 2"/>
          <p:cNvCxnSpPr>
            <a:cxnSpLocks noChangeShapeType="1"/>
          </p:cNvCxnSpPr>
          <p:nvPr/>
        </p:nvCxnSpPr>
        <p:spPr bwMode="auto">
          <a:xfrm>
            <a:off x="779465" y="4666004"/>
            <a:ext cx="7521575" cy="19050"/>
          </a:xfrm>
          <a:prstGeom prst="line">
            <a:avLst/>
          </a:prstGeom>
          <a:noFill/>
          <a:ln w="19050" algn="ctr">
            <a:solidFill>
              <a:srgbClr val="000000"/>
            </a:solidFill>
            <a:prstDash val="lgDashDot"/>
            <a:round/>
            <a:headEnd/>
            <a:tailEnd/>
          </a:ln>
        </p:spPr>
      </p:cxnSp>
      <p:cxnSp>
        <p:nvCxnSpPr>
          <p:cNvPr id="8196" name="直接连接符 3"/>
          <p:cNvCxnSpPr>
            <a:cxnSpLocks noChangeShapeType="1"/>
            <a:endCxn id="160" idx="3"/>
          </p:cNvCxnSpPr>
          <p:nvPr/>
        </p:nvCxnSpPr>
        <p:spPr bwMode="auto">
          <a:xfrm>
            <a:off x="3605215" y="5397841"/>
            <a:ext cx="178869" cy="189378"/>
          </a:xfrm>
          <a:prstGeom prst="line">
            <a:avLst/>
          </a:prstGeom>
          <a:noFill/>
          <a:ln w="19050" algn="ctr">
            <a:solidFill>
              <a:srgbClr val="A6A6A6"/>
            </a:solidFill>
            <a:round/>
            <a:headEnd/>
            <a:tailEnd/>
          </a:ln>
        </p:spPr>
      </p:cxnSp>
      <p:cxnSp>
        <p:nvCxnSpPr>
          <p:cNvPr id="8197" name="直接连接符 4"/>
          <p:cNvCxnSpPr>
            <a:cxnSpLocks noChangeShapeType="1"/>
          </p:cNvCxnSpPr>
          <p:nvPr/>
        </p:nvCxnSpPr>
        <p:spPr bwMode="auto">
          <a:xfrm rot="5400000" flipH="1" flipV="1">
            <a:off x="2559846" y="5363714"/>
            <a:ext cx="468313" cy="555625"/>
          </a:xfrm>
          <a:prstGeom prst="line">
            <a:avLst/>
          </a:prstGeom>
          <a:noFill/>
          <a:ln w="19050" algn="ctr">
            <a:solidFill>
              <a:srgbClr val="A6A6A6"/>
            </a:solidFill>
            <a:round/>
            <a:headEnd/>
            <a:tailEnd/>
          </a:ln>
        </p:spPr>
      </p:cxnSp>
      <p:sp>
        <p:nvSpPr>
          <p:cNvPr id="8" name="椭圆 7"/>
          <p:cNvSpPr/>
          <p:nvPr/>
        </p:nvSpPr>
        <p:spPr>
          <a:xfrm>
            <a:off x="1695450" y="1202079"/>
            <a:ext cx="5494338" cy="3567112"/>
          </a:xfrm>
          <a:prstGeom prst="ellipse">
            <a:avLst/>
          </a:prstGeom>
          <a:solidFill>
            <a:srgbClr val="DEF5FA"/>
          </a:solidFill>
          <a:ln w="28575" cap="flat" cmpd="thickThin" algn="ctr">
            <a:noFill/>
            <a:prstDash val="dashDot"/>
          </a:ln>
          <a:effectLst/>
        </p:spPr>
        <p:txBody>
          <a:bodyPr anchor="ctr"/>
          <a:lstStyle/>
          <a:p>
            <a:pPr eaLnBrk="0" hangingPunct="0">
              <a:defRPr/>
            </a:pPr>
            <a:endParaRPr lang="zh-CN" altLang="en-US" sz="1400" b="1" kern="0">
              <a:solidFill>
                <a:sysClr val="window" lastClr="FFFFFF"/>
              </a:solidFill>
              <a:latin typeface="微软雅黑" pitchFamily="34" charset="-122"/>
              <a:ea typeface="微软雅黑" pitchFamily="34" charset="-122"/>
            </a:endParaRPr>
          </a:p>
        </p:txBody>
      </p:sp>
      <p:pic>
        <p:nvPicPr>
          <p:cNvPr id="8199" name="图片 6" descr="云2.png"/>
          <p:cNvPicPr>
            <a:picLocks noChangeAspect="1"/>
          </p:cNvPicPr>
          <p:nvPr/>
        </p:nvPicPr>
        <p:blipFill>
          <a:blip r:embed="rId3" cstate="print"/>
          <a:srcRect/>
          <a:stretch>
            <a:fillRect/>
          </a:stretch>
        </p:blipFill>
        <p:spPr bwMode="auto">
          <a:xfrm>
            <a:off x="3143252" y="1321144"/>
            <a:ext cx="2870200" cy="1063625"/>
          </a:xfrm>
          <a:prstGeom prst="rect">
            <a:avLst/>
          </a:prstGeom>
          <a:noFill/>
          <a:ln w="9525">
            <a:noFill/>
            <a:miter lim="800000"/>
            <a:headEnd/>
            <a:tailEnd/>
          </a:ln>
        </p:spPr>
      </p:pic>
      <p:pic>
        <p:nvPicPr>
          <p:cNvPr id="8200" name="图片 7" descr="云2.png"/>
          <p:cNvPicPr>
            <a:picLocks noChangeAspect="1"/>
          </p:cNvPicPr>
          <p:nvPr/>
        </p:nvPicPr>
        <p:blipFill>
          <a:blip r:embed="rId3" cstate="print"/>
          <a:srcRect/>
          <a:stretch>
            <a:fillRect/>
          </a:stretch>
        </p:blipFill>
        <p:spPr bwMode="auto">
          <a:xfrm>
            <a:off x="2346325" y="2959444"/>
            <a:ext cx="3898900" cy="1362075"/>
          </a:xfrm>
          <a:prstGeom prst="rect">
            <a:avLst/>
          </a:prstGeom>
          <a:noFill/>
          <a:ln w="9525">
            <a:noFill/>
            <a:miter lim="800000"/>
            <a:headEnd/>
            <a:tailEnd/>
          </a:ln>
        </p:spPr>
      </p:pic>
      <p:grpSp>
        <p:nvGrpSpPr>
          <p:cNvPr id="2" name="组合 8"/>
          <p:cNvGrpSpPr>
            <a:grpSpLocks/>
          </p:cNvGrpSpPr>
          <p:nvPr/>
        </p:nvGrpSpPr>
        <p:grpSpPr bwMode="auto">
          <a:xfrm>
            <a:off x="3881438" y="1571966"/>
            <a:ext cx="1536700" cy="796727"/>
            <a:chOff x="4175448" y="377827"/>
            <a:chExt cx="1872208" cy="970322"/>
          </a:xfrm>
        </p:grpSpPr>
        <p:pic>
          <p:nvPicPr>
            <p:cNvPr id="8388" name="图片 9" descr="cloud.png"/>
            <p:cNvPicPr>
              <a:picLocks noChangeAspect="1"/>
            </p:cNvPicPr>
            <p:nvPr/>
          </p:nvPicPr>
          <p:blipFill>
            <a:blip r:embed="rId4" cstate="print"/>
            <a:srcRect/>
            <a:stretch>
              <a:fillRect/>
            </a:stretch>
          </p:blipFill>
          <p:spPr bwMode="auto">
            <a:xfrm>
              <a:off x="4175448" y="476672"/>
              <a:ext cx="1872208" cy="531441"/>
            </a:xfrm>
            <a:prstGeom prst="rect">
              <a:avLst/>
            </a:prstGeom>
            <a:noFill/>
            <a:ln w="9525">
              <a:noFill/>
              <a:miter lim="800000"/>
              <a:headEnd/>
              <a:tailEnd/>
            </a:ln>
          </p:spPr>
        </p:pic>
        <p:pic>
          <p:nvPicPr>
            <p:cNvPr id="8389" name="图片 10" descr="即时通讯服务器.png"/>
            <p:cNvPicPr>
              <a:picLocks noChangeAspect="1"/>
            </p:cNvPicPr>
            <p:nvPr/>
          </p:nvPicPr>
          <p:blipFill>
            <a:blip r:embed="rId5" cstate="print"/>
            <a:srcRect/>
            <a:stretch>
              <a:fillRect/>
            </a:stretch>
          </p:blipFill>
          <p:spPr bwMode="auto">
            <a:xfrm>
              <a:off x="4319464" y="377827"/>
              <a:ext cx="303874" cy="421200"/>
            </a:xfrm>
            <a:prstGeom prst="rect">
              <a:avLst/>
            </a:prstGeom>
            <a:noFill/>
            <a:ln w="9525">
              <a:noFill/>
              <a:miter lim="800000"/>
              <a:headEnd/>
              <a:tailEnd/>
            </a:ln>
          </p:spPr>
        </p:pic>
        <p:pic>
          <p:nvPicPr>
            <p:cNvPr id="8390" name="图片 11" descr="文件服务器.png"/>
            <p:cNvPicPr>
              <a:picLocks noChangeAspect="1"/>
            </p:cNvPicPr>
            <p:nvPr/>
          </p:nvPicPr>
          <p:blipFill>
            <a:blip r:embed="rId6" cstate="print"/>
            <a:srcRect/>
            <a:stretch>
              <a:fillRect/>
            </a:stretch>
          </p:blipFill>
          <p:spPr bwMode="auto">
            <a:xfrm>
              <a:off x="4575474" y="404664"/>
              <a:ext cx="288032" cy="422738"/>
            </a:xfrm>
            <a:prstGeom prst="rect">
              <a:avLst/>
            </a:prstGeom>
            <a:noFill/>
            <a:ln w="9525">
              <a:noFill/>
              <a:miter lim="800000"/>
              <a:headEnd/>
              <a:tailEnd/>
            </a:ln>
          </p:spPr>
        </p:pic>
        <p:sp>
          <p:nvSpPr>
            <p:cNvPr id="15" name="TextBox 14"/>
            <p:cNvSpPr txBox="1"/>
            <p:nvPr/>
          </p:nvSpPr>
          <p:spPr>
            <a:xfrm>
              <a:off x="4318571" y="973312"/>
              <a:ext cx="1653654" cy="374837"/>
            </a:xfrm>
            <a:prstGeom prst="rect">
              <a:avLst/>
            </a:prstGeom>
            <a:noFill/>
          </p:spPr>
          <p:txBody>
            <a:bodyPr lIns="0" tIns="0" rIns="0" bIns="0">
              <a:spAutoFit/>
            </a:bodyPr>
            <a:lstStyle/>
            <a:p>
              <a:pPr eaLnBrk="0" fontAlgn="base" hangingPunct="0">
                <a:spcBef>
                  <a:spcPct val="0"/>
                </a:spcBef>
                <a:spcAft>
                  <a:spcPct val="0"/>
                </a:spcAft>
                <a:defRPr/>
              </a:pPr>
              <a:r>
                <a:rPr lang="ru-RU" altLang="zh-CN" sz="1000" b="1" dirty="0">
                  <a:solidFill>
                    <a:srgbClr val="000000"/>
                  </a:solidFill>
                  <a:latin typeface="微软雅黑" pitchFamily="34" charset="-122"/>
                  <a:ea typeface="微软雅黑" pitchFamily="34" charset="-122"/>
                </a:rPr>
                <a:t>Серверный кластер </a:t>
              </a:r>
              <a:r>
                <a:rPr lang="ru-RU" altLang="zh-CN" sz="1000" b="1" dirty="0" err="1">
                  <a:solidFill>
                    <a:srgbClr val="000000"/>
                  </a:solidFill>
                  <a:latin typeface="微软雅黑" pitchFamily="34" charset="-122"/>
                  <a:ea typeface="微软雅黑" pitchFamily="34" charset="-122"/>
                </a:rPr>
                <a:t>видеоприложений</a:t>
              </a:r>
              <a:endParaRPr lang="zh-CN" altLang="en-US" sz="1000" b="1" dirty="0">
                <a:solidFill>
                  <a:srgbClr val="000000"/>
                </a:solidFill>
                <a:latin typeface="微软雅黑" pitchFamily="34" charset="-122"/>
                <a:ea typeface="微软雅黑" pitchFamily="34" charset="-122"/>
              </a:endParaRPr>
            </a:p>
          </p:txBody>
        </p:sp>
        <p:pic>
          <p:nvPicPr>
            <p:cNvPr id="8392" name="图片 13" descr="数据库服务器.png"/>
            <p:cNvPicPr>
              <a:picLocks noChangeAspect="1"/>
            </p:cNvPicPr>
            <p:nvPr/>
          </p:nvPicPr>
          <p:blipFill>
            <a:blip r:embed="rId7" cstate="print"/>
            <a:srcRect/>
            <a:stretch>
              <a:fillRect/>
            </a:stretch>
          </p:blipFill>
          <p:spPr bwMode="auto">
            <a:xfrm>
              <a:off x="4823520" y="404664"/>
              <a:ext cx="304541" cy="421200"/>
            </a:xfrm>
            <a:prstGeom prst="rect">
              <a:avLst/>
            </a:prstGeom>
            <a:noFill/>
            <a:ln w="9525">
              <a:noFill/>
              <a:miter lim="800000"/>
              <a:headEnd/>
              <a:tailEnd/>
            </a:ln>
          </p:spPr>
        </p:pic>
        <p:pic>
          <p:nvPicPr>
            <p:cNvPr id="8393" name="图片 14" descr="网关服务器.png"/>
            <p:cNvPicPr>
              <a:picLocks noChangeAspect="1"/>
            </p:cNvPicPr>
            <p:nvPr/>
          </p:nvPicPr>
          <p:blipFill>
            <a:blip r:embed="rId8" cstate="print"/>
            <a:srcRect/>
            <a:stretch>
              <a:fillRect/>
            </a:stretch>
          </p:blipFill>
          <p:spPr bwMode="auto">
            <a:xfrm>
              <a:off x="5086244" y="415338"/>
              <a:ext cx="284028" cy="421200"/>
            </a:xfrm>
            <a:prstGeom prst="rect">
              <a:avLst/>
            </a:prstGeom>
            <a:noFill/>
            <a:ln w="9525">
              <a:noFill/>
              <a:miter lim="800000"/>
              <a:headEnd/>
              <a:tailEnd/>
            </a:ln>
          </p:spPr>
        </p:pic>
        <p:pic>
          <p:nvPicPr>
            <p:cNvPr id="8394" name="图片 15" descr="流媒体服务器.png"/>
            <p:cNvPicPr>
              <a:picLocks noChangeAspect="1"/>
            </p:cNvPicPr>
            <p:nvPr/>
          </p:nvPicPr>
          <p:blipFill>
            <a:blip r:embed="rId9" cstate="print"/>
            <a:srcRect/>
            <a:stretch>
              <a:fillRect/>
            </a:stretch>
          </p:blipFill>
          <p:spPr bwMode="auto">
            <a:xfrm>
              <a:off x="5360403" y="404664"/>
              <a:ext cx="327213" cy="421200"/>
            </a:xfrm>
            <a:prstGeom prst="rect">
              <a:avLst/>
            </a:prstGeom>
            <a:noFill/>
            <a:ln w="9525">
              <a:noFill/>
              <a:miter lim="800000"/>
              <a:headEnd/>
              <a:tailEnd/>
            </a:ln>
          </p:spPr>
        </p:pic>
        <p:pic>
          <p:nvPicPr>
            <p:cNvPr id="8395" name="图片 16" descr="管理服务器.png"/>
            <p:cNvPicPr>
              <a:picLocks noChangeAspect="1"/>
            </p:cNvPicPr>
            <p:nvPr/>
          </p:nvPicPr>
          <p:blipFill>
            <a:blip r:embed="rId10" cstate="print"/>
            <a:srcRect/>
            <a:stretch>
              <a:fillRect/>
            </a:stretch>
          </p:blipFill>
          <p:spPr bwMode="auto">
            <a:xfrm>
              <a:off x="5632316" y="404664"/>
              <a:ext cx="278440" cy="421200"/>
            </a:xfrm>
            <a:prstGeom prst="rect">
              <a:avLst/>
            </a:prstGeom>
            <a:noFill/>
            <a:ln w="9525">
              <a:noFill/>
              <a:miter lim="800000"/>
              <a:headEnd/>
              <a:tailEnd/>
            </a:ln>
          </p:spPr>
        </p:pic>
      </p:grpSp>
      <p:grpSp>
        <p:nvGrpSpPr>
          <p:cNvPr id="3" name="组合 177"/>
          <p:cNvGrpSpPr>
            <a:grpSpLocks/>
          </p:cNvGrpSpPr>
          <p:nvPr/>
        </p:nvGrpSpPr>
        <p:grpSpPr bwMode="auto">
          <a:xfrm>
            <a:off x="2882905" y="940147"/>
            <a:ext cx="2179635" cy="760661"/>
            <a:chOff x="1338807" y="1628800"/>
            <a:chExt cx="2657129" cy="925300"/>
          </a:xfrm>
        </p:grpSpPr>
        <p:grpSp>
          <p:nvGrpSpPr>
            <p:cNvPr id="5" name="组合 117"/>
            <p:cNvGrpSpPr>
              <a:grpSpLocks/>
            </p:cNvGrpSpPr>
            <p:nvPr/>
          </p:nvGrpSpPr>
          <p:grpSpPr bwMode="auto">
            <a:xfrm>
              <a:off x="2924200" y="1628800"/>
              <a:ext cx="1071736" cy="747465"/>
              <a:chOff x="2339752" y="764704"/>
              <a:chExt cx="1071736" cy="747465"/>
            </a:xfrm>
          </p:grpSpPr>
          <p:pic>
            <p:nvPicPr>
              <p:cNvPr id="8383" name="图片 20" descr="cloud.png"/>
              <p:cNvPicPr>
                <a:picLocks noChangeAspect="1"/>
              </p:cNvPicPr>
              <p:nvPr/>
            </p:nvPicPr>
            <p:blipFill>
              <a:blip r:embed="rId11" cstate="print"/>
              <a:srcRect/>
              <a:stretch>
                <a:fillRect/>
              </a:stretch>
            </p:blipFill>
            <p:spPr bwMode="auto">
              <a:xfrm>
                <a:off x="2339752" y="980728"/>
                <a:ext cx="1071736" cy="531441"/>
              </a:xfrm>
              <a:prstGeom prst="rect">
                <a:avLst/>
              </a:prstGeom>
              <a:noFill/>
              <a:ln w="9525">
                <a:noFill/>
                <a:miter lim="800000"/>
                <a:headEnd/>
                <a:tailEnd/>
              </a:ln>
            </p:spPr>
          </p:pic>
          <p:pic>
            <p:nvPicPr>
              <p:cNvPr id="8384" name="图片 21" descr="DLP-1.png"/>
              <p:cNvPicPr>
                <a:picLocks noChangeAspect="1"/>
              </p:cNvPicPr>
              <p:nvPr/>
            </p:nvPicPr>
            <p:blipFill>
              <a:blip r:embed="rId12" cstate="print"/>
              <a:srcRect/>
              <a:stretch>
                <a:fillRect/>
              </a:stretch>
            </p:blipFill>
            <p:spPr bwMode="auto">
              <a:xfrm>
                <a:off x="2446727" y="836712"/>
                <a:ext cx="397081" cy="360040"/>
              </a:xfrm>
              <a:prstGeom prst="rect">
                <a:avLst/>
              </a:prstGeom>
              <a:noFill/>
              <a:ln w="9525">
                <a:noFill/>
                <a:miter lim="800000"/>
                <a:headEnd/>
                <a:tailEnd/>
              </a:ln>
            </p:spPr>
          </p:pic>
          <p:pic>
            <p:nvPicPr>
              <p:cNvPr id="8385" name="图片 22" descr="PC.png"/>
              <p:cNvPicPr>
                <a:picLocks noChangeAspect="1"/>
              </p:cNvPicPr>
              <p:nvPr/>
            </p:nvPicPr>
            <p:blipFill>
              <a:blip r:embed="rId13" cstate="print"/>
              <a:srcRect/>
              <a:stretch>
                <a:fillRect/>
              </a:stretch>
            </p:blipFill>
            <p:spPr bwMode="auto">
              <a:xfrm>
                <a:off x="2555776" y="1052736"/>
                <a:ext cx="332050" cy="360040"/>
              </a:xfrm>
              <a:prstGeom prst="rect">
                <a:avLst/>
              </a:prstGeom>
              <a:noFill/>
              <a:ln w="9525">
                <a:noFill/>
                <a:miter lim="800000"/>
                <a:headEnd/>
                <a:tailEnd/>
              </a:ln>
            </p:spPr>
          </p:pic>
          <p:pic>
            <p:nvPicPr>
              <p:cNvPr id="8386" name="图片 23" descr="车辆检测器.png"/>
              <p:cNvPicPr>
                <a:picLocks noChangeAspect="1"/>
              </p:cNvPicPr>
              <p:nvPr/>
            </p:nvPicPr>
            <p:blipFill>
              <a:blip r:embed="rId14" cstate="print"/>
              <a:srcRect/>
              <a:stretch>
                <a:fillRect/>
              </a:stretch>
            </p:blipFill>
            <p:spPr bwMode="auto">
              <a:xfrm>
                <a:off x="2927329" y="764704"/>
                <a:ext cx="276519" cy="363120"/>
              </a:xfrm>
              <a:prstGeom prst="rect">
                <a:avLst/>
              </a:prstGeom>
              <a:noFill/>
              <a:ln w="9525">
                <a:noFill/>
                <a:miter lim="800000"/>
                <a:headEnd/>
                <a:tailEnd/>
              </a:ln>
            </p:spPr>
          </p:pic>
          <p:pic>
            <p:nvPicPr>
              <p:cNvPr id="8387" name="图片 24" descr="PC.png"/>
              <p:cNvPicPr>
                <a:picLocks noChangeAspect="1"/>
              </p:cNvPicPr>
              <p:nvPr/>
            </p:nvPicPr>
            <p:blipFill>
              <a:blip r:embed="rId13" cstate="print"/>
              <a:srcRect/>
              <a:stretch>
                <a:fillRect/>
              </a:stretch>
            </p:blipFill>
            <p:spPr bwMode="auto">
              <a:xfrm>
                <a:off x="2915816" y="1052736"/>
                <a:ext cx="332050" cy="360040"/>
              </a:xfrm>
              <a:prstGeom prst="rect">
                <a:avLst/>
              </a:prstGeom>
              <a:noFill/>
              <a:ln w="9525">
                <a:noFill/>
                <a:miter lim="800000"/>
                <a:headEnd/>
                <a:tailEnd/>
              </a:ln>
            </p:spPr>
          </p:pic>
        </p:grpSp>
        <p:sp>
          <p:nvSpPr>
            <p:cNvPr id="22" name="TextBox 21"/>
            <p:cNvSpPr txBox="1"/>
            <p:nvPr/>
          </p:nvSpPr>
          <p:spPr>
            <a:xfrm>
              <a:off x="1338807" y="1767876"/>
              <a:ext cx="1720457" cy="786224"/>
            </a:xfrm>
            <a:prstGeom prst="rect">
              <a:avLst/>
            </a:prstGeom>
            <a:noFill/>
          </p:spPr>
          <p:txBody>
            <a:bodyPr wrap="square" lIns="0" tIns="0" rIns="0" bIns="0">
              <a:spAutoFit/>
            </a:bodyPr>
            <a:lstStyle/>
            <a:p>
              <a:pPr eaLnBrk="0" fontAlgn="base" hangingPunct="0">
                <a:spcBef>
                  <a:spcPct val="0"/>
                </a:spcBef>
                <a:spcAft>
                  <a:spcPct val="0"/>
                </a:spcAft>
                <a:defRPr/>
              </a:pPr>
              <a:r>
                <a:rPr lang="ru-RU" altLang="zh-CN" sz="1050" b="1" dirty="0" smtClean="0">
                  <a:solidFill>
                    <a:srgbClr val="000000"/>
                  </a:solidFill>
                  <a:latin typeface="微软雅黑" pitchFamily="34" charset="-122"/>
                  <a:ea typeface="微软雅黑" pitchFamily="34" charset="-122"/>
                </a:rPr>
                <a:t>Область управления </a:t>
              </a:r>
              <a:r>
                <a:rPr lang="ru-RU" altLang="zh-CN" sz="1050" b="1" dirty="0" err="1" smtClean="0">
                  <a:solidFill>
                    <a:srgbClr val="000000"/>
                  </a:solidFill>
                  <a:latin typeface="微软雅黑" pitchFamily="34" charset="-122"/>
                  <a:ea typeface="微软雅黑" pitchFamily="34" charset="-122"/>
                </a:rPr>
                <a:t>видеомониторинга</a:t>
              </a:r>
              <a:endParaRPr lang="zh-CN" altLang="en-US" sz="1050" b="1" dirty="0">
                <a:solidFill>
                  <a:srgbClr val="000000"/>
                </a:solidFill>
                <a:latin typeface="微软雅黑" pitchFamily="34" charset="-122"/>
                <a:ea typeface="微软雅黑" pitchFamily="34" charset="-122"/>
              </a:endParaRPr>
            </a:p>
            <a:p>
              <a:pPr eaLnBrk="0" fontAlgn="base" hangingPunct="0">
                <a:spcBef>
                  <a:spcPct val="0"/>
                </a:spcBef>
                <a:spcAft>
                  <a:spcPct val="0"/>
                </a:spcAft>
                <a:defRPr/>
              </a:pPr>
              <a:endParaRPr lang="zh-CN" altLang="en-US" sz="1050" b="1" dirty="0">
                <a:solidFill>
                  <a:srgbClr val="000000"/>
                </a:solidFill>
                <a:latin typeface="微软雅黑" pitchFamily="34" charset="-122"/>
                <a:ea typeface="微软雅黑" pitchFamily="34" charset="-122"/>
              </a:endParaRPr>
            </a:p>
          </p:txBody>
        </p:sp>
      </p:grpSp>
      <p:grpSp>
        <p:nvGrpSpPr>
          <p:cNvPr id="6" name="组合 176"/>
          <p:cNvGrpSpPr>
            <a:grpSpLocks/>
          </p:cNvGrpSpPr>
          <p:nvPr/>
        </p:nvGrpSpPr>
        <p:grpSpPr bwMode="auto">
          <a:xfrm>
            <a:off x="5448301" y="1794218"/>
            <a:ext cx="1561334" cy="770687"/>
            <a:chOff x="5688632" y="2348880"/>
            <a:chExt cx="1905109" cy="939064"/>
          </a:xfrm>
        </p:grpSpPr>
        <p:grpSp>
          <p:nvGrpSpPr>
            <p:cNvPr id="7" name="组合 158"/>
            <p:cNvGrpSpPr>
              <a:grpSpLocks/>
            </p:cNvGrpSpPr>
            <p:nvPr/>
          </p:nvGrpSpPr>
          <p:grpSpPr bwMode="auto">
            <a:xfrm>
              <a:off x="5688632" y="2348880"/>
              <a:ext cx="1187624" cy="541634"/>
              <a:chOff x="6336704" y="4077072"/>
              <a:chExt cx="1187624" cy="541634"/>
            </a:xfrm>
          </p:grpSpPr>
          <p:pic>
            <p:nvPicPr>
              <p:cNvPr id="8377" name="图片 28" descr="cloud.png"/>
              <p:cNvPicPr>
                <a:picLocks noChangeAspect="1"/>
              </p:cNvPicPr>
              <p:nvPr/>
            </p:nvPicPr>
            <p:blipFill>
              <a:blip r:embed="rId15" cstate="print"/>
              <a:srcRect/>
              <a:stretch>
                <a:fillRect/>
              </a:stretch>
            </p:blipFill>
            <p:spPr bwMode="auto">
              <a:xfrm>
                <a:off x="6336704" y="4186658"/>
                <a:ext cx="1187624" cy="432048"/>
              </a:xfrm>
              <a:prstGeom prst="rect">
                <a:avLst/>
              </a:prstGeom>
              <a:noFill/>
              <a:ln w="9525">
                <a:noFill/>
                <a:miter lim="800000"/>
                <a:headEnd/>
                <a:tailEnd/>
              </a:ln>
            </p:spPr>
          </p:pic>
          <p:pic>
            <p:nvPicPr>
              <p:cNvPr id="8378" name="图片 29" descr="网关服务器.png"/>
              <p:cNvPicPr>
                <a:picLocks noChangeAspect="1"/>
              </p:cNvPicPr>
              <p:nvPr/>
            </p:nvPicPr>
            <p:blipFill>
              <a:blip r:embed="rId8" cstate="print"/>
              <a:srcRect/>
              <a:stretch>
                <a:fillRect/>
              </a:stretch>
            </p:blipFill>
            <p:spPr bwMode="auto">
              <a:xfrm>
                <a:off x="6448212" y="4087746"/>
                <a:ext cx="284028" cy="421200"/>
              </a:xfrm>
              <a:prstGeom prst="rect">
                <a:avLst/>
              </a:prstGeom>
              <a:noFill/>
              <a:ln w="9525">
                <a:noFill/>
                <a:miter lim="800000"/>
                <a:headEnd/>
                <a:tailEnd/>
              </a:ln>
            </p:spPr>
          </p:pic>
          <p:pic>
            <p:nvPicPr>
              <p:cNvPr id="8379" name="图片 30" descr="流媒体服务器.png"/>
              <p:cNvPicPr>
                <a:picLocks noChangeAspect="1"/>
              </p:cNvPicPr>
              <p:nvPr/>
            </p:nvPicPr>
            <p:blipFill>
              <a:blip r:embed="rId16" cstate="print"/>
              <a:srcRect/>
              <a:stretch>
                <a:fillRect/>
              </a:stretch>
            </p:blipFill>
            <p:spPr bwMode="auto">
              <a:xfrm>
                <a:off x="6765067" y="4077072"/>
                <a:ext cx="327213" cy="421200"/>
              </a:xfrm>
              <a:prstGeom prst="rect">
                <a:avLst/>
              </a:prstGeom>
              <a:noFill/>
              <a:ln w="9525">
                <a:noFill/>
                <a:miter lim="800000"/>
                <a:headEnd/>
                <a:tailEnd/>
              </a:ln>
            </p:spPr>
          </p:pic>
          <p:pic>
            <p:nvPicPr>
              <p:cNvPr id="8380" name="图片 31" descr="管理服务器.png"/>
              <p:cNvPicPr>
                <a:picLocks noChangeAspect="1"/>
              </p:cNvPicPr>
              <p:nvPr/>
            </p:nvPicPr>
            <p:blipFill>
              <a:blip r:embed="rId10" cstate="print"/>
              <a:srcRect/>
              <a:stretch>
                <a:fillRect/>
              </a:stretch>
            </p:blipFill>
            <p:spPr bwMode="auto">
              <a:xfrm>
                <a:off x="7101872" y="4077072"/>
                <a:ext cx="278440" cy="421200"/>
              </a:xfrm>
              <a:prstGeom prst="rect">
                <a:avLst/>
              </a:prstGeom>
              <a:noFill/>
              <a:ln w="9525">
                <a:noFill/>
                <a:miter lim="800000"/>
                <a:headEnd/>
                <a:tailEnd/>
              </a:ln>
            </p:spPr>
          </p:pic>
        </p:grpSp>
        <p:sp>
          <p:nvSpPr>
            <p:cNvPr id="8376" name="TextBox 29"/>
            <p:cNvSpPr txBox="1">
              <a:spLocks noChangeArrowheads="1"/>
            </p:cNvSpPr>
            <p:nvPr/>
          </p:nvSpPr>
          <p:spPr bwMode="auto">
            <a:xfrm>
              <a:off x="5752562" y="2837923"/>
              <a:ext cx="1841179" cy="450021"/>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a:solidFill>
                    <a:srgbClr val="000000"/>
                  </a:solidFill>
                  <a:latin typeface="微软雅黑" pitchFamily="34" charset="-122"/>
                  <a:ea typeface="微软雅黑" pitchFamily="34" charset="-122"/>
                </a:rPr>
                <a:t>Платформа доступа к видео сети общественной безопасности</a:t>
              </a:r>
              <a:endParaRPr lang="zh-CN" altLang="en-US" sz="800" b="1" dirty="0">
                <a:solidFill>
                  <a:srgbClr val="000000"/>
                </a:solidFill>
                <a:latin typeface="微软雅黑" pitchFamily="34" charset="-122"/>
                <a:ea typeface="微软雅黑" pitchFamily="34" charset="-122"/>
              </a:endParaRPr>
            </a:p>
          </p:txBody>
        </p:sp>
      </p:grpSp>
      <p:grpSp>
        <p:nvGrpSpPr>
          <p:cNvPr id="9" name="组合 178"/>
          <p:cNvGrpSpPr>
            <a:grpSpLocks/>
          </p:cNvGrpSpPr>
          <p:nvPr/>
        </p:nvGrpSpPr>
        <p:grpSpPr bwMode="auto">
          <a:xfrm>
            <a:off x="645939" y="1794218"/>
            <a:ext cx="3149771" cy="718424"/>
            <a:chOff x="-19099" y="2492896"/>
            <a:chExt cx="3837235" cy="876953"/>
          </a:xfrm>
        </p:grpSpPr>
        <p:grpSp>
          <p:nvGrpSpPr>
            <p:cNvPr id="10" name="组合 160"/>
            <p:cNvGrpSpPr>
              <a:grpSpLocks/>
            </p:cNvGrpSpPr>
            <p:nvPr/>
          </p:nvGrpSpPr>
          <p:grpSpPr bwMode="auto">
            <a:xfrm>
              <a:off x="2483768" y="2492896"/>
              <a:ext cx="1224136" cy="541635"/>
              <a:chOff x="6300192" y="4077072"/>
              <a:chExt cx="1224136" cy="541635"/>
            </a:xfrm>
          </p:grpSpPr>
          <p:pic>
            <p:nvPicPr>
              <p:cNvPr id="8371" name="图片 35" descr="cloud.png"/>
              <p:cNvPicPr>
                <a:picLocks noChangeAspect="1"/>
              </p:cNvPicPr>
              <p:nvPr/>
            </p:nvPicPr>
            <p:blipFill>
              <a:blip r:embed="rId17" cstate="print"/>
              <a:srcRect/>
              <a:stretch>
                <a:fillRect/>
              </a:stretch>
            </p:blipFill>
            <p:spPr bwMode="auto">
              <a:xfrm>
                <a:off x="6300192" y="4186659"/>
                <a:ext cx="1224136" cy="432048"/>
              </a:xfrm>
              <a:prstGeom prst="rect">
                <a:avLst/>
              </a:prstGeom>
              <a:noFill/>
              <a:ln w="9525">
                <a:noFill/>
                <a:miter lim="800000"/>
                <a:headEnd/>
                <a:tailEnd/>
              </a:ln>
            </p:spPr>
          </p:pic>
          <p:pic>
            <p:nvPicPr>
              <p:cNvPr id="8372" name="图片 36" descr="网关服务器.png"/>
              <p:cNvPicPr>
                <a:picLocks noChangeAspect="1"/>
              </p:cNvPicPr>
              <p:nvPr/>
            </p:nvPicPr>
            <p:blipFill>
              <a:blip r:embed="rId8" cstate="print"/>
              <a:srcRect/>
              <a:stretch>
                <a:fillRect/>
              </a:stretch>
            </p:blipFill>
            <p:spPr bwMode="auto">
              <a:xfrm>
                <a:off x="6448212" y="4087746"/>
                <a:ext cx="284028" cy="421200"/>
              </a:xfrm>
              <a:prstGeom prst="rect">
                <a:avLst/>
              </a:prstGeom>
              <a:noFill/>
              <a:ln w="9525">
                <a:noFill/>
                <a:miter lim="800000"/>
                <a:headEnd/>
                <a:tailEnd/>
              </a:ln>
            </p:spPr>
          </p:pic>
          <p:pic>
            <p:nvPicPr>
              <p:cNvPr id="8373" name="图片 37" descr="流媒体服务器.png"/>
              <p:cNvPicPr>
                <a:picLocks noChangeAspect="1"/>
              </p:cNvPicPr>
              <p:nvPr/>
            </p:nvPicPr>
            <p:blipFill>
              <a:blip r:embed="rId9" cstate="print"/>
              <a:srcRect/>
              <a:stretch>
                <a:fillRect/>
              </a:stretch>
            </p:blipFill>
            <p:spPr bwMode="auto">
              <a:xfrm>
                <a:off x="6765067" y="4077072"/>
                <a:ext cx="327213" cy="421200"/>
              </a:xfrm>
              <a:prstGeom prst="rect">
                <a:avLst/>
              </a:prstGeom>
              <a:noFill/>
              <a:ln w="9525">
                <a:noFill/>
                <a:miter lim="800000"/>
                <a:headEnd/>
                <a:tailEnd/>
              </a:ln>
            </p:spPr>
          </p:pic>
          <p:pic>
            <p:nvPicPr>
              <p:cNvPr id="8374" name="图片 38" descr="管理服务器.png"/>
              <p:cNvPicPr>
                <a:picLocks noChangeAspect="1"/>
              </p:cNvPicPr>
              <p:nvPr/>
            </p:nvPicPr>
            <p:blipFill>
              <a:blip r:embed="rId10" cstate="print"/>
              <a:srcRect/>
              <a:stretch>
                <a:fillRect/>
              </a:stretch>
            </p:blipFill>
            <p:spPr bwMode="auto">
              <a:xfrm>
                <a:off x="7101872" y="4077072"/>
                <a:ext cx="278440" cy="421200"/>
              </a:xfrm>
              <a:prstGeom prst="rect">
                <a:avLst/>
              </a:prstGeom>
              <a:noFill/>
              <a:ln w="9525">
                <a:noFill/>
                <a:miter lim="800000"/>
                <a:headEnd/>
                <a:tailEnd/>
              </a:ln>
            </p:spPr>
          </p:pic>
        </p:grpSp>
        <p:sp>
          <p:nvSpPr>
            <p:cNvPr id="8370" name="TextBox 36"/>
            <p:cNvSpPr txBox="1">
              <a:spLocks noChangeArrowheads="1"/>
            </p:cNvSpPr>
            <p:nvPr/>
          </p:nvSpPr>
          <p:spPr bwMode="auto">
            <a:xfrm>
              <a:off x="-19099" y="2994157"/>
              <a:ext cx="3837235" cy="375692"/>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000" b="1" dirty="0">
                  <a:solidFill>
                    <a:srgbClr val="000000"/>
                  </a:solidFill>
                  <a:latin typeface="微软雅黑" pitchFamily="34" charset="-122"/>
                  <a:ea typeface="微软雅黑" pitchFamily="34" charset="-122"/>
                </a:rPr>
                <a:t>Платформа правительства доступа и совместного использования </a:t>
              </a:r>
              <a:r>
                <a:rPr lang="ru-RU" altLang="zh-CN" sz="1000" b="1" dirty="0" err="1">
                  <a:solidFill>
                    <a:srgbClr val="000000"/>
                  </a:solidFill>
                  <a:latin typeface="微软雅黑" pitchFamily="34" charset="-122"/>
                  <a:ea typeface="微软雅黑" pitchFamily="34" charset="-122"/>
                </a:rPr>
                <a:t>видеоресурсов</a:t>
              </a:r>
              <a:endParaRPr lang="zh-CN" altLang="en-US" sz="1000" b="1" dirty="0">
                <a:solidFill>
                  <a:srgbClr val="000000"/>
                </a:solidFill>
                <a:latin typeface="微软雅黑" pitchFamily="34" charset="-122"/>
                <a:ea typeface="微软雅黑" pitchFamily="34" charset="-122"/>
              </a:endParaRPr>
            </a:p>
          </p:txBody>
        </p:sp>
      </p:grpSp>
      <p:grpSp>
        <p:nvGrpSpPr>
          <p:cNvPr id="11" name="组合 193"/>
          <p:cNvGrpSpPr>
            <a:grpSpLocks/>
          </p:cNvGrpSpPr>
          <p:nvPr/>
        </p:nvGrpSpPr>
        <p:grpSpPr bwMode="auto">
          <a:xfrm>
            <a:off x="3536953" y="3892894"/>
            <a:ext cx="1467095" cy="760243"/>
            <a:chOff x="3455368" y="5085184"/>
            <a:chExt cx="1787560" cy="925794"/>
          </a:xfrm>
        </p:grpSpPr>
        <p:grpSp>
          <p:nvGrpSpPr>
            <p:cNvPr id="12" name="组合 170"/>
            <p:cNvGrpSpPr>
              <a:grpSpLocks/>
            </p:cNvGrpSpPr>
            <p:nvPr/>
          </p:nvGrpSpPr>
          <p:grpSpPr bwMode="auto">
            <a:xfrm>
              <a:off x="3455368" y="5085184"/>
              <a:ext cx="1331640" cy="530893"/>
              <a:chOff x="6263680" y="4077072"/>
              <a:chExt cx="1331640" cy="530893"/>
            </a:xfrm>
          </p:grpSpPr>
          <p:pic>
            <p:nvPicPr>
              <p:cNvPr id="8365" name="图片 42" descr="cloud.png"/>
              <p:cNvPicPr>
                <a:picLocks noChangeAspect="1"/>
              </p:cNvPicPr>
              <p:nvPr/>
            </p:nvPicPr>
            <p:blipFill>
              <a:blip r:embed="rId18" cstate="print"/>
              <a:srcRect/>
              <a:stretch>
                <a:fillRect/>
              </a:stretch>
            </p:blipFill>
            <p:spPr bwMode="auto">
              <a:xfrm>
                <a:off x="6263680" y="4221088"/>
                <a:ext cx="1331640" cy="386877"/>
              </a:xfrm>
              <a:prstGeom prst="rect">
                <a:avLst/>
              </a:prstGeom>
              <a:noFill/>
              <a:ln w="9525">
                <a:noFill/>
                <a:miter lim="800000"/>
                <a:headEnd/>
                <a:tailEnd/>
              </a:ln>
            </p:spPr>
          </p:pic>
          <p:pic>
            <p:nvPicPr>
              <p:cNvPr id="8366" name="图片 43" descr="网关服务器.png"/>
              <p:cNvPicPr>
                <a:picLocks noChangeAspect="1"/>
              </p:cNvPicPr>
              <p:nvPr/>
            </p:nvPicPr>
            <p:blipFill>
              <a:blip r:embed="rId8" cstate="print"/>
              <a:srcRect/>
              <a:stretch>
                <a:fillRect/>
              </a:stretch>
            </p:blipFill>
            <p:spPr bwMode="auto">
              <a:xfrm>
                <a:off x="6448212" y="4087746"/>
                <a:ext cx="284028" cy="421200"/>
              </a:xfrm>
              <a:prstGeom prst="rect">
                <a:avLst/>
              </a:prstGeom>
              <a:noFill/>
              <a:ln w="9525">
                <a:noFill/>
                <a:miter lim="800000"/>
                <a:headEnd/>
                <a:tailEnd/>
              </a:ln>
            </p:spPr>
          </p:pic>
          <p:pic>
            <p:nvPicPr>
              <p:cNvPr id="8367" name="图片 44" descr="流媒体服务器.png"/>
              <p:cNvPicPr>
                <a:picLocks noChangeAspect="1"/>
              </p:cNvPicPr>
              <p:nvPr/>
            </p:nvPicPr>
            <p:blipFill>
              <a:blip r:embed="rId16" cstate="print"/>
              <a:srcRect/>
              <a:stretch>
                <a:fillRect/>
              </a:stretch>
            </p:blipFill>
            <p:spPr bwMode="auto">
              <a:xfrm>
                <a:off x="6765067" y="4077072"/>
                <a:ext cx="327213" cy="421200"/>
              </a:xfrm>
              <a:prstGeom prst="rect">
                <a:avLst/>
              </a:prstGeom>
              <a:noFill/>
              <a:ln w="9525">
                <a:noFill/>
                <a:miter lim="800000"/>
                <a:headEnd/>
                <a:tailEnd/>
              </a:ln>
            </p:spPr>
          </p:pic>
          <p:pic>
            <p:nvPicPr>
              <p:cNvPr id="8368" name="图片 45" descr="管理服务器.png"/>
              <p:cNvPicPr>
                <a:picLocks noChangeAspect="1"/>
              </p:cNvPicPr>
              <p:nvPr/>
            </p:nvPicPr>
            <p:blipFill>
              <a:blip r:embed="rId10" cstate="print"/>
              <a:srcRect/>
              <a:stretch>
                <a:fillRect/>
              </a:stretch>
            </p:blipFill>
            <p:spPr bwMode="auto">
              <a:xfrm>
                <a:off x="7101872" y="4077072"/>
                <a:ext cx="278440" cy="421200"/>
              </a:xfrm>
              <a:prstGeom prst="rect">
                <a:avLst/>
              </a:prstGeom>
              <a:noFill/>
              <a:ln w="9525">
                <a:noFill/>
                <a:miter lim="800000"/>
                <a:headEnd/>
                <a:tailEnd/>
              </a:ln>
            </p:spPr>
          </p:pic>
        </p:grpSp>
        <p:sp>
          <p:nvSpPr>
            <p:cNvPr id="8364" name="TextBox 43"/>
            <p:cNvSpPr txBox="1">
              <a:spLocks noChangeArrowheads="1"/>
            </p:cNvSpPr>
            <p:nvPr/>
          </p:nvSpPr>
          <p:spPr bwMode="auto">
            <a:xfrm>
              <a:off x="3905190" y="5561220"/>
              <a:ext cx="1337738" cy="449758"/>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smtClean="0">
                  <a:solidFill>
                    <a:srgbClr val="000000"/>
                  </a:solidFill>
                  <a:latin typeface="微软雅黑" pitchFamily="34" charset="-122"/>
                  <a:ea typeface="微软雅黑" pitchFamily="34" charset="-122"/>
                </a:rPr>
                <a:t>Платформа доступа к социальным </a:t>
              </a:r>
              <a:r>
                <a:rPr lang="ru-RU" altLang="zh-CN" sz="800" b="1" dirty="0" err="1" smtClean="0">
                  <a:solidFill>
                    <a:srgbClr val="000000"/>
                  </a:solidFill>
                  <a:latin typeface="微软雅黑" pitchFamily="34" charset="-122"/>
                  <a:ea typeface="微软雅黑" pitchFamily="34" charset="-122"/>
                </a:rPr>
                <a:t>видеоресурсам</a:t>
              </a:r>
              <a:endParaRPr lang="zh-CN" altLang="en-US" sz="800" b="1" dirty="0">
                <a:solidFill>
                  <a:srgbClr val="000000"/>
                </a:solidFill>
                <a:latin typeface="微软雅黑" pitchFamily="34" charset="-122"/>
                <a:ea typeface="微软雅黑" pitchFamily="34" charset="-122"/>
              </a:endParaRPr>
            </a:p>
          </p:txBody>
        </p:sp>
      </p:grpSp>
      <p:grpSp>
        <p:nvGrpSpPr>
          <p:cNvPr id="14" name="组合 181"/>
          <p:cNvGrpSpPr>
            <a:grpSpLocks/>
          </p:cNvGrpSpPr>
          <p:nvPr/>
        </p:nvGrpSpPr>
        <p:grpSpPr bwMode="auto">
          <a:xfrm>
            <a:off x="5477180" y="3211856"/>
            <a:ext cx="1032781" cy="495659"/>
            <a:chOff x="6300192" y="4077072"/>
            <a:chExt cx="1259632" cy="603449"/>
          </a:xfrm>
        </p:grpSpPr>
        <p:pic>
          <p:nvPicPr>
            <p:cNvPr id="8359" name="图片 49" descr="cloud.png"/>
            <p:cNvPicPr>
              <a:picLocks noChangeAspect="1"/>
            </p:cNvPicPr>
            <p:nvPr/>
          </p:nvPicPr>
          <p:blipFill>
            <a:blip r:embed="rId19" cstate="print"/>
            <a:srcRect/>
            <a:stretch>
              <a:fillRect/>
            </a:stretch>
          </p:blipFill>
          <p:spPr bwMode="auto">
            <a:xfrm>
              <a:off x="6300192" y="4149080"/>
              <a:ext cx="1259632" cy="531441"/>
            </a:xfrm>
            <a:prstGeom prst="rect">
              <a:avLst/>
            </a:prstGeom>
            <a:noFill/>
            <a:ln w="9525">
              <a:noFill/>
              <a:miter lim="800000"/>
              <a:headEnd/>
              <a:tailEnd/>
            </a:ln>
          </p:spPr>
        </p:pic>
        <p:pic>
          <p:nvPicPr>
            <p:cNvPr id="8360" name="图片 50" descr="网关服务器.png"/>
            <p:cNvPicPr>
              <a:picLocks noChangeAspect="1"/>
            </p:cNvPicPr>
            <p:nvPr/>
          </p:nvPicPr>
          <p:blipFill>
            <a:blip r:embed="rId8" cstate="print"/>
            <a:srcRect/>
            <a:stretch>
              <a:fillRect/>
            </a:stretch>
          </p:blipFill>
          <p:spPr bwMode="auto">
            <a:xfrm>
              <a:off x="6448212" y="4087746"/>
              <a:ext cx="284028" cy="421200"/>
            </a:xfrm>
            <a:prstGeom prst="rect">
              <a:avLst/>
            </a:prstGeom>
            <a:noFill/>
            <a:ln w="9525">
              <a:noFill/>
              <a:miter lim="800000"/>
              <a:headEnd/>
              <a:tailEnd/>
            </a:ln>
          </p:spPr>
        </p:pic>
        <p:pic>
          <p:nvPicPr>
            <p:cNvPr id="8361" name="图片 51" descr="流媒体服务器.png"/>
            <p:cNvPicPr>
              <a:picLocks noChangeAspect="1"/>
            </p:cNvPicPr>
            <p:nvPr/>
          </p:nvPicPr>
          <p:blipFill>
            <a:blip r:embed="rId16" cstate="print"/>
            <a:srcRect/>
            <a:stretch>
              <a:fillRect/>
            </a:stretch>
          </p:blipFill>
          <p:spPr bwMode="auto">
            <a:xfrm>
              <a:off x="6765067" y="4077072"/>
              <a:ext cx="327213" cy="421200"/>
            </a:xfrm>
            <a:prstGeom prst="rect">
              <a:avLst/>
            </a:prstGeom>
            <a:noFill/>
            <a:ln w="9525">
              <a:noFill/>
              <a:miter lim="800000"/>
              <a:headEnd/>
              <a:tailEnd/>
            </a:ln>
          </p:spPr>
        </p:pic>
        <p:pic>
          <p:nvPicPr>
            <p:cNvPr id="8362" name="图片 52" descr="管理服务器.png"/>
            <p:cNvPicPr>
              <a:picLocks noChangeAspect="1"/>
            </p:cNvPicPr>
            <p:nvPr/>
          </p:nvPicPr>
          <p:blipFill>
            <a:blip r:embed="rId10" cstate="print"/>
            <a:srcRect/>
            <a:stretch>
              <a:fillRect/>
            </a:stretch>
          </p:blipFill>
          <p:spPr bwMode="auto">
            <a:xfrm>
              <a:off x="7101872" y="4077072"/>
              <a:ext cx="278440" cy="421200"/>
            </a:xfrm>
            <a:prstGeom prst="rect">
              <a:avLst/>
            </a:prstGeom>
            <a:noFill/>
            <a:ln w="9525">
              <a:noFill/>
              <a:miter lim="800000"/>
              <a:headEnd/>
              <a:tailEnd/>
            </a:ln>
          </p:spPr>
        </p:pic>
      </p:grpSp>
      <p:grpSp>
        <p:nvGrpSpPr>
          <p:cNvPr id="16" name="组合 186"/>
          <p:cNvGrpSpPr>
            <a:grpSpLocks/>
          </p:cNvGrpSpPr>
          <p:nvPr/>
        </p:nvGrpSpPr>
        <p:grpSpPr bwMode="auto">
          <a:xfrm>
            <a:off x="1764698" y="3388067"/>
            <a:ext cx="1378553" cy="1088536"/>
            <a:chOff x="2097860" y="2492896"/>
            <a:chExt cx="1682052" cy="1324346"/>
          </a:xfrm>
        </p:grpSpPr>
        <p:grpSp>
          <p:nvGrpSpPr>
            <p:cNvPr id="17" name="组合 188"/>
            <p:cNvGrpSpPr>
              <a:grpSpLocks/>
            </p:cNvGrpSpPr>
            <p:nvPr/>
          </p:nvGrpSpPr>
          <p:grpSpPr bwMode="auto">
            <a:xfrm>
              <a:off x="2482752" y="2492896"/>
              <a:ext cx="1297160" cy="603449"/>
              <a:chOff x="6299176" y="4077072"/>
              <a:chExt cx="1297160" cy="603449"/>
            </a:xfrm>
          </p:grpSpPr>
          <p:pic>
            <p:nvPicPr>
              <p:cNvPr id="8353" name="图片 56" descr="cloud.png"/>
              <p:cNvPicPr>
                <a:picLocks noChangeAspect="1"/>
              </p:cNvPicPr>
              <p:nvPr/>
            </p:nvPicPr>
            <p:blipFill>
              <a:blip r:embed="rId20" cstate="print"/>
              <a:srcRect/>
              <a:stretch>
                <a:fillRect/>
              </a:stretch>
            </p:blipFill>
            <p:spPr bwMode="auto">
              <a:xfrm>
                <a:off x="6299176" y="4149080"/>
                <a:ext cx="1297160" cy="531441"/>
              </a:xfrm>
              <a:prstGeom prst="rect">
                <a:avLst/>
              </a:prstGeom>
              <a:noFill/>
              <a:ln w="9525">
                <a:noFill/>
                <a:miter lim="800000"/>
                <a:headEnd/>
                <a:tailEnd/>
              </a:ln>
            </p:spPr>
          </p:pic>
          <p:pic>
            <p:nvPicPr>
              <p:cNvPr id="8354" name="图片 57" descr="网关服务器.png"/>
              <p:cNvPicPr>
                <a:picLocks noChangeAspect="1"/>
              </p:cNvPicPr>
              <p:nvPr/>
            </p:nvPicPr>
            <p:blipFill>
              <a:blip r:embed="rId8" cstate="print"/>
              <a:srcRect/>
              <a:stretch>
                <a:fillRect/>
              </a:stretch>
            </p:blipFill>
            <p:spPr bwMode="auto">
              <a:xfrm>
                <a:off x="6448212" y="4087746"/>
                <a:ext cx="284028" cy="421200"/>
              </a:xfrm>
              <a:prstGeom prst="rect">
                <a:avLst/>
              </a:prstGeom>
              <a:noFill/>
              <a:ln w="9525">
                <a:noFill/>
                <a:miter lim="800000"/>
                <a:headEnd/>
                <a:tailEnd/>
              </a:ln>
            </p:spPr>
          </p:pic>
          <p:pic>
            <p:nvPicPr>
              <p:cNvPr id="8355" name="图片 58" descr="流媒体服务器.png"/>
              <p:cNvPicPr>
                <a:picLocks noChangeAspect="1"/>
              </p:cNvPicPr>
              <p:nvPr/>
            </p:nvPicPr>
            <p:blipFill>
              <a:blip r:embed="rId16" cstate="print"/>
              <a:srcRect/>
              <a:stretch>
                <a:fillRect/>
              </a:stretch>
            </p:blipFill>
            <p:spPr bwMode="auto">
              <a:xfrm>
                <a:off x="6765067" y="4077072"/>
                <a:ext cx="327213" cy="421200"/>
              </a:xfrm>
              <a:prstGeom prst="rect">
                <a:avLst/>
              </a:prstGeom>
              <a:noFill/>
              <a:ln w="9525">
                <a:noFill/>
                <a:miter lim="800000"/>
                <a:headEnd/>
                <a:tailEnd/>
              </a:ln>
            </p:spPr>
          </p:pic>
          <p:pic>
            <p:nvPicPr>
              <p:cNvPr id="8356" name="图片 59" descr="管理服务器.png"/>
              <p:cNvPicPr>
                <a:picLocks noChangeAspect="1"/>
              </p:cNvPicPr>
              <p:nvPr/>
            </p:nvPicPr>
            <p:blipFill>
              <a:blip r:embed="rId10" cstate="print"/>
              <a:srcRect/>
              <a:stretch>
                <a:fillRect/>
              </a:stretch>
            </p:blipFill>
            <p:spPr bwMode="auto">
              <a:xfrm>
                <a:off x="7101872" y="4077072"/>
                <a:ext cx="278440" cy="421200"/>
              </a:xfrm>
              <a:prstGeom prst="rect">
                <a:avLst/>
              </a:prstGeom>
              <a:noFill/>
              <a:ln w="9525">
                <a:noFill/>
                <a:miter lim="800000"/>
                <a:headEnd/>
                <a:tailEnd/>
              </a:ln>
            </p:spPr>
          </p:pic>
        </p:grpSp>
        <p:sp>
          <p:nvSpPr>
            <p:cNvPr id="8352" name="TextBox 57"/>
            <p:cNvSpPr txBox="1">
              <a:spLocks noChangeArrowheads="1"/>
            </p:cNvSpPr>
            <p:nvPr/>
          </p:nvSpPr>
          <p:spPr bwMode="auto">
            <a:xfrm>
              <a:off x="2097860" y="3068342"/>
              <a:ext cx="1668130" cy="748900"/>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a:solidFill>
                    <a:srgbClr val="000000"/>
                  </a:solidFill>
                  <a:latin typeface="微软雅黑" pitchFamily="34" charset="-122"/>
                  <a:ea typeface="微软雅黑" pitchFamily="34" charset="-122"/>
                </a:rPr>
                <a:t>Платформа правительства доступа и совместного использования </a:t>
              </a:r>
              <a:r>
                <a:rPr lang="ru-RU" altLang="zh-CN" sz="800" b="1" dirty="0" err="1">
                  <a:solidFill>
                    <a:srgbClr val="000000"/>
                  </a:solidFill>
                  <a:latin typeface="微软雅黑" pitchFamily="34" charset="-122"/>
                  <a:ea typeface="微软雅黑" pitchFamily="34" charset="-122"/>
                </a:rPr>
                <a:t>видеоресурсов</a:t>
              </a:r>
              <a:endParaRPr lang="zh-CN" altLang="en-US" sz="800" b="1" dirty="0">
                <a:solidFill>
                  <a:srgbClr val="000000"/>
                </a:solidFill>
                <a:latin typeface="微软雅黑" pitchFamily="34" charset="-122"/>
                <a:ea typeface="微软雅黑" pitchFamily="34" charset="-122"/>
              </a:endParaRPr>
            </a:p>
          </p:txBody>
        </p:sp>
      </p:grpSp>
      <p:grpSp>
        <p:nvGrpSpPr>
          <p:cNvPr id="18" name="组合 202"/>
          <p:cNvGrpSpPr>
            <a:grpSpLocks/>
          </p:cNvGrpSpPr>
          <p:nvPr/>
        </p:nvGrpSpPr>
        <p:grpSpPr bwMode="auto">
          <a:xfrm>
            <a:off x="1522596" y="2819574"/>
            <a:ext cx="1768292" cy="612497"/>
            <a:chOff x="1841324" y="1628800"/>
            <a:chExt cx="2154612" cy="747465"/>
          </a:xfrm>
        </p:grpSpPr>
        <p:grpSp>
          <p:nvGrpSpPr>
            <p:cNvPr id="19" name="组合 203"/>
            <p:cNvGrpSpPr>
              <a:grpSpLocks/>
            </p:cNvGrpSpPr>
            <p:nvPr/>
          </p:nvGrpSpPr>
          <p:grpSpPr bwMode="auto">
            <a:xfrm>
              <a:off x="2924200" y="1628800"/>
              <a:ext cx="1071736" cy="747465"/>
              <a:chOff x="2339752" y="764704"/>
              <a:chExt cx="1071736" cy="747465"/>
            </a:xfrm>
          </p:grpSpPr>
          <p:pic>
            <p:nvPicPr>
              <p:cNvPr id="8346" name="图片 63" descr="cloud.png"/>
              <p:cNvPicPr>
                <a:picLocks noChangeAspect="1"/>
              </p:cNvPicPr>
              <p:nvPr/>
            </p:nvPicPr>
            <p:blipFill>
              <a:blip r:embed="rId21" cstate="print"/>
              <a:srcRect/>
              <a:stretch>
                <a:fillRect/>
              </a:stretch>
            </p:blipFill>
            <p:spPr bwMode="auto">
              <a:xfrm>
                <a:off x="2339752" y="980728"/>
                <a:ext cx="1071736" cy="531441"/>
              </a:xfrm>
              <a:prstGeom prst="rect">
                <a:avLst/>
              </a:prstGeom>
              <a:noFill/>
              <a:ln w="9525">
                <a:noFill/>
                <a:miter lim="800000"/>
                <a:headEnd/>
                <a:tailEnd/>
              </a:ln>
            </p:spPr>
          </p:pic>
          <p:pic>
            <p:nvPicPr>
              <p:cNvPr id="8347" name="图片 64" descr="DLP-1.png"/>
              <p:cNvPicPr>
                <a:picLocks noChangeAspect="1"/>
              </p:cNvPicPr>
              <p:nvPr/>
            </p:nvPicPr>
            <p:blipFill>
              <a:blip r:embed="rId12" cstate="print"/>
              <a:srcRect/>
              <a:stretch>
                <a:fillRect/>
              </a:stretch>
            </p:blipFill>
            <p:spPr bwMode="auto">
              <a:xfrm>
                <a:off x="2446727" y="836712"/>
                <a:ext cx="397081" cy="360040"/>
              </a:xfrm>
              <a:prstGeom prst="rect">
                <a:avLst/>
              </a:prstGeom>
              <a:noFill/>
              <a:ln w="9525">
                <a:noFill/>
                <a:miter lim="800000"/>
                <a:headEnd/>
                <a:tailEnd/>
              </a:ln>
            </p:spPr>
          </p:pic>
          <p:pic>
            <p:nvPicPr>
              <p:cNvPr id="8348" name="图片 65" descr="PC.png"/>
              <p:cNvPicPr>
                <a:picLocks noChangeAspect="1"/>
              </p:cNvPicPr>
              <p:nvPr/>
            </p:nvPicPr>
            <p:blipFill>
              <a:blip r:embed="rId22" cstate="print"/>
              <a:srcRect/>
              <a:stretch>
                <a:fillRect/>
              </a:stretch>
            </p:blipFill>
            <p:spPr bwMode="auto">
              <a:xfrm>
                <a:off x="2555776" y="1052736"/>
                <a:ext cx="332050" cy="360040"/>
              </a:xfrm>
              <a:prstGeom prst="rect">
                <a:avLst/>
              </a:prstGeom>
              <a:noFill/>
              <a:ln w="9525">
                <a:noFill/>
                <a:miter lim="800000"/>
                <a:headEnd/>
                <a:tailEnd/>
              </a:ln>
            </p:spPr>
          </p:pic>
          <p:pic>
            <p:nvPicPr>
              <p:cNvPr id="8349" name="图片 66" descr="车辆检测器.png"/>
              <p:cNvPicPr>
                <a:picLocks noChangeAspect="1"/>
              </p:cNvPicPr>
              <p:nvPr/>
            </p:nvPicPr>
            <p:blipFill>
              <a:blip r:embed="rId14" cstate="print"/>
              <a:srcRect/>
              <a:stretch>
                <a:fillRect/>
              </a:stretch>
            </p:blipFill>
            <p:spPr bwMode="auto">
              <a:xfrm>
                <a:off x="2927329" y="764704"/>
                <a:ext cx="276519" cy="363120"/>
              </a:xfrm>
              <a:prstGeom prst="rect">
                <a:avLst/>
              </a:prstGeom>
              <a:noFill/>
              <a:ln w="9525">
                <a:noFill/>
                <a:miter lim="800000"/>
                <a:headEnd/>
                <a:tailEnd/>
              </a:ln>
            </p:spPr>
          </p:pic>
          <p:pic>
            <p:nvPicPr>
              <p:cNvPr id="8350" name="图片 67" descr="PC.png"/>
              <p:cNvPicPr>
                <a:picLocks noChangeAspect="1"/>
              </p:cNvPicPr>
              <p:nvPr/>
            </p:nvPicPr>
            <p:blipFill>
              <a:blip r:embed="rId22" cstate="print"/>
              <a:srcRect/>
              <a:stretch>
                <a:fillRect/>
              </a:stretch>
            </p:blipFill>
            <p:spPr bwMode="auto">
              <a:xfrm>
                <a:off x="2915816" y="1052736"/>
                <a:ext cx="332050" cy="360040"/>
              </a:xfrm>
              <a:prstGeom prst="rect">
                <a:avLst/>
              </a:prstGeom>
              <a:noFill/>
              <a:ln w="9525">
                <a:noFill/>
                <a:miter lim="800000"/>
                <a:headEnd/>
                <a:tailEnd/>
              </a:ln>
            </p:spPr>
          </p:pic>
        </p:grpSp>
        <p:sp>
          <p:nvSpPr>
            <p:cNvPr id="8345" name="TextBox 64"/>
            <p:cNvSpPr txBox="1">
              <a:spLocks noChangeArrowheads="1"/>
            </p:cNvSpPr>
            <p:nvPr/>
          </p:nvSpPr>
          <p:spPr bwMode="auto">
            <a:xfrm>
              <a:off x="1841324" y="1651960"/>
              <a:ext cx="1317273" cy="450717"/>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defRPr/>
              </a:pPr>
              <a:r>
                <a:rPr lang="ru-RU" altLang="zh-CN" sz="800" b="1" dirty="0">
                  <a:solidFill>
                    <a:srgbClr val="000000"/>
                  </a:solidFill>
                  <a:latin typeface="微软雅黑" pitchFamily="34" charset="-122"/>
                  <a:ea typeface="微软雅黑" pitchFamily="34" charset="-122"/>
                </a:rPr>
                <a:t>Область управления </a:t>
              </a:r>
              <a:r>
                <a:rPr lang="ru-RU" altLang="zh-CN" sz="800" b="1" dirty="0" err="1">
                  <a:solidFill>
                    <a:srgbClr val="000000"/>
                  </a:solidFill>
                  <a:latin typeface="微软雅黑" pitchFamily="34" charset="-122"/>
                  <a:ea typeface="微软雅黑" pitchFamily="34" charset="-122"/>
                </a:rPr>
                <a:t>видеомониторинга</a:t>
              </a:r>
              <a:endParaRPr lang="zh-CN" altLang="en-US" sz="800" b="1" dirty="0">
                <a:solidFill>
                  <a:srgbClr val="000000"/>
                </a:solidFill>
                <a:latin typeface="微软雅黑" pitchFamily="34" charset="-122"/>
                <a:ea typeface="微软雅黑" pitchFamily="34" charset="-122"/>
              </a:endParaRPr>
            </a:p>
          </p:txBody>
        </p:sp>
      </p:grpSp>
      <p:grpSp>
        <p:nvGrpSpPr>
          <p:cNvPr id="20" name="组合 221"/>
          <p:cNvGrpSpPr>
            <a:grpSpLocks/>
          </p:cNvGrpSpPr>
          <p:nvPr/>
        </p:nvGrpSpPr>
        <p:grpSpPr bwMode="auto">
          <a:xfrm>
            <a:off x="4649790" y="2570504"/>
            <a:ext cx="1239837" cy="742950"/>
            <a:chOff x="7308304" y="4637457"/>
            <a:chExt cx="1511142" cy="907160"/>
          </a:xfrm>
        </p:grpSpPr>
        <p:pic>
          <p:nvPicPr>
            <p:cNvPr id="8339" name="图片 69" descr="cloud.png"/>
            <p:cNvPicPr>
              <a:picLocks noChangeAspect="1"/>
            </p:cNvPicPr>
            <p:nvPr/>
          </p:nvPicPr>
          <p:blipFill>
            <a:blip r:embed="rId23" cstate="print"/>
            <a:srcRect/>
            <a:stretch>
              <a:fillRect/>
            </a:stretch>
          </p:blipFill>
          <p:spPr bwMode="auto">
            <a:xfrm>
              <a:off x="7308304" y="5013176"/>
              <a:ext cx="1152128" cy="531441"/>
            </a:xfrm>
            <a:prstGeom prst="rect">
              <a:avLst/>
            </a:prstGeom>
            <a:noFill/>
            <a:ln w="9525">
              <a:noFill/>
              <a:miter lim="800000"/>
              <a:headEnd/>
              <a:tailEnd/>
            </a:ln>
          </p:spPr>
        </p:pic>
        <p:pic>
          <p:nvPicPr>
            <p:cNvPr id="8340" name="图片 70" descr="即时通讯服务器.png"/>
            <p:cNvPicPr>
              <a:picLocks noChangeAspect="1"/>
            </p:cNvPicPr>
            <p:nvPr/>
          </p:nvPicPr>
          <p:blipFill>
            <a:blip r:embed="rId5" cstate="print"/>
            <a:srcRect/>
            <a:stretch>
              <a:fillRect/>
            </a:stretch>
          </p:blipFill>
          <p:spPr bwMode="auto">
            <a:xfrm>
              <a:off x="7452320" y="4941168"/>
              <a:ext cx="303874" cy="421200"/>
            </a:xfrm>
            <a:prstGeom prst="rect">
              <a:avLst/>
            </a:prstGeom>
            <a:noFill/>
            <a:ln w="9525">
              <a:noFill/>
              <a:miter lim="800000"/>
              <a:headEnd/>
              <a:tailEnd/>
            </a:ln>
          </p:spPr>
        </p:pic>
        <p:pic>
          <p:nvPicPr>
            <p:cNvPr id="8341" name="图片 71" descr="即时通讯服务器.png"/>
            <p:cNvPicPr>
              <a:picLocks noChangeAspect="1"/>
            </p:cNvPicPr>
            <p:nvPr/>
          </p:nvPicPr>
          <p:blipFill>
            <a:blip r:embed="rId5" cstate="print"/>
            <a:srcRect/>
            <a:stretch>
              <a:fillRect/>
            </a:stretch>
          </p:blipFill>
          <p:spPr bwMode="auto">
            <a:xfrm>
              <a:off x="7740352" y="4941168"/>
              <a:ext cx="303874" cy="421200"/>
            </a:xfrm>
            <a:prstGeom prst="rect">
              <a:avLst/>
            </a:prstGeom>
            <a:noFill/>
            <a:ln w="9525">
              <a:noFill/>
              <a:miter lim="800000"/>
              <a:headEnd/>
              <a:tailEnd/>
            </a:ln>
          </p:spPr>
        </p:pic>
        <p:pic>
          <p:nvPicPr>
            <p:cNvPr id="8342" name="图片 72" descr="即时通讯服务器.png"/>
            <p:cNvPicPr>
              <a:picLocks noChangeAspect="1"/>
            </p:cNvPicPr>
            <p:nvPr/>
          </p:nvPicPr>
          <p:blipFill>
            <a:blip r:embed="rId5" cstate="print"/>
            <a:srcRect/>
            <a:stretch>
              <a:fillRect/>
            </a:stretch>
          </p:blipFill>
          <p:spPr bwMode="auto">
            <a:xfrm>
              <a:off x="8028384" y="4941168"/>
              <a:ext cx="303874" cy="421200"/>
            </a:xfrm>
            <a:prstGeom prst="rect">
              <a:avLst/>
            </a:prstGeom>
            <a:noFill/>
            <a:ln w="9525">
              <a:noFill/>
              <a:miter lim="800000"/>
              <a:headEnd/>
              <a:tailEnd/>
            </a:ln>
          </p:spPr>
        </p:pic>
        <p:sp>
          <p:nvSpPr>
            <p:cNvPr id="8343" name="TextBox 75"/>
            <p:cNvSpPr txBox="1">
              <a:spLocks noChangeArrowheads="1"/>
            </p:cNvSpPr>
            <p:nvPr/>
          </p:nvSpPr>
          <p:spPr bwMode="auto">
            <a:xfrm>
              <a:off x="7314109" y="4637457"/>
              <a:ext cx="1505337" cy="450963"/>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800" b="1" dirty="0" smtClean="0">
                  <a:solidFill>
                    <a:srgbClr val="000000"/>
                  </a:solidFill>
                  <a:latin typeface="微软雅黑" pitchFamily="34" charset="-122"/>
                  <a:ea typeface="微软雅黑" pitchFamily="34" charset="-122"/>
                </a:rPr>
                <a:t>Серверный кластер интеллектуального анализа</a:t>
              </a:r>
              <a:endParaRPr lang="zh-CN" altLang="en-US" sz="800" b="1" dirty="0">
                <a:solidFill>
                  <a:srgbClr val="000000"/>
                </a:solidFill>
                <a:latin typeface="微软雅黑" pitchFamily="34" charset="-122"/>
                <a:ea typeface="微软雅黑" pitchFamily="34" charset="-122"/>
              </a:endParaRPr>
            </a:p>
          </p:txBody>
        </p:sp>
      </p:grpSp>
      <p:cxnSp>
        <p:nvCxnSpPr>
          <p:cNvPr id="8210" name="直接连接符 74"/>
          <p:cNvCxnSpPr>
            <a:cxnSpLocks noChangeShapeType="1"/>
          </p:cNvCxnSpPr>
          <p:nvPr/>
        </p:nvCxnSpPr>
        <p:spPr bwMode="auto">
          <a:xfrm rot="5400000">
            <a:off x="4200525" y="2597491"/>
            <a:ext cx="590550" cy="165100"/>
          </a:xfrm>
          <a:prstGeom prst="line">
            <a:avLst/>
          </a:prstGeom>
          <a:noFill/>
          <a:ln w="38100" algn="ctr">
            <a:solidFill>
              <a:srgbClr val="2DA2BF"/>
            </a:solidFill>
            <a:round/>
            <a:headEnd/>
            <a:tailEnd/>
          </a:ln>
        </p:spPr>
      </p:cxnSp>
      <p:grpSp>
        <p:nvGrpSpPr>
          <p:cNvPr id="21" name="组合 216"/>
          <p:cNvGrpSpPr>
            <a:grpSpLocks/>
          </p:cNvGrpSpPr>
          <p:nvPr/>
        </p:nvGrpSpPr>
        <p:grpSpPr bwMode="auto">
          <a:xfrm>
            <a:off x="3267399" y="2636912"/>
            <a:ext cx="1145855" cy="655906"/>
            <a:chOff x="6991240" y="2944378"/>
            <a:chExt cx="1397184" cy="800039"/>
          </a:xfrm>
        </p:grpSpPr>
        <p:pic>
          <p:nvPicPr>
            <p:cNvPr id="8334" name="图片 76" descr="cloud.png"/>
            <p:cNvPicPr>
              <a:picLocks noChangeAspect="1"/>
            </p:cNvPicPr>
            <p:nvPr/>
          </p:nvPicPr>
          <p:blipFill>
            <a:blip r:embed="rId20" cstate="print"/>
            <a:srcRect/>
            <a:stretch>
              <a:fillRect/>
            </a:stretch>
          </p:blipFill>
          <p:spPr bwMode="auto">
            <a:xfrm>
              <a:off x="7092280" y="3212976"/>
              <a:ext cx="1296144" cy="531441"/>
            </a:xfrm>
            <a:prstGeom prst="rect">
              <a:avLst/>
            </a:prstGeom>
            <a:noFill/>
            <a:ln w="9525">
              <a:noFill/>
              <a:miter lim="800000"/>
              <a:headEnd/>
              <a:tailEnd/>
            </a:ln>
          </p:spPr>
        </p:pic>
        <p:pic>
          <p:nvPicPr>
            <p:cNvPr id="8335" name="图片 77" descr="数据库服务器.png"/>
            <p:cNvPicPr>
              <a:picLocks noChangeAspect="1"/>
            </p:cNvPicPr>
            <p:nvPr/>
          </p:nvPicPr>
          <p:blipFill>
            <a:blip r:embed="rId7" cstate="print"/>
            <a:srcRect/>
            <a:stretch>
              <a:fillRect/>
            </a:stretch>
          </p:blipFill>
          <p:spPr bwMode="auto">
            <a:xfrm>
              <a:off x="7308304" y="3140968"/>
              <a:ext cx="304541" cy="421200"/>
            </a:xfrm>
            <a:prstGeom prst="rect">
              <a:avLst/>
            </a:prstGeom>
            <a:noFill/>
            <a:ln w="9525">
              <a:noFill/>
              <a:miter lim="800000"/>
              <a:headEnd/>
              <a:tailEnd/>
            </a:ln>
          </p:spPr>
        </p:pic>
        <p:pic>
          <p:nvPicPr>
            <p:cNvPr id="8336" name="图片 78" descr="数据库服务器.png"/>
            <p:cNvPicPr>
              <a:picLocks noChangeAspect="1"/>
            </p:cNvPicPr>
            <p:nvPr/>
          </p:nvPicPr>
          <p:blipFill>
            <a:blip r:embed="rId7" cstate="print"/>
            <a:srcRect/>
            <a:stretch>
              <a:fillRect/>
            </a:stretch>
          </p:blipFill>
          <p:spPr bwMode="auto">
            <a:xfrm>
              <a:off x="7596336" y="3140968"/>
              <a:ext cx="304541" cy="421200"/>
            </a:xfrm>
            <a:prstGeom prst="rect">
              <a:avLst/>
            </a:prstGeom>
            <a:noFill/>
            <a:ln w="9525">
              <a:noFill/>
              <a:miter lim="800000"/>
              <a:headEnd/>
              <a:tailEnd/>
            </a:ln>
          </p:spPr>
        </p:pic>
        <p:pic>
          <p:nvPicPr>
            <p:cNvPr id="8337" name="图片 79" descr="数据库服务器.png"/>
            <p:cNvPicPr>
              <a:picLocks noChangeAspect="1"/>
            </p:cNvPicPr>
            <p:nvPr/>
          </p:nvPicPr>
          <p:blipFill>
            <a:blip r:embed="rId7" cstate="print"/>
            <a:srcRect/>
            <a:stretch>
              <a:fillRect/>
            </a:stretch>
          </p:blipFill>
          <p:spPr bwMode="auto">
            <a:xfrm>
              <a:off x="7884368" y="3140968"/>
              <a:ext cx="304541" cy="421200"/>
            </a:xfrm>
            <a:prstGeom prst="rect">
              <a:avLst/>
            </a:prstGeom>
            <a:noFill/>
            <a:ln w="9525">
              <a:noFill/>
              <a:miter lim="800000"/>
              <a:headEnd/>
              <a:tailEnd/>
            </a:ln>
          </p:spPr>
        </p:pic>
        <p:sp>
          <p:nvSpPr>
            <p:cNvPr id="8338" name="TextBox 82"/>
            <p:cNvSpPr txBox="1">
              <a:spLocks noChangeArrowheads="1"/>
            </p:cNvSpPr>
            <p:nvPr/>
          </p:nvSpPr>
          <p:spPr bwMode="auto">
            <a:xfrm>
              <a:off x="6991240" y="2944378"/>
              <a:ext cx="1151741" cy="450491"/>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800" b="1" dirty="0" smtClean="0">
                  <a:solidFill>
                    <a:srgbClr val="000000"/>
                  </a:solidFill>
                  <a:latin typeface="微软雅黑" pitchFamily="34" charset="-122"/>
                  <a:ea typeface="微软雅黑" pitchFamily="34" charset="-122"/>
                </a:rPr>
                <a:t>Серверный кластер хранения</a:t>
              </a:r>
              <a:endParaRPr lang="zh-CN" altLang="en-US" sz="800" b="1" dirty="0">
                <a:solidFill>
                  <a:srgbClr val="000000"/>
                </a:solidFill>
                <a:latin typeface="微软雅黑" pitchFamily="34" charset="-122"/>
                <a:ea typeface="微软雅黑" pitchFamily="34" charset="-122"/>
              </a:endParaRPr>
            </a:p>
          </p:txBody>
        </p:sp>
      </p:grpSp>
      <p:cxnSp>
        <p:nvCxnSpPr>
          <p:cNvPr id="8212" name="直接连接符 81"/>
          <p:cNvCxnSpPr>
            <a:cxnSpLocks noChangeShapeType="1"/>
          </p:cNvCxnSpPr>
          <p:nvPr/>
        </p:nvCxnSpPr>
        <p:spPr bwMode="auto">
          <a:xfrm>
            <a:off x="6510340" y="3488083"/>
            <a:ext cx="384175" cy="60325"/>
          </a:xfrm>
          <a:prstGeom prst="line">
            <a:avLst/>
          </a:prstGeom>
          <a:noFill/>
          <a:ln w="9525" algn="ctr">
            <a:solidFill>
              <a:srgbClr val="2DA2BF"/>
            </a:solidFill>
            <a:round/>
            <a:headEnd/>
            <a:tailEnd/>
          </a:ln>
        </p:spPr>
      </p:cxnSp>
      <p:cxnSp>
        <p:nvCxnSpPr>
          <p:cNvPr id="8213" name="直接连接符 82"/>
          <p:cNvCxnSpPr>
            <a:cxnSpLocks noChangeShapeType="1"/>
          </p:cNvCxnSpPr>
          <p:nvPr/>
        </p:nvCxnSpPr>
        <p:spPr bwMode="auto">
          <a:xfrm>
            <a:off x="7189790" y="3548408"/>
            <a:ext cx="206375" cy="142875"/>
          </a:xfrm>
          <a:prstGeom prst="line">
            <a:avLst/>
          </a:prstGeom>
          <a:noFill/>
          <a:ln w="9525" algn="ctr">
            <a:solidFill>
              <a:srgbClr val="FF0000"/>
            </a:solidFill>
            <a:round/>
            <a:headEnd/>
            <a:tailEnd/>
          </a:ln>
        </p:spPr>
      </p:cxnSp>
      <p:cxnSp>
        <p:nvCxnSpPr>
          <p:cNvPr id="8214" name="直接连接符 83"/>
          <p:cNvCxnSpPr>
            <a:cxnSpLocks noChangeShapeType="1"/>
          </p:cNvCxnSpPr>
          <p:nvPr/>
        </p:nvCxnSpPr>
        <p:spPr bwMode="auto">
          <a:xfrm>
            <a:off x="6421440" y="2060920"/>
            <a:ext cx="295275" cy="11113"/>
          </a:xfrm>
          <a:prstGeom prst="line">
            <a:avLst/>
          </a:prstGeom>
          <a:noFill/>
          <a:ln w="9525" algn="ctr">
            <a:solidFill>
              <a:srgbClr val="2DA2BF"/>
            </a:solidFill>
            <a:round/>
            <a:headEnd/>
            <a:tailEnd/>
          </a:ln>
        </p:spPr>
      </p:cxnSp>
      <p:cxnSp>
        <p:nvCxnSpPr>
          <p:cNvPr id="8215" name="直接连接符 84"/>
          <p:cNvCxnSpPr>
            <a:cxnSpLocks noChangeShapeType="1"/>
          </p:cNvCxnSpPr>
          <p:nvPr/>
        </p:nvCxnSpPr>
        <p:spPr bwMode="auto">
          <a:xfrm flipV="1">
            <a:off x="7011990" y="1924391"/>
            <a:ext cx="276225" cy="147638"/>
          </a:xfrm>
          <a:prstGeom prst="line">
            <a:avLst/>
          </a:prstGeom>
          <a:noFill/>
          <a:ln w="9525" algn="ctr">
            <a:solidFill>
              <a:srgbClr val="FF0000"/>
            </a:solidFill>
            <a:round/>
            <a:headEnd/>
            <a:tailEnd/>
          </a:ln>
        </p:spPr>
      </p:cxnSp>
      <p:pic>
        <p:nvPicPr>
          <p:cNvPr id="8216" name="图片 85" descr="防火墙.png"/>
          <p:cNvPicPr>
            <a:picLocks noChangeAspect="1"/>
          </p:cNvPicPr>
          <p:nvPr/>
        </p:nvPicPr>
        <p:blipFill>
          <a:blip r:embed="rId24" cstate="print"/>
          <a:srcRect/>
          <a:stretch>
            <a:fillRect/>
          </a:stretch>
        </p:blipFill>
        <p:spPr bwMode="auto">
          <a:xfrm>
            <a:off x="2168525" y="1733893"/>
            <a:ext cx="177800" cy="295275"/>
          </a:xfrm>
          <a:prstGeom prst="rect">
            <a:avLst/>
          </a:prstGeom>
          <a:noFill/>
          <a:ln w="9525">
            <a:noFill/>
            <a:miter lim="800000"/>
            <a:headEnd/>
            <a:tailEnd/>
          </a:ln>
        </p:spPr>
      </p:pic>
      <p:cxnSp>
        <p:nvCxnSpPr>
          <p:cNvPr id="8217" name="直接连接符 86"/>
          <p:cNvCxnSpPr>
            <a:cxnSpLocks noChangeShapeType="1"/>
          </p:cNvCxnSpPr>
          <p:nvPr/>
        </p:nvCxnSpPr>
        <p:spPr bwMode="auto">
          <a:xfrm rot="10800000">
            <a:off x="2346327" y="1881533"/>
            <a:ext cx="354013" cy="179387"/>
          </a:xfrm>
          <a:prstGeom prst="line">
            <a:avLst/>
          </a:prstGeom>
          <a:noFill/>
          <a:ln w="9525" algn="ctr">
            <a:solidFill>
              <a:srgbClr val="2DA2BF"/>
            </a:solidFill>
            <a:round/>
            <a:headEnd/>
            <a:tailEnd/>
          </a:ln>
        </p:spPr>
      </p:cxnSp>
      <p:cxnSp>
        <p:nvCxnSpPr>
          <p:cNvPr id="8218" name="直接连接符 87"/>
          <p:cNvCxnSpPr>
            <a:cxnSpLocks noChangeShapeType="1"/>
          </p:cNvCxnSpPr>
          <p:nvPr/>
        </p:nvCxnSpPr>
        <p:spPr bwMode="auto">
          <a:xfrm rot="10800000">
            <a:off x="1814513" y="1705317"/>
            <a:ext cx="354012" cy="176213"/>
          </a:xfrm>
          <a:prstGeom prst="line">
            <a:avLst/>
          </a:prstGeom>
          <a:noFill/>
          <a:ln w="9525" algn="ctr">
            <a:solidFill>
              <a:srgbClr val="2DA2BF"/>
            </a:solidFill>
            <a:round/>
            <a:headEnd/>
            <a:tailEnd/>
          </a:ln>
        </p:spPr>
      </p:cxnSp>
      <p:grpSp>
        <p:nvGrpSpPr>
          <p:cNvPr id="23" name="组合 302"/>
          <p:cNvGrpSpPr>
            <a:grpSpLocks/>
          </p:cNvGrpSpPr>
          <p:nvPr/>
        </p:nvGrpSpPr>
        <p:grpSpPr bwMode="auto">
          <a:xfrm>
            <a:off x="5492752" y="4685056"/>
            <a:ext cx="879475" cy="877115"/>
            <a:chOff x="2924200" y="1628800"/>
            <a:chExt cx="1071736" cy="1067976"/>
          </a:xfrm>
        </p:grpSpPr>
        <p:grpSp>
          <p:nvGrpSpPr>
            <p:cNvPr id="24" name="组合 203"/>
            <p:cNvGrpSpPr>
              <a:grpSpLocks/>
            </p:cNvGrpSpPr>
            <p:nvPr/>
          </p:nvGrpSpPr>
          <p:grpSpPr bwMode="auto">
            <a:xfrm>
              <a:off x="2924200" y="1628800"/>
              <a:ext cx="1071736" cy="747465"/>
              <a:chOff x="2339752" y="764704"/>
              <a:chExt cx="1071736" cy="747465"/>
            </a:xfrm>
          </p:grpSpPr>
          <p:pic>
            <p:nvPicPr>
              <p:cNvPr id="8329" name="图片 91" descr="cloud.png"/>
              <p:cNvPicPr>
                <a:picLocks noChangeAspect="1"/>
              </p:cNvPicPr>
              <p:nvPr/>
            </p:nvPicPr>
            <p:blipFill>
              <a:blip r:embed="rId21" cstate="print"/>
              <a:srcRect/>
              <a:stretch>
                <a:fillRect/>
              </a:stretch>
            </p:blipFill>
            <p:spPr bwMode="auto">
              <a:xfrm>
                <a:off x="2339752" y="980728"/>
                <a:ext cx="1071736" cy="531441"/>
              </a:xfrm>
              <a:prstGeom prst="rect">
                <a:avLst/>
              </a:prstGeom>
              <a:noFill/>
              <a:ln w="9525">
                <a:noFill/>
                <a:miter lim="800000"/>
                <a:headEnd/>
                <a:tailEnd/>
              </a:ln>
            </p:spPr>
          </p:pic>
          <p:pic>
            <p:nvPicPr>
              <p:cNvPr id="8330" name="图片 92" descr="DLP-1.png"/>
              <p:cNvPicPr>
                <a:picLocks noChangeAspect="1"/>
              </p:cNvPicPr>
              <p:nvPr/>
            </p:nvPicPr>
            <p:blipFill>
              <a:blip r:embed="rId12" cstate="print"/>
              <a:srcRect/>
              <a:stretch>
                <a:fillRect/>
              </a:stretch>
            </p:blipFill>
            <p:spPr bwMode="auto">
              <a:xfrm>
                <a:off x="2446727" y="836712"/>
                <a:ext cx="397081" cy="360040"/>
              </a:xfrm>
              <a:prstGeom prst="rect">
                <a:avLst/>
              </a:prstGeom>
              <a:noFill/>
              <a:ln w="9525">
                <a:noFill/>
                <a:miter lim="800000"/>
                <a:headEnd/>
                <a:tailEnd/>
              </a:ln>
            </p:spPr>
          </p:pic>
          <p:pic>
            <p:nvPicPr>
              <p:cNvPr id="8331" name="图片 93" descr="PC.png"/>
              <p:cNvPicPr>
                <a:picLocks noChangeAspect="1"/>
              </p:cNvPicPr>
              <p:nvPr/>
            </p:nvPicPr>
            <p:blipFill>
              <a:blip r:embed="rId22" cstate="print"/>
              <a:srcRect/>
              <a:stretch>
                <a:fillRect/>
              </a:stretch>
            </p:blipFill>
            <p:spPr bwMode="auto">
              <a:xfrm>
                <a:off x="2555776" y="1052736"/>
                <a:ext cx="332050" cy="360040"/>
              </a:xfrm>
              <a:prstGeom prst="rect">
                <a:avLst/>
              </a:prstGeom>
              <a:noFill/>
              <a:ln w="9525">
                <a:noFill/>
                <a:miter lim="800000"/>
                <a:headEnd/>
                <a:tailEnd/>
              </a:ln>
            </p:spPr>
          </p:pic>
          <p:pic>
            <p:nvPicPr>
              <p:cNvPr id="8332" name="图片 94" descr="车辆检测器.png"/>
              <p:cNvPicPr>
                <a:picLocks noChangeAspect="1"/>
              </p:cNvPicPr>
              <p:nvPr/>
            </p:nvPicPr>
            <p:blipFill>
              <a:blip r:embed="rId14" cstate="print"/>
              <a:srcRect/>
              <a:stretch>
                <a:fillRect/>
              </a:stretch>
            </p:blipFill>
            <p:spPr bwMode="auto">
              <a:xfrm>
                <a:off x="2927329" y="764704"/>
                <a:ext cx="276519" cy="363120"/>
              </a:xfrm>
              <a:prstGeom prst="rect">
                <a:avLst/>
              </a:prstGeom>
              <a:noFill/>
              <a:ln w="9525">
                <a:noFill/>
                <a:miter lim="800000"/>
                <a:headEnd/>
                <a:tailEnd/>
              </a:ln>
            </p:spPr>
          </p:pic>
          <p:pic>
            <p:nvPicPr>
              <p:cNvPr id="8333" name="图片 95" descr="PC.png"/>
              <p:cNvPicPr>
                <a:picLocks noChangeAspect="1"/>
              </p:cNvPicPr>
              <p:nvPr/>
            </p:nvPicPr>
            <p:blipFill>
              <a:blip r:embed="rId22" cstate="print"/>
              <a:srcRect/>
              <a:stretch>
                <a:fillRect/>
              </a:stretch>
            </p:blipFill>
            <p:spPr bwMode="auto">
              <a:xfrm>
                <a:off x="2915816" y="1052736"/>
                <a:ext cx="332050" cy="360040"/>
              </a:xfrm>
              <a:prstGeom prst="rect">
                <a:avLst/>
              </a:prstGeom>
              <a:noFill/>
              <a:ln w="9525">
                <a:noFill/>
                <a:miter lim="800000"/>
                <a:headEnd/>
                <a:tailEnd/>
              </a:ln>
            </p:spPr>
          </p:pic>
        </p:grpSp>
        <p:sp>
          <p:nvSpPr>
            <p:cNvPr id="8328" name="TextBox 92"/>
            <p:cNvSpPr txBox="1">
              <a:spLocks noChangeArrowheads="1"/>
            </p:cNvSpPr>
            <p:nvPr/>
          </p:nvSpPr>
          <p:spPr bwMode="auto">
            <a:xfrm>
              <a:off x="3081268" y="2396977"/>
              <a:ext cx="914635" cy="299799"/>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a:solidFill>
                    <a:srgbClr val="000000"/>
                  </a:solidFill>
                  <a:latin typeface="微软雅黑" pitchFamily="34" charset="-122"/>
                  <a:ea typeface="微软雅黑" pitchFamily="34" charset="-122"/>
                </a:rPr>
                <a:t>Полицейский участок</a:t>
              </a:r>
              <a:endParaRPr lang="zh-CN" altLang="en-US" sz="800" b="1" dirty="0">
                <a:solidFill>
                  <a:srgbClr val="000000"/>
                </a:solidFill>
                <a:latin typeface="微软雅黑" pitchFamily="34" charset="-122"/>
                <a:ea typeface="微软雅黑" pitchFamily="34" charset="-122"/>
              </a:endParaRPr>
            </a:p>
          </p:txBody>
        </p:sp>
      </p:grpSp>
      <p:cxnSp>
        <p:nvCxnSpPr>
          <p:cNvPr id="8220" name="直接连接符 96"/>
          <p:cNvCxnSpPr>
            <a:cxnSpLocks noChangeShapeType="1"/>
          </p:cNvCxnSpPr>
          <p:nvPr/>
        </p:nvCxnSpPr>
        <p:spPr bwMode="auto">
          <a:xfrm rot="16200000" flipH="1">
            <a:off x="5300665" y="4300881"/>
            <a:ext cx="490537" cy="395287"/>
          </a:xfrm>
          <a:prstGeom prst="line">
            <a:avLst/>
          </a:prstGeom>
          <a:noFill/>
          <a:ln w="9525" algn="ctr">
            <a:solidFill>
              <a:srgbClr val="2DA2BF"/>
            </a:solidFill>
            <a:round/>
            <a:headEnd/>
            <a:tailEnd/>
          </a:ln>
        </p:spPr>
      </p:cxnSp>
      <p:pic>
        <p:nvPicPr>
          <p:cNvPr id="8221" name="图片 97" descr="防火墙.png"/>
          <p:cNvPicPr>
            <a:picLocks noChangeAspect="1"/>
          </p:cNvPicPr>
          <p:nvPr/>
        </p:nvPicPr>
        <p:blipFill>
          <a:blip r:embed="rId24" cstate="print"/>
          <a:srcRect/>
          <a:stretch>
            <a:fillRect/>
          </a:stretch>
        </p:blipFill>
        <p:spPr bwMode="auto">
          <a:xfrm>
            <a:off x="1695450" y="3388070"/>
            <a:ext cx="177800" cy="295275"/>
          </a:xfrm>
          <a:prstGeom prst="rect">
            <a:avLst/>
          </a:prstGeom>
          <a:noFill/>
          <a:ln w="9525">
            <a:noFill/>
            <a:miter lim="800000"/>
            <a:headEnd/>
            <a:tailEnd/>
          </a:ln>
        </p:spPr>
      </p:pic>
      <p:cxnSp>
        <p:nvCxnSpPr>
          <p:cNvPr id="8222" name="直接连接符 98"/>
          <p:cNvCxnSpPr>
            <a:cxnSpLocks noChangeShapeType="1"/>
          </p:cNvCxnSpPr>
          <p:nvPr/>
        </p:nvCxnSpPr>
        <p:spPr bwMode="auto">
          <a:xfrm rot="10800000">
            <a:off x="1873252" y="3535708"/>
            <a:ext cx="206375" cy="130175"/>
          </a:xfrm>
          <a:prstGeom prst="line">
            <a:avLst/>
          </a:prstGeom>
          <a:noFill/>
          <a:ln w="9525" algn="ctr">
            <a:solidFill>
              <a:srgbClr val="2DA2BF"/>
            </a:solidFill>
            <a:round/>
            <a:headEnd/>
            <a:tailEnd/>
          </a:ln>
        </p:spPr>
      </p:cxnSp>
      <p:cxnSp>
        <p:nvCxnSpPr>
          <p:cNvPr id="8223" name="直接连接符 99"/>
          <p:cNvCxnSpPr>
            <a:cxnSpLocks noChangeShapeType="1"/>
          </p:cNvCxnSpPr>
          <p:nvPr/>
        </p:nvCxnSpPr>
        <p:spPr bwMode="auto">
          <a:xfrm rot="10800000" flipV="1">
            <a:off x="1430340" y="3535706"/>
            <a:ext cx="265112" cy="79375"/>
          </a:xfrm>
          <a:prstGeom prst="line">
            <a:avLst/>
          </a:prstGeom>
          <a:noFill/>
          <a:ln w="9525" algn="ctr">
            <a:solidFill>
              <a:srgbClr val="2DA2BF"/>
            </a:solidFill>
            <a:round/>
            <a:headEnd/>
            <a:tailEnd/>
          </a:ln>
        </p:spPr>
      </p:cxnSp>
      <p:grpSp>
        <p:nvGrpSpPr>
          <p:cNvPr id="25" name="组合 330"/>
          <p:cNvGrpSpPr>
            <a:grpSpLocks/>
          </p:cNvGrpSpPr>
          <p:nvPr/>
        </p:nvGrpSpPr>
        <p:grpSpPr bwMode="auto">
          <a:xfrm>
            <a:off x="573154" y="1195729"/>
            <a:ext cx="1335023" cy="715962"/>
            <a:chOff x="-2177" y="1548611"/>
            <a:chExt cx="1161062" cy="872277"/>
          </a:xfrm>
        </p:grpSpPr>
        <p:pic>
          <p:nvPicPr>
            <p:cNvPr id="8323" name="图片 101" descr="云.png"/>
            <p:cNvPicPr>
              <a:picLocks noChangeAspect="1"/>
            </p:cNvPicPr>
            <p:nvPr/>
          </p:nvPicPr>
          <p:blipFill>
            <a:blip r:embed="rId25" cstate="print"/>
            <a:srcRect/>
            <a:stretch>
              <a:fillRect/>
            </a:stretch>
          </p:blipFill>
          <p:spPr bwMode="auto">
            <a:xfrm>
              <a:off x="107504" y="1916831"/>
              <a:ext cx="936104" cy="504057"/>
            </a:xfrm>
            <a:prstGeom prst="rect">
              <a:avLst/>
            </a:prstGeom>
            <a:noFill/>
            <a:ln w="9525">
              <a:noFill/>
              <a:miter lim="800000"/>
              <a:headEnd/>
              <a:tailEnd/>
            </a:ln>
          </p:spPr>
        </p:pic>
        <p:pic>
          <p:nvPicPr>
            <p:cNvPr id="8324" name="图片 102" descr="PC.png"/>
            <p:cNvPicPr>
              <a:picLocks noChangeAspect="1"/>
            </p:cNvPicPr>
            <p:nvPr/>
          </p:nvPicPr>
          <p:blipFill>
            <a:blip r:embed="rId26" cstate="print"/>
            <a:srcRect/>
            <a:stretch>
              <a:fillRect/>
            </a:stretch>
          </p:blipFill>
          <p:spPr bwMode="auto">
            <a:xfrm>
              <a:off x="584786" y="1939614"/>
              <a:ext cx="326106" cy="349723"/>
            </a:xfrm>
            <a:prstGeom prst="rect">
              <a:avLst/>
            </a:prstGeom>
            <a:noFill/>
            <a:ln w="9525">
              <a:noFill/>
              <a:miter lim="800000"/>
              <a:headEnd/>
              <a:tailEnd/>
            </a:ln>
          </p:spPr>
        </p:pic>
        <p:pic>
          <p:nvPicPr>
            <p:cNvPr id="8325" name="图片 103" descr="PC.png"/>
            <p:cNvPicPr>
              <a:picLocks noChangeAspect="1"/>
            </p:cNvPicPr>
            <p:nvPr/>
          </p:nvPicPr>
          <p:blipFill>
            <a:blip r:embed="rId26" cstate="print"/>
            <a:srcRect/>
            <a:stretch>
              <a:fillRect/>
            </a:stretch>
          </p:blipFill>
          <p:spPr bwMode="auto">
            <a:xfrm>
              <a:off x="261152" y="1940998"/>
              <a:ext cx="326106" cy="349723"/>
            </a:xfrm>
            <a:prstGeom prst="rect">
              <a:avLst/>
            </a:prstGeom>
            <a:noFill/>
            <a:ln w="9525">
              <a:noFill/>
              <a:miter lim="800000"/>
              <a:headEnd/>
              <a:tailEnd/>
            </a:ln>
          </p:spPr>
        </p:pic>
        <p:sp>
          <p:nvSpPr>
            <p:cNvPr id="8326" name="TextBox 106"/>
            <p:cNvSpPr txBox="1">
              <a:spLocks noChangeArrowheads="1"/>
            </p:cNvSpPr>
            <p:nvPr/>
          </p:nvSpPr>
          <p:spPr bwMode="auto">
            <a:xfrm>
              <a:off x="-2177" y="1548611"/>
              <a:ext cx="1161062" cy="449968"/>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1200" b="1" dirty="0" smtClean="0">
                  <a:solidFill>
                    <a:srgbClr val="000000"/>
                  </a:solidFill>
                  <a:latin typeface="微软雅黑" pitchFamily="34" charset="-122"/>
                  <a:ea typeface="微软雅黑" pitchFamily="34" charset="-122"/>
                </a:rPr>
                <a:t>Пользователи правительства</a:t>
              </a:r>
              <a:endParaRPr lang="zh-CN" altLang="en-US" sz="1200" b="1" dirty="0">
                <a:solidFill>
                  <a:srgbClr val="000000"/>
                </a:solidFill>
                <a:latin typeface="微软雅黑" pitchFamily="34" charset="-122"/>
                <a:ea typeface="微软雅黑" pitchFamily="34" charset="-122"/>
              </a:endParaRPr>
            </a:p>
          </p:txBody>
        </p:sp>
      </p:grpSp>
      <p:grpSp>
        <p:nvGrpSpPr>
          <p:cNvPr id="26" name="组合 331"/>
          <p:cNvGrpSpPr>
            <a:grpSpLocks/>
          </p:cNvGrpSpPr>
          <p:nvPr/>
        </p:nvGrpSpPr>
        <p:grpSpPr bwMode="auto">
          <a:xfrm>
            <a:off x="100780" y="2852937"/>
            <a:ext cx="1542286" cy="968518"/>
            <a:chOff x="-577738" y="1242220"/>
            <a:chExt cx="1880027" cy="1178668"/>
          </a:xfrm>
        </p:grpSpPr>
        <p:pic>
          <p:nvPicPr>
            <p:cNvPr id="8317" name="图片 106" descr="云.png"/>
            <p:cNvPicPr>
              <a:picLocks noChangeAspect="1"/>
            </p:cNvPicPr>
            <p:nvPr/>
          </p:nvPicPr>
          <p:blipFill>
            <a:blip r:embed="rId25" cstate="print"/>
            <a:srcRect/>
            <a:stretch>
              <a:fillRect/>
            </a:stretch>
          </p:blipFill>
          <p:spPr bwMode="auto">
            <a:xfrm>
              <a:off x="107504" y="1916831"/>
              <a:ext cx="936104" cy="504057"/>
            </a:xfrm>
            <a:prstGeom prst="rect">
              <a:avLst/>
            </a:prstGeom>
            <a:noFill/>
            <a:ln w="9525">
              <a:noFill/>
              <a:miter lim="800000"/>
              <a:headEnd/>
              <a:tailEnd/>
            </a:ln>
          </p:spPr>
        </p:pic>
        <p:pic>
          <p:nvPicPr>
            <p:cNvPr id="8318" name="图片 107" descr="PC.png"/>
            <p:cNvPicPr>
              <a:picLocks noChangeAspect="1"/>
            </p:cNvPicPr>
            <p:nvPr/>
          </p:nvPicPr>
          <p:blipFill>
            <a:blip r:embed="rId26" cstate="print"/>
            <a:srcRect/>
            <a:stretch>
              <a:fillRect/>
            </a:stretch>
          </p:blipFill>
          <p:spPr bwMode="auto">
            <a:xfrm>
              <a:off x="584786" y="1844824"/>
              <a:ext cx="326106" cy="349723"/>
            </a:xfrm>
            <a:prstGeom prst="rect">
              <a:avLst/>
            </a:prstGeom>
            <a:noFill/>
            <a:ln w="9525">
              <a:noFill/>
              <a:miter lim="800000"/>
              <a:headEnd/>
              <a:tailEnd/>
            </a:ln>
          </p:spPr>
        </p:pic>
        <p:pic>
          <p:nvPicPr>
            <p:cNvPr id="8319" name="图片 108" descr="PC.png"/>
            <p:cNvPicPr>
              <a:picLocks noChangeAspect="1"/>
            </p:cNvPicPr>
            <p:nvPr/>
          </p:nvPicPr>
          <p:blipFill>
            <a:blip r:embed="rId26" cstate="print"/>
            <a:srcRect/>
            <a:stretch>
              <a:fillRect/>
            </a:stretch>
          </p:blipFill>
          <p:spPr bwMode="auto">
            <a:xfrm>
              <a:off x="314603" y="1844824"/>
              <a:ext cx="326106" cy="349723"/>
            </a:xfrm>
            <a:prstGeom prst="rect">
              <a:avLst/>
            </a:prstGeom>
            <a:noFill/>
            <a:ln w="9525">
              <a:noFill/>
              <a:miter lim="800000"/>
              <a:headEnd/>
              <a:tailEnd/>
            </a:ln>
          </p:spPr>
        </p:pic>
        <p:sp>
          <p:nvSpPr>
            <p:cNvPr id="8320" name="TextBox 111"/>
            <p:cNvSpPr txBox="1">
              <a:spLocks noChangeArrowheads="1"/>
            </p:cNvSpPr>
            <p:nvPr/>
          </p:nvSpPr>
          <p:spPr bwMode="auto">
            <a:xfrm>
              <a:off x="-577738" y="1242220"/>
              <a:ext cx="1880027" cy="561838"/>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000" b="1" smtClean="0">
                  <a:solidFill>
                    <a:srgbClr val="000000"/>
                  </a:solidFill>
                  <a:latin typeface="微软雅黑" pitchFamily="34" charset="-122"/>
                  <a:ea typeface="微软雅黑" pitchFamily="34" charset="-122"/>
                </a:rPr>
                <a:t>Ресурсы/</a:t>
              </a:r>
            </a:p>
            <a:p>
              <a:pPr eaLnBrk="0" fontAlgn="base" hangingPunct="0">
                <a:spcBef>
                  <a:spcPct val="0"/>
                </a:spcBef>
                <a:spcAft>
                  <a:spcPct val="0"/>
                </a:spcAft>
              </a:pPr>
              <a:r>
                <a:rPr lang="ru-RU" altLang="zh-CN" sz="1000" b="1" dirty="0" smtClean="0">
                  <a:solidFill>
                    <a:srgbClr val="000000"/>
                  </a:solidFill>
                  <a:latin typeface="微软雅黑" pitchFamily="34" charset="-122"/>
                  <a:ea typeface="微软雅黑" pitchFamily="34" charset="-122"/>
                </a:rPr>
                <a:t>пользователи правительства</a:t>
              </a:r>
              <a:endParaRPr lang="zh-CN" altLang="en-US" sz="1000" b="1" dirty="0">
                <a:solidFill>
                  <a:srgbClr val="000000"/>
                </a:solidFill>
                <a:latin typeface="微软雅黑" pitchFamily="34" charset="-122"/>
                <a:ea typeface="微软雅黑" pitchFamily="34" charset="-122"/>
              </a:endParaRPr>
            </a:p>
          </p:txBody>
        </p:sp>
        <p:pic>
          <p:nvPicPr>
            <p:cNvPr id="8321" name="图片 110" descr="枪机.png"/>
            <p:cNvPicPr>
              <a:picLocks noChangeAspect="1"/>
            </p:cNvPicPr>
            <p:nvPr/>
          </p:nvPicPr>
          <p:blipFill>
            <a:blip r:embed="rId27" cstate="print"/>
            <a:srcRect/>
            <a:stretch>
              <a:fillRect/>
            </a:stretch>
          </p:blipFill>
          <p:spPr bwMode="auto">
            <a:xfrm>
              <a:off x="179512" y="2132856"/>
              <a:ext cx="407762" cy="216024"/>
            </a:xfrm>
            <a:prstGeom prst="rect">
              <a:avLst/>
            </a:prstGeom>
            <a:noFill/>
            <a:ln w="9525">
              <a:noFill/>
              <a:miter lim="800000"/>
              <a:headEnd/>
              <a:tailEnd/>
            </a:ln>
          </p:spPr>
        </p:pic>
        <p:pic>
          <p:nvPicPr>
            <p:cNvPr id="8322" name="图片 111" descr="枪机.png"/>
            <p:cNvPicPr>
              <a:picLocks noChangeAspect="1"/>
            </p:cNvPicPr>
            <p:nvPr/>
          </p:nvPicPr>
          <p:blipFill>
            <a:blip r:embed="rId27" cstate="print"/>
            <a:srcRect/>
            <a:stretch>
              <a:fillRect/>
            </a:stretch>
          </p:blipFill>
          <p:spPr bwMode="auto">
            <a:xfrm>
              <a:off x="467544" y="2132856"/>
              <a:ext cx="407762" cy="216024"/>
            </a:xfrm>
            <a:prstGeom prst="rect">
              <a:avLst/>
            </a:prstGeom>
            <a:noFill/>
            <a:ln w="9525">
              <a:noFill/>
              <a:miter lim="800000"/>
              <a:headEnd/>
              <a:tailEnd/>
            </a:ln>
          </p:spPr>
        </p:pic>
      </p:grpSp>
      <p:cxnSp>
        <p:nvCxnSpPr>
          <p:cNvPr id="8226" name="直接连接符 112"/>
          <p:cNvCxnSpPr>
            <a:cxnSpLocks noChangeShapeType="1"/>
          </p:cNvCxnSpPr>
          <p:nvPr/>
        </p:nvCxnSpPr>
        <p:spPr bwMode="auto">
          <a:xfrm rot="10800000" flipV="1">
            <a:off x="1747838" y="4097679"/>
            <a:ext cx="1365250" cy="876300"/>
          </a:xfrm>
          <a:prstGeom prst="line">
            <a:avLst/>
          </a:prstGeom>
          <a:noFill/>
          <a:ln w="19050" algn="ctr">
            <a:solidFill>
              <a:srgbClr val="2DA2BF"/>
            </a:solidFill>
            <a:round/>
            <a:headEnd/>
            <a:tailEnd/>
          </a:ln>
        </p:spPr>
      </p:cxnSp>
      <p:grpSp>
        <p:nvGrpSpPr>
          <p:cNvPr id="27" name="组合 344"/>
          <p:cNvGrpSpPr>
            <a:grpSpLocks/>
          </p:cNvGrpSpPr>
          <p:nvPr/>
        </p:nvGrpSpPr>
        <p:grpSpPr bwMode="auto">
          <a:xfrm>
            <a:off x="2555776" y="6269359"/>
            <a:ext cx="2281756" cy="544014"/>
            <a:chOff x="1564523" y="6094296"/>
            <a:chExt cx="2780319" cy="662167"/>
          </a:xfrm>
        </p:grpSpPr>
        <p:pic>
          <p:nvPicPr>
            <p:cNvPr id="8313" name="图片 114" descr="云.png"/>
            <p:cNvPicPr>
              <a:picLocks noChangeAspect="1"/>
            </p:cNvPicPr>
            <p:nvPr/>
          </p:nvPicPr>
          <p:blipFill>
            <a:blip r:embed="rId28" cstate="print"/>
            <a:srcRect/>
            <a:stretch>
              <a:fillRect/>
            </a:stretch>
          </p:blipFill>
          <p:spPr bwMode="auto">
            <a:xfrm>
              <a:off x="2267744" y="6133946"/>
              <a:ext cx="1008112" cy="481193"/>
            </a:xfrm>
            <a:prstGeom prst="rect">
              <a:avLst/>
            </a:prstGeom>
            <a:noFill/>
            <a:ln w="9525">
              <a:noFill/>
              <a:miter lim="800000"/>
              <a:headEnd/>
              <a:tailEnd/>
            </a:ln>
          </p:spPr>
        </p:pic>
        <p:pic>
          <p:nvPicPr>
            <p:cNvPr id="8314" name="图片 115" descr="枪机.png"/>
            <p:cNvPicPr>
              <a:picLocks noChangeAspect="1"/>
            </p:cNvPicPr>
            <p:nvPr/>
          </p:nvPicPr>
          <p:blipFill>
            <a:blip r:embed="rId29" cstate="print"/>
            <a:srcRect/>
            <a:stretch>
              <a:fillRect/>
            </a:stretch>
          </p:blipFill>
          <p:spPr bwMode="auto">
            <a:xfrm flipH="1">
              <a:off x="2771388" y="6186079"/>
              <a:ext cx="504468" cy="267257"/>
            </a:xfrm>
            <a:prstGeom prst="rect">
              <a:avLst/>
            </a:prstGeom>
            <a:noFill/>
            <a:ln w="9525">
              <a:noFill/>
              <a:miter lim="800000"/>
              <a:headEnd/>
              <a:tailEnd/>
            </a:ln>
          </p:spPr>
        </p:pic>
        <p:pic>
          <p:nvPicPr>
            <p:cNvPr id="8315" name="图片 116" descr="球机.png"/>
            <p:cNvPicPr>
              <a:picLocks noChangeAspect="1"/>
            </p:cNvPicPr>
            <p:nvPr/>
          </p:nvPicPr>
          <p:blipFill>
            <a:blip r:embed="rId30" cstate="print"/>
            <a:srcRect/>
            <a:stretch>
              <a:fillRect/>
            </a:stretch>
          </p:blipFill>
          <p:spPr bwMode="auto">
            <a:xfrm flipH="1">
              <a:off x="2255937" y="6094296"/>
              <a:ext cx="443855" cy="431048"/>
            </a:xfrm>
            <a:prstGeom prst="rect">
              <a:avLst/>
            </a:prstGeom>
            <a:noFill/>
            <a:ln w="9525">
              <a:noFill/>
              <a:miter lim="800000"/>
              <a:headEnd/>
              <a:tailEnd/>
            </a:ln>
          </p:spPr>
        </p:pic>
        <p:sp>
          <p:nvSpPr>
            <p:cNvPr id="8316" name="TextBox 119"/>
            <p:cNvSpPr txBox="1">
              <a:spLocks noChangeArrowheads="1"/>
            </p:cNvSpPr>
            <p:nvPr/>
          </p:nvSpPr>
          <p:spPr bwMode="auto">
            <a:xfrm>
              <a:off x="1564523" y="6606614"/>
              <a:ext cx="2780319" cy="149849"/>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err="1" smtClean="0">
                  <a:solidFill>
                    <a:srgbClr val="000000"/>
                  </a:solidFill>
                  <a:latin typeface="微软雅黑" pitchFamily="34" charset="-122"/>
                  <a:ea typeface="微软雅黑" pitchFamily="34" charset="-122"/>
                </a:rPr>
                <a:t>Видеоресурсы</a:t>
              </a:r>
              <a:r>
                <a:rPr lang="ru-RU" altLang="zh-CN" sz="800" b="1" dirty="0" smtClean="0">
                  <a:solidFill>
                    <a:srgbClr val="000000"/>
                  </a:solidFill>
                  <a:latin typeface="微软雅黑" pitchFamily="34" charset="-122"/>
                  <a:ea typeface="微软雅黑" pitchFamily="34" charset="-122"/>
                </a:rPr>
                <a:t> с социальных платформ</a:t>
              </a:r>
              <a:endParaRPr lang="zh-CN" altLang="en-US" sz="800" b="1" dirty="0">
                <a:solidFill>
                  <a:srgbClr val="000000"/>
                </a:solidFill>
                <a:latin typeface="微软雅黑" pitchFamily="34" charset="-122"/>
                <a:ea typeface="微软雅黑" pitchFamily="34" charset="-122"/>
              </a:endParaRPr>
            </a:p>
          </p:txBody>
        </p:sp>
      </p:grpSp>
      <p:pic>
        <p:nvPicPr>
          <p:cNvPr id="8228" name="图片 118" descr="防火墙.png"/>
          <p:cNvPicPr>
            <a:picLocks noChangeAspect="1"/>
          </p:cNvPicPr>
          <p:nvPr/>
        </p:nvPicPr>
        <p:blipFill>
          <a:blip r:embed="rId24" cstate="print"/>
          <a:srcRect/>
          <a:stretch>
            <a:fillRect/>
          </a:stretch>
        </p:blipFill>
        <p:spPr bwMode="auto">
          <a:xfrm>
            <a:off x="3621088" y="4540595"/>
            <a:ext cx="177800" cy="295275"/>
          </a:xfrm>
          <a:prstGeom prst="rect">
            <a:avLst/>
          </a:prstGeom>
          <a:noFill/>
          <a:ln w="9525">
            <a:noFill/>
            <a:miter lim="800000"/>
            <a:headEnd/>
            <a:tailEnd/>
          </a:ln>
        </p:spPr>
      </p:pic>
      <p:cxnSp>
        <p:nvCxnSpPr>
          <p:cNvPr id="8229" name="直接连接符 119"/>
          <p:cNvCxnSpPr>
            <a:cxnSpLocks noChangeShapeType="1"/>
          </p:cNvCxnSpPr>
          <p:nvPr/>
        </p:nvCxnSpPr>
        <p:spPr bwMode="auto">
          <a:xfrm rot="5400000">
            <a:off x="3420269" y="4763637"/>
            <a:ext cx="217488" cy="361950"/>
          </a:xfrm>
          <a:prstGeom prst="line">
            <a:avLst/>
          </a:prstGeom>
          <a:noFill/>
          <a:ln w="9525" algn="ctr">
            <a:solidFill>
              <a:srgbClr val="2DA2BF"/>
            </a:solidFill>
            <a:round/>
            <a:headEnd/>
            <a:tailEnd/>
          </a:ln>
        </p:spPr>
      </p:cxnSp>
      <p:cxnSp>
        <p:nvCxnSpPr>
          <p:cNvPr id="8230" name="直接连接符 120"/>
          <p:cNvCxnSpPr>
            <a:cxnSpLocks noChangeShapeType="1"/>
          </p:cNvCxnSpPr>
          <p:nvPr/>
        </p:nvCxnSpPr>
        <p:spPr bwMode="auto">
          <a:xfrm flipV="1">
            <a:off x="779465" y="2597491"/>
            <a:ext cx="7521575" cy="1588"/>
          </a:xfrm>
          <a:prstGeom prst="line">
            <a:avLst/>
          </a:prstGeom>
          <a:noFill/>
          <a:ln w="19050" algn="ctr">
            <a:solidFill>
              <a:srgbClr val="000000"/>
            </a:solidFill>
            <a:prstDash val="lgDashDot"/>
            <a:round/>
            <a:headEnd/>
            <a:tailEnd/>
          </a:ln>
        </p:spPr>
      </p:cxnSp>
      <p:grpSp>
        <p:nvGrpSpPr>
          <p:cNvPr id="28" name="组合 378"/>
          <p:cNvGrpSpPr>
            <a:grpSpLocks/>
          </p:cNvGrpSpPr>
          <p:nvPr/>
        </p:nvGrpSpPr>
        <p:grpSpPr bwMode="auto">
          <a:xfrm>
            <a:off x="7337423" y="2924945"/>
            <a:ext cx="2059115" cy="1015570"/>
            <a:chOff x="8172400" y="3429466"/>
            <a:chExt cx="2512834" cy="1238682"/>
          </a:xfrm>
        </p:grpSpPr>
        <p:pic>
          <p:nvPicPr>
            <p:cNvPr id="8309" name="图片 122" descr="云.png"/>
            <p:cNvPicPr>
              <a:picLocks noChangeAspect="1"/>
            </p:cNvPicPr>
            <p:nvPr/>
          </p:nvPicPr>
          <p:blipFill>
            <a:blip r:embed="rId31" cstate="print"/>
            <a:srcRect/>
            <a:stretch>
              <a:fillRect/>
            </a:stretch>
          </p:blipFill>
          <p:spPr bwMode="auto">
            <a:xfrm>
              <a:off x="8172400" y="4257235"/>
              <a:ext cx="971600" cy="410913"/>
            </a:xfrm>
            <a:prstGeom prst="rect">
              <a:avLst/>
            </a:prstGeom>
            <a:noFill/>
            <a:ln w="9525">
              <a:noFill/>
              <a:miter lim="800000"/>
              <a:headEnd/>
              <a:tailEnd/>
            </a:ln>
          </p:spPr>
        </p:pic>
        <p:sp>
          <p:nvSpPr>
            <p:cNvPr id="8310" name="TextBox 125"/>
            <p:cNvSpPr txBox="1">
              <a:spLocks noChangeArrowheads="1"/>
            </p:cNvSpPr>
            <p:nvPr/>
          </p:nvSpPr>
          <p:spPr bwMode="auto">
            <a:xfrm>
              <a:off x="8704158" y="3429466"/>
              <a:ext cx="1981076" cy="750785"/>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000" b="1" dirty="0">
                  <a:solidFill>
                    <a:srgbClr val="000000"/>
                  </a:solidFill>
                  <a:latin typeface="微软雅黑" pitchFamily="34" charset="-122"/>
                  <a:ea typeface="微软雅黑" pitchFamily="34" charset="-122"/>
                </a:rPr>
                <a:t>Пользователи </a:t>
              </a:r>
              <a:r>
                <a:rPr lang="ru-RU" altLang="zh-CN" sz="1000" b="1">
                  <a:solidFill>
                    <a:srgbClr val="000000"/>
                  </a:solidFill>
                  <a:latin typeface="微软雅黑" pitchFamily="34" charset="-122"/>
                  <a:ea typeface="微软雅黑" pitchFamily="34" charset="-122"/>
                </a:rPr>
                <a:t>сети </a:t>
              </a:r>
              <a:r>
                <a:rPr lang="ru-RU" altLang="zh-CN" sz="1000" b="1" smtClean="0">
                  <a:solidFill>
                    <a:srgbClr val="000000"/>
                  </a:solidFill>
                  <a:latin typeface="微软雅黑" pitchFamily="34" charset="-122"/>
                  <a:ea typeface="微软雅黑" pitchFamily="34" charset="-122"/>
                </a:rPr>
                <a:t>районной общественной </a:t>
              </a:r>
              <a:r>
                <a:rPr lang="ru-RU" altLang="zh-CN" sz="1000" b="1" dirty="0" smtClean="0">
                  <a:solidFill>
                    <a:srgbClr val="000000"/>
                  </a:solidFill>
                  <a:latin typeface="微软雅黑" pitchFamily="34" charset="-122"/>
                  <a:ea typeface="微软雅黑" pitchFamily="34" charset="-122"/>
                </a:rPr>
                <a:t>безопасности</a:t>
              </a:r>
              <a:endParaRPr lang="zh-CN" altLang="en-US" sz="1000" b="1" dirty="0">
                <a:solidFill>
                  <a:srgbClr val="000000"/>
                </a:solidFill>
                <a:latin typeface="微软雅黑" pitchFamily="34" charset="-122"/>
                <a:ea typeface="微软雅黑" pitchFamily="34" charset="-122"/>
              </a:endParaRPr>
            </a:p>
          </p:txBody>
        </p:sp>
        <p:pic>
          <p:nvPicPr>
            <p:cNvPr id="8311" name="图片 124" descr="PC.png"/>
            <p:cNvPicPr>
              <a:picLocks noChangeAspect="1"/>
            </p:cNvPicPr>
            <p:nvPr/>
          </p:nvPicPr>
          <p:blipFill>
            <a:blip r:embed="rId26" cstate="print"/>
            <a:srcRect/>
            <a:stretch>
              <a:fillRect/>
            </a:stretch>
          </p:blipFill>
          <p:spPr bwMode="auto">
            <a:xfrm>
              <a:off x="8676456" y="4159397"/>
              <a:ext cx="326106" cy="349723"/>
            </a:xfrm>
            <a:prstGeom prst="rect">
              <a:avLst/>
            </a:prstGeom>
            <a:noFill/>
            <a:ln w="9525">
              <a:noFill/>
              <a:miter lim="800000"/>
              <a:headEnd/>
              <a:tailEnd/>
            </a:ln>
          </p:spPr>
        </p:pic>
        <p:pic>
          <p:nvPicPr>
            <p:cNvPr id="8312" name="图片 125" descr="一机三屏.png"/>
            <p:cNvPicPr>
              <a:picLocks noChangeAspect="1"/>
            </p:cNvPicPr>
            <p:nvPr/>
          </p:nvPicPr>
          <p:blipFill>
            <a:blip r:embed="rId32" cstate="print"/>
            <a:srcRect/>
            <a:stretch>
              <a:fillRect/>
            </a:stretch>
          </p:blipFill>
          <p:spPr bwMode="auto">
            <a:xfrm>
              <a:off x="8244408" y="4149080"/>
              <a:ext cx="657084" cy="432048"/>
            </a:xfrm>
            <a:prstGeom prst="rect">
              <a:avLst/>
            </a:prstGeom>
            <a:noFill/>
            <a:ln w="9525">
              <a:noFill/>
              <a:miter lim="800000"/>
              <a:headEnd/>
              <a:tailEnd/>
            </a:ln>
          </p:spPr>
        </p:pic>
      </p:grpSp>
      <p:grpSp>
        <p:nvGrpSpPr>
          <p:cNvPr id="29" name="组合 379"/>
          <p:cNvGrpSpPr>
            <a:grpSpLocks/>
          </p:cNvGrpSpPr>
          <p:nvPr/>
        </p:nvGrpSpPr>
        <p:grpSpPr bwMode="auto">
          <a:xfrm>
            <a:off x="7288208" y="1013247"/>
            <a:ext cx="2252343" cy="1079419"/>
            <a:chOff x="8172400" y="3352984"/>
            <a:chExt cx="2746039" cy="1315164"/>
          </a:xfrm>
        </p:grpSpPr>
        <p:pic>
          <p:nvPicPr>
            <p:cNvPr id="8305" name="图片 127" descr="云.png"/>
            <p:cNvPicPr>
              <a:picLocks noChangeAspect="1"/>
            </p:cNvPicPr>
            <p:nvPr/>
          </p:nvPicPr>
          <p:blipFill>
            <a:blip r:embed="rId31" cstate="print"/>
            <a:srcRect/>
            <a:stretch>
              <a:fillRect/>
            </a:stretch>
          </p:blipFill>
          <p:spPr bwMode="auto">
            <a:xfrm>
              <a:off x="8172400" y="4257235"/>
              <a:ext cx="971600" cy="410913"/>
            </a:xfrm>
            <a:prstGeom prst="rect">
              <a:avLst/>
            </a:prstGeom>
            <a:noFill/>
            <a:ln w="9525">
              <a:noFill/>
              <a:miter lim="800000"/>
              <a:headEnd/>
              <a:tailEnd/>
            </a:ln>
          </p:spPr>
        </p:pic>
        <p:sp>
          <p:nvSpPr>
            <p:cNvPr id="8306" name="TextBox 130"/>
            <p:cNvSpPr txBox="1">
              <a:spLocks noChangeArrowheads="1"/>
            </p:cNvSpPr>
            <p:nvPr/>
          </p:nvSpPr>
          <p:spPr bwMode="auto">
            <a:xfrm>
              <a:off x="8686882" y="3352984"/>
              <a:ext cx="2231557" cy="749990"/>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000" b="1" dirty="0">
                  <a:solidFill>
                    <a:srgbClr val="000000"/>
                  </a:solidFill>
                  <a:latin typeface="微软雅黑" pitchFamily="34" charset="-122"/>
                  <a:ea typeface="微软雅黑" pitchFamily="34" charset="-122"/>
                </a:rPr>
                <a:t>Пользователи сети муниципальной общественной безопасности</a:t>
              </a:r>
              <a:endParaRPr lang="zh-CN" altLang="en-US" sz="1000" b="1" dirty="0">
                <a:solidFill>
                  <a:srgbClr val="000000"/>
                </a:solidFill>
                <a:latin typeface="微软雅黑" pitchFamily="34" charset="-122"/>
                <a:ea typeface="微软雅黑" pitchFamily="34" charset="-122"/>
              </a:endParaRPr>
            </a:p>
          </p:txBody>
        </p:sp>
        <p:pic>
          <p:nvPicPr>
            <p:cNvPr id="8307" name="图片 129" descr="PC.png"/>
            <p:cNvPicPr>
              <a:picLocks noChangeAspect="1"/>
            </p:cNvPicPr>
            <p:nvPr/>
          </p:nvPicPr>
          <p:blipFill>
            <a:blip r:embed="rId26" cstate="print"/>
            <a:srcRect/>
            <a:stretch>
              <a:fillRect/>
            </a:stretch>
          </p:blipFill>
          <p:spPr bwMode="auto">
            <a:xfrm>
              <a:off x="8676456" y="4159397"/>
              <a:ext cx="326106" cy="349723"/>
            </a:xfrm>
            <a:prstGeom prst="rect">
              <a:avLst/>
            </a:prstGeom>
            <a:noFill/>
            <a:ln w="9525">
              <a:noFill/>
              <a:miter lim="800000"/>
              <a:headEnd/>
              <a:tailEnd/>
            </a:ln>
          </p:spPr>
        </p:pic>
        <p:pic>
          <p:nvPicPr>
            <p:cNvPr id="8308" name="图片 130" descr="一机三屏.png"/>
            <p:cNvPicPr>
              <a:picLocks noChangeAspect="1"/>
            </p:cNvPicPr>
            <p:nvPr/>
          </p:nvPicPr>
          <p:blipFill>
            <a:blip r:embed="rId32" cstate="print"/>
            <a:srcRect/>
            <a:stretch>
              <a:fillRect/>
            </a:stretch>
          </p:blipFill>
          <p:spPr bwMode="auto">
            <a:xfrm>
              <a:off x="8244408" y="4149080"/>
              <a:ext cx="657084" cy="432048"/>
            </a:xfrm>
            <a:prstGeom prst="rect">
              <a:avLst/>
            </a:prstGeom>
            <a:noFill/>
            <a:ln w="9525">
              <a:noFill/>
              <a:miter lim="800000"/>
              <a:headEnd/>
              <a:tailEnd/>
            </a:ln>
          </p:spPr>
        </p:pic>
      </p:grpSp>
      <p:sp>
        <p:nvSpPr>
          <p:cNvPr id="8233" name="TextBox 131"/>
          <p:cNvSpPr txBox="1">
            <a:spLocks noChangeArrowheads="1"/>
          </p:cNvSpPr>
          <p:nvPr/>
        </p:nvSpPr>
        <p:spPr bwMode="auto">
          <a:xfrm>
            <a:off x="6156176" y="2695916"/>
            <a:ext cx="2097019" cy="184666"/>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200" b="1" smtClean="0">
                <a:solidFill>
                  <a:srgbClr val="C00000"/>
                </a:solidFill>
                <a:latin typeface="微软雅黑" pitchFamily="34" charset="-122"/>
                <a:ea typeface="微软雅黑" pitchFamily="34" charset="-122"/>
              </a:rPr>
              <a:t>Выделенная видео-сеть</a:t>
            </a:r>
            <a:endParaRPr lang="zh-CN" altLang="en-US" sz="1200" b="1" dirty="0">
              <a:solidFill>
                <a:srgbClr val="C00000"/>
              </a:solidFill>
              <a:latin typeface="微软雅黑" pitchFamily="34" charset="-122"/>
              <a:ea typeface="微软雅黑" pitchFamily="34" charset="-122"/>
            </a:endParaRPr>
          </a:p>
        </p:txBody>
      </p:sp>
      <p:grpSp>
        <p:nvGrpSpPr>
          <p:cNvPr id="30" name="组合 194"/>
          <p:cNvGrpSpPr>
            <a:grpSpLocks/>
          </p:cNvGrpSpPr>
          <p:nvPr/>
        </p:nvGrpSpPr>
        <p:grpSpPr bwMode="auto">
          <a:xfrm>
            <a:off x="3527425" y="3329329"/>
            <a:ext cx="1239940" cy="495589"/>
            <a:chOff x="2375248" y="1988840"/>
            <a:chExt cx="1512168" cy="603449"/>
          </a:xfrm>
        </p:grpSpPr>
        <p:pic>
          <p:nvPicPr>
            <p:cNvPr id="8299" name="图片 133" descr="cloud.png"/>
            <p:cNvPicPr>
              <a:picLocks noChangeAspect="1"/>
            </p:cNvPicPr>
            <p:nvPr/>
          </p:nvPicPr>
          <p:blipFill>
            <a:blip r:embed="rId33" cstate="print"/>
            <a:srcRect/>
            <a:stretch>
              <a:fillRect/>
            </a:stretch>
          </p:blipFill>
          <p:spPr bwMode="auto">
            <a:xfrm>
              <a:off x="2375248" y="2060848"/>
              <a:ext cx="1512168" cy="531441"/>
            </a:xfrm>
            <a:prstGeom prst="rect">
              <a:avLst/>
            </a:prstGeom>
            <a:noFill/>
            <a:ln w="9525">
              <a:noFill/>
              <a:miter lim="800000"/>
              <a:headEnd/>
              <a:tailEnd/>
            </a:ln>
          </p:spPr>
        </p:pic>
        <p:pic>
          <p:nvPicPr>
            <p:cNvPr id="8300" name="图片 134" descr="文件服务器.png"/>
            <p:cNvPicPr>
              <a:picLocks noChangeAspect="1"/>
            </p:cNvPicPr>
            <p:nvPr/>
          </p:nvPicPr>
          <p:blipFill>
            <a:blip r:embed="rId6" cstate="print"/>
            <a:srcRect/>
            <a:stretch>
              <a:fillRect/>
            </a:stretch>
          </p:blipFill>
          <p:spPr bwMode="auto">
            <a:xfrm>
              <a:off x="2595762" y="1988840"/>
              <a:ext cx="288032" cy="422738"/>
            </a:xfrm>
            <a:prstGeom prst="rect">
              <a:avLst/>
            </a:prstGeom>
            <a:noFill/>
            <a:ln w="9525">
              <a:noFill/>
              <a:miter lim="800000"/>
              <a:headEnd/>
              <a:tailEnd/>
            </a:ln>
          </p:spPr>
        </p:pic>
        <p:pic>
          <p:nvPicPr>
            <p:cNvPr id="8302" name="图片 136" descr="网关服务器.png"/>
            <p:cNvPicPr>
              <a:picLocks noChangeAspect="1"/>
            </p:cNvPicPr>
            <p:nvPr/>
          </p:nvPicPr>
          <p:blipFill>
            <a:blip r:embed="rId8" cstate="print"/>
            <a:srcRect/>
            <a:stretch>
              <a:fillRect/>
            </a:stretch>
          </p:blipFill>
          <p:spPr bwMode="auto">
            <a:xfrm>
              <a:off x="2843808" y="1999514"/>
              <a:ext cx="284028" cy="421200"/>
            </a:xfrm>
            <a:prstGeom prst="rect">
              <a:avLst/>
            </a:prstGeom>
            <a:noFill/>
            <a:ln w="9525">
              <a:noFill/>
              <a:miter lim="800000"/>
              <a:headEnd/>
              <a:tailEnd/>
            </a:ln>
          </p:spPr>
        </p:pic>
        <p:pic>
          <p:nvPicPr>
            <p:cNvPr id="8303" name="图片 137" descr="流媒体服务器.png"/>
            <p:cNvPicPr>
              <a:picLocks noChangeAspect="1"/>
            </p:cNvPicPr>
            <p:nvPr/>
          </p:nvPicPr>
          <p:blipFill>
            <a:blip r:embed="rId16" cstate="print"/>
            <a:srcRect/>
            <a:stretch>
              <a:fillRect/>
            </a:stretch>
          </p:blipFill>
          <p:spPr bwMode="auto">
            <a:xfrm>
              <a:off x="3081308" y="2010316"/>
              <a:ext cx="327213" cy="421200"/>
            </a:xfrm>
            <a:prstGeom prst="rect">
              <a:avLst/>
            </a:prstGeom>
            <a:noFill/>
            <a:ln w="9525">
              <a:noFill/>
              <a:miter lim="800000"/>
              <a:headEnd/>
              <a:tailEnd/>
            </a:ln>
          </p:spPr>
        </p:pic>
        <p:pic>
          <p:nvPicPr>
            <p:cNvPr id="8304" name="图片 138" descr="管理服务器.png"/>
            <p:cNvPicPr>
              <a:picLocks noChangeAspect="1"/>
            </p:cNvPicPr>
            <p:nvPr/>
          </p:nvPicPr>
          <p:blipFill>
            <a:blip r:embed="rId10" cstate="print"/>
            <a:srcRect/>
            <a:stretch>
              <a:fillRect/>
            </a:stretch>
          </p:blipFill>
          <p:spPr bwMode="auto">
            <a:xfrm>
              <a:off x="3357068" y="2007248"/>
              <a:ext cx="278440" cy="421200"/>
            </a:xfrm>
            <a:prstGeom prst="rect">
              <a:avLst/>
            </a:prstGeom>
            <a:noFill/>
            <a:ln w="9525">
              <a:noFill/>
              <a:miter lim="800000"/>
              <a:headEnd/>
              <a:tailEnd/>
            </a:ln>
          </p:spPr>
        </p:pic>
      </p:grpSp>
      <p:pic>
        <p:nvPicPr>
          <p:cNvPr id="8235" name="图片 139" descr="网关服务器.png"/>
          <p:cNvPicPr>
            <a:picLocks noChangeAspect="1"/>
          </p:cNvPicPr>
          <p:nvPr/>
        </p:nvPicPr>
        <p:blipFill>
          <a:blip r:embed="rId34" cstate="print"/>
          <a:srcRect/>
          <a:stretch>
            <a:fillRect/>
          </a:stretch>
        </p:blipFill>
        <p:spPr bwMode="auto">
          <a:xfrm>
            <a:off x="6716715" y="1852954"/>
            <a:ext cx="295275" cy="438150"/>
          </a:xfrm>
          <a:prstGeom prst="rect">
            <a:avLst/>
          </a:prstGeom>
          <a:noFill/>
          <a:ln w="9525">
            <a:noFill/>
            <a:miter lim="800000"/>
            <a:headEnd/>
            <a:tailEnd/>
          </a:ln>
        </p:spPr>
      </p:pic>
      <p:pic>
        <p:nvPicPr>
          <p:cNvPr id="8236" name="图片 140" descr="网关服务器.png"/>
          <p:cNvPicPr>
            <a:picLocks noChangeAspect="1"/>
          </p:cNvPicPr>
          <p:nvPr/>
        </p:nvPicPr>
        <p:blipFill>
          <a:blip r:embed="rId34" cstate="print"/>
          <a:srcRect/>
          <a:stretch>
            <a:fillRect/>
          </a:stretch>
        </p:blipFill>
        <p:spPr bwMode="auto">
          <a:xfrm>
            <a:off x="6894515" y="3329329"/>
            <a:ext cx="295275" cy="438150"/>
          </a:xfrm>
          <a:prstGeom prst="rect">
            <a:avLst/>
          </a:prstGeom>
          <a:noFill/>
          <a:ln w="9525">
            <a:noFill/>
            <a:miter lim="800000"/>
            <a:headEnd/>
            <a:tailEnd/>
          </a:ln>
        </p:spPr>
      </p:pic>
      <p:sp>
        <p:nvSpPr>
          <p:cNvPr id="8237" name="TextBox 141"/>
          <p:cNvSpPr txBox="1">
            <a:spLocks noChangeArrowheads="1"/>
          </p:cNvSpPr>
          <p:nvPr/>
        </p:nvSpPr>
        <p:spPr bwMode="auto">
          <a:xfrm>
            <a:off x="6303590" y="1412776"/>
            <a:ext cx="1152900" cy="369332"/>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200" b="1" smtClean="0">
                <a:solidFill>
                  <a:srgbClr val="000000"/>
                </a:solidFill>
                <a:latin typeface="微软雅黑" pitchFamily="34" charset="-122"/>
                <a:ea typeface="微软雅黑" pitchFamily="34" charset="-122"/>
              </a:rPr>
              <a:t>Безопасность платформы</a:t>
            </a:r>
            <a:endParaRPr lang="zh-CN" altLang="en-US" sz="1200" b="1" dirty="0">
              <a:solidFill>
                <a:srgbClr val="000000"/>
              </a:solidFill>
              <a:latin typeface="微软雅黑" pitchFamily="34" charset="-122"/>
              <a:ea typeface="微软雅黑" pitchFamily="34" charset="-122"/>
            </a:endParaRPr>
          </a:p>
        </p:txBody>
      </p:sp>
      <p:sp>
        <p:nvSpPr>
          <p:cNvPr id="8238" name="TextBox 142"/>
          <p:cNvSpPr txBox="1">
            <a:spLocks noChangeArrowheads="1"/>
          </p:cNvSpPr>
          <p:nvPr/>
        </p:nvSpPr>
        <p:spPr bwMode="auto">
          <a:xfrm>
            <a:off x="6286502" y="3008658"/>
            <a:ext cx="1428750" cy="461665"/>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1000" b="1" dirty="0" smtClean="0">
                <a:solidFill>
                  <a:srgbClr val="000000"/>
                </a:solidFill>
                <a:latin typeface="微软雅黑" pitchFamily="34" charset="-122"/>
                <a:ea typeface="微软雅黑" pitchFamily="34" charset="-122"/>
              </a:rPr>
              <a:t>Безопасность платформы </a:t>
            </a:r>
            <a:r>
              <a:rPr lang="en-US" altLang="zh-CN" sz="1000" b="1" dirty="0" smtClean="0">
                <a:solidFill>
                  <a:srgbClr val="000000"/>
                </a:solidFill>
                <a:latin typeface="微软雅黑" pitchFamily="34" charset="-122"/>
                <a:ea typeface="微软雅黑" pitchFamily="34" charset="-122"/>
              </a:rPr>
              <a:t>(</a:t>
            </a:r>
            <a:r>
              <a:rPr lang="ru-RU" altLang="zh-CN" sz="1000" b="1" dirty="0" smtClean="0">
                <a:solidFill>
                  <a:srgbClr val="000000"/>
                </a:solidFill>
                <a:latin typeface="微软雅黑" pitchFamily="34" charset="-122"/>
                <a:ea typeface="微软雅黑" pitchFamily="34" charset="-122"/>
              </a:rPr>
              <a:t>видеоканалы</a:t>
            </a:r>
            <a:r>
              <a:rPr lang="en-US" altLang="zh-CN" sz="1000" b="1" dirty="0" smtClean="0">
                <a:solidFill>
                  <a:srgbClr val="000000"/>
                </a:solidFill>
                <a:latin typeface="微软雅黑" pitchFamily="34" charset="-122"/>
                <a:ea typeface="微软雅黑" pitchFamily="34" charset="-122"/>
              </a:rPr>
              <a:t>)</a:t>
            </a:r>
            <a:endParaRPr lang="zh-CN" altLang="en-US" sz="1000" b="1" dirty="0">
              <a:solidFill>
                <a:srgbClr val="000000"/>
              </a:solidFill>
              <a:latin typeface="微软雅黑" pitchFamily="34" charset="-122"/>
              <a:ea typeface="微软雅黑" pitchFamily="34" charset="-122"/>
            </a:endParaRPr>
          </a:p>
        </p:txBody>
      </p:sp>
      <p:grpSp>
        <p:nvGrpSpPr>
          <p:cNvPr id="31" name="组合 302"/>
          <p:cNvGrpSpPr>
            <a:grpSpLocks/>
          </p:cNvGrpSpPr>
          <p:nvPr/>
        </p:nvGrpSpPr>
        <p:grpSpPr bwMode="auto">
          <a:xfrm>
            <a:off x="6573840" y="4859677"/>
            <a:ext cx="1007392" cy="729564"/>
            <a:chOff x="2996208" y="1844824"/>
            <a:chExt cx="1230272" cy="888493"/>
          </a:xfrm>
        </p:grpSpPr>
        <p:grpSp>
          <p:nvGrpSpPr>
            <p:cNvPr id="8192" name="组合 203"/>
            <p:cNvGrpSpPr>
              <a:grpSpLocks/>
            </p:cNvGrpSpPr>
            <p:nvPr/>
          </p:nvGrpSpPr>
          <p:grpSpPr bwMode="auto">
            <a:xfrm>
              <a:off x="2996208" y="1844824"/>
              <a:ext cx="1008112" cy="531441"/>
              <a:chOff x="2411760" y="980728"/>
              <a:chExt cx="1008112" cy="531441"/>
            </a:xfrm>
          </p:grpSpPr>
          <p:pic>
            <p:nvPicPr>
              <p:cNvPr id="8296" name="图片 146" descr="cloud.png"/>
              <p:cNvPicPr>
                <a:picLocks noChangeAspect="1"/>
              </p:cNvPicPr>
              <p:nvPr/>
            </p:nvPicPr>
            <p:blipFill>
              <a:blip r:embed="rId35" cstate="print"/>
              <a:srcRect/>
              <a:stretch>
                <a:fillRect/>
              </a:stretch>
            </p:blipFill>
            <p:spPr bwMode="auto">
              <a:xfrm>
                <a:off x="2411760" y="980728"/>
                <a:ext cx="1008112" cy="531441"/>
              </a:xfrm>
              <a:prstGeom prst="rect">
                <a:avLst/>
              </a:prstGeom>
              <a:noFill/>
              <a:ln w="9525">
                <a:noFill/>
                <a:miter lim="800000"/>
                <a:headEnd/>
                <a:tailEnd/>
              </a:ln>
            </p:spPr>
          </p:pic>
          <p:pic>
            <p:nvPicPr>
              <p:cNvPr id="8297" name="图片 147" descr="PC.png"/>
              <p:cNvPicPr>
                <a:picLocks noChangeAspect="1"/>
              </p:cNvPicPr>
              <p:nvPr/>
            </p:nvPicPr>
            <p:blipFill>
              <a:blip r:embed="rId13" cstate="print"/>
              <a:srcRect/>
              <a:stretch>
                <a:fillRect/>
              </a:stretch>
            </p:blipFill>
            <p:spPr bwMode="auto">
              <a:xfrm>
                <a:off x="2555776" y="1052736"/>
                <a:ext cx="332050" cy="360040"/>
              </a:xfrm>
              <a:prstGeom prst="rect">
                <a:avLst/>
              </a:prstGeom>
              <a:noFill/>
              <a:ln w="9525">
                <a:noFill/>
                <a:miter lim="800000"/>
                <a:headEnd/>
                <a:tailEnd/>
              </a:ln>
            </p:spPr>
          </p:pic>
          <p:pic>
            <p:nvPicPr>
              <p:cNvPr id="8298" name="图片 148" descr="PC.png"/>
              <p:cNvPicPr>
                <a:picLocks noChangeAspect="1"/>
              </p:cNvPicPr>
              <p:nvPr/>
            </p:nvPicPr>
            <p:blipFill>
              <a:blip r:embed="rId13" cstate="print"/>
              <a:srcRect/>
              <a:stretch>
                <a:fillRect/>
              </a:stretch>
            </p:blipFill>
            <p:spPr bwMode="auto">
              <a:xfrm>
                <a:off x="2915816" y="1052736"/>
                <a:ext cx="332050" cy="360040"/>
              </a:xfrm>
              <a:prstGeom prst="rect">
                <a:avLst/>
              </a:prstGeom>
              <a:noFill/>
              <a:ln w="9525">
                <a:noFill/>
                <a:miter lim="800000"/>
                <a:headEnd/>
                <a:tailEnd/>
              </a:ln>
            </p:spPr>
          </p:pic>
        </p:grpSp>
        <p:sp>
          <p:nvSpPr>
            <p:cNvPr id="8295" name="TextBox 147"/>
            <p:cNvSpPr txBox="1">
              <a:spLocks noChangeArrowheads="1"/>
            </p:cNvSpPr>
            <p:nvPr/>
          </p:nvSpPr>
          <p:spPr bwMode="auto">
            <a:xfrm>
              <a:off x="3067802" y="2433459"/>
              <a:ext cx="1158678" cy="299858"/>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smtClean="0">
                  <a:solidFill>
                    <a:srgbClr val="000000"/>
                  </a:solidFill>
                  <a:latin typeface="微软雅黑" pitchFamily="34" charset="-122"/>
                  <a:ea typeface="微软雅黑" pitchFamily="34" charset="-122"/>
                </a:rPr>
                <a:t>Станция патруля трафика</a:t>
              </a:r>
              <a:endParaRPr lang="zh-CN" altLang="en-US" sz="800" b="1" dirty="0">
                <a:solidFill>
                  <a:srgbClr val="000000"/>
                </a:solidFill>
                <a:latin typeface="微软雅黑" pitchFamily="34" charset="-122"/>
                <a:ea typeface="微软雅黑" pitchFamily="34" charset="-122"/>
              </a:endParaRPr>
            </a:p>
          </p:txBody>
        </p:sp>
      </p:grpSp>
      <p:cxnSp>
        <p:nvCxnSpPr>
          <p:cNvPr id="8240" name="直接连接符 149"/>
          <p:cNvCxnSpPr>
            <a:cxnSpLocks noChangeShapeType="1"/>
          </p:cNvCxnSpPr>
          <p:nvPr/>
        </p:nvCxnSpPr>
        <p:spPr bwMode="auto">
          <a:xfrm>
            <a:off x="5853114" y="4108795"/>
            <a:ext cx="974725" cy="809625"/>
          </a:xfrm>
          <a:prstGeom prst="line">
            <a:avLst/>
          </a:prstGeom>
          <a:noFill/>
          <a:ln w="9525" algn="ctr">
            <a:solidFill>
              <a:srgbClr val="2DA2BF"/>
            </a:solidFill>
            <a:round/>
            <a:headEnd/>
            <a:tailEnd/>
          </a:ln>
        </p:spPr>
      </p:cxnSp>
      <p:grpSp>
        <p:nvGrpSpPr>
          <p:cNvPr id="8193" name="组合 193"/>
          <p:cNvGrpSpPr>
            <a:grpSpLocks/>
          </p:cNvGrpSpPr>
          <p:nvPr/>
        </p:nvGrpSpPr>
        <p:grpSpPr bwMode="auto">
          <a:xfrm>
            <a:off x="2833690" y="4880773"/>
            <a:ext cx="1882326" cy="586060"/>
            <a:chOff x="3490864" y="4874653"/>
            <a:chExt cx="2297724" cy="714588"/>
          </a:xfrm>
        </p:grpSpPr>
        <p:grpSp>
          <p:nvGrpSpPr>
            <p:cNvPr id="8194" name="组合 170"/>
            <p:cNvGrpSpPr>
              <a:grpSpLocks/>
            </p:cNvGrpSpPr>
            <p:nvPr/>
          </p:nvGrpSpPr>
          <p:grpSpPr bwMode="auto">
            <a:xfrm>
              <a:off x="3490864" y="5085184"/>
              <a:ext cx="1224136" cy="504057"/>
              <a:chOff x="6299176" y="4077072"/>
              <a:chExt cx="1224136" cy="504057"/>
            </a:xfrm>
          </p:grpSpPr>
          <p:pic>
            <p:nvPicPr>
              <p:cNvPr id="8290" name="图片 153" descr="cloud.png"/>
              <p:cNvPicPr>
                <a:picLocks noChangeAspect="1"/>
              </p:cNvPicPr>
              <p:nvPr/>
            </p:nvPicPr>
            <p:blipFill>
              <a:blip r:embed="rId17" cstate="print"/>
              <a:srcRect/>
              <a:stretch>
                <a:fillRect/>
              </a:stretch>
            </p:blipFill>
            <p:spPr bwMode="auto">
              <a:xfrm>
                <a:off x="6299176" y="4149081"/>
                <a:ext cx="1224136" cy="432048"/>
              </a:xfrm>
              <a:prstGeom prst="rect">
                <a:avLst/>
              </a:prstGeom>
              <a:noFill/>
              <a:ln w="9525">
                <a:noFill/>
                <a:miter lim="800000"/>
                <a:headEnd/>
                <a:tailEnd/>
              </a:ln>
            </p:spPr>
          </p:pic>
          <p:pic>
            <p:nvPicPr>
              <p:cNvPr id="8291" name="图片 154" descr="网关服务器.png"/>
              <p:cNvPicPr>
                <a:picLocks noChangeAspect="1"/>
              </p:cNvPicPr>
              <p:nvPr/>
            </p:nvPicPr>
            <p:blipFill>
              <a:blip r:embed="rId8" cstate="print"/>
              <a:srcRect/>
              <a:stretch>
                <a:fillRect/>
              </a:stretch>
            </p:blipFill>
            <p:spPr bwMode="auto">
              <a:xfrm>
                <a:off x="6448212" y="4087746"/>
                <a:ext cx="284028" cy="421200"/>
              </a:xfrm>
              <a:prstGeom prst="rect">
                <a:avLst/>
              </a:prstGeom>
              <a:noFill/>
              <a:ln w="9525">
                <a:noFill/>
                <a:miter lim="800000"/>
                <a:headEnd/>
                <a:tailEnd/>
              </a:ln>
            </p:spPr>
          </p:pic>
          <p:pic>
            <p:nvPicPr>
              <p:cNvPr id="8292" name="图片 155" descr="流媒体服务器.png"/>
              <p:cNvPicPr>
                <a:picLocks noChangeAspect="1"/>
              </p:cNvPicPr>
              <p:nvPr/>
            </p:nvPicPr>
            <p:blipFill>
              <a:blip r:embed="rId16" cstate="print"/>
              <a:srcRect/>
              <a:stretch>
                <a:fillRect/>
              </a:stretch>
            </p:blipFill>
            <p:spPr bwMode="auto">
              <a:xfrm>
                <a:off x="6765067" y="4077072"/>
                <a:ext cx="327213" cy="421200"/>
              </a:xfrm>
              <a:prstGeom prst="rect">
                <a:avLst/>
              </a:prstGeom>
              <a:noFill/>
              <a:ln w="9525">
                <a:noFill/>
                <a:miter lim="800000"/>
                <a:headEnd/>
                <a:tailEnd/>
              </a:ln>
            </p:spPr>
          </p:pic>
          <p:pic>
            <p:nvPicPr>
              <p:cNvPr id="8293" name="图片 156" descr="管理服务器.png"/>
              <p:cNvPicPr>
                <a:picLocks noChangeAspect="1"/>
              </p:cNvPicPr>
              <p:nvPr/>
            </p:nvPicPr>
            <p:blipFill>
              <a:blip r:embed="rId10" cstate="print"/>
              <a:srcRect/>
              <a:stretch>
                <a:fillRect/>
              </a:stretch>
            </p:blipFill>
            <p:spPr bwMode="auto">
              <a:xfrm>
                <a:off x="7101872" y="4077072"/>
                <a:ext cx="278440" cy="421200"/>
              </a:xfrm>
              <a:prstGeom prst="rect">
                <a:avLst/>
              </a:prstGeom>
              <a:noFill/>
              <a:ln w="9525">
                <a:noFill/>
                <a:miter lim="800000"/>
                <a:headEnd/>
                <a:tailEnd/>
              </a:ln>
            </p:spPr>
          </p:pic>
        </p:grpSp>
        <p:sp>
          <p:nvSpPr>
            <p:cNvPr id="8289" name="TextBox 154"/>
            <p:cNvSpPr txBox="1">
              <a:spLocks noChangeArrowheads="1"/>
            </p:cNvSpPr>
            <p:nvPr/>
          </p:nvSpPr>
          <p:spPr bwMode="auto">
            <a:xfrm>
              <a:off x="4708754" y="4874653"/>
              <a:ext cx="1079834" cy="600440"/>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800" b="1" dirty="0" smtClean="0">
                  <a:solidFill>
                    <a:srgbClr val="000000"/>
                  </a:solidFill>
                  <a:latin typeface="微软雅黑" pitchFamily="34" charset="-122"/>
                  <a:ea typeface="微软雅黑" pitchFamily="34" charset="-122"/>
                </a:rPr>
                <a:t>Операционная платформа социальных </a:t>
              </a:r>
              <a:r>
                <a:rPr lang="ru-RU" altLang="zh-CN" sz="800" b="1" dirty="0" err="1" smtClean="0">
                  <a:solidFill>
                    <a:srgbClr val="000000"/>
                  </a:solidFill>
                  <a:latin typeface="微软雅黑" pitchFamily="34" charset="-122"/>
                  <a:ea typeface="微软雅黑" pitchFamily="34" charset="-122"/>
                </a:rPr>
                <a:t>видеоресурсов</a:t>
              </a:r>
              <a:endParaRPr lang="zh-CN" altLang="en-US" sz="800" b="1" dirty="0">
                <a:solidFill>
                  <a:srgbClr val="000000"/>
                </a:solidFill>
                <a:latin typeface="微软雅黑" pitchFamily="34" charset="-122"/>
                <a:ea typeface="微软雅黑" pitchFamily="34" charset="-122"/>
              </a:endParaRPr>
            </a:p>
          </p:txBody>
        </p:sp>
      </p:grpSp>
      <p:sp>
        <p:nvSpPr>
          <p:cNvPr id="160" name="云形 159"/>
          <p:cNvSpPr/>
          <p:nvPr/>
        </p:nvSpPr>
        <p:spPr>
          <a:xfrm>
            <a:off x="3297790" y="5567704"/>
            <a:ext cx="972587" cy="341312"/>
          </a:xfrm>
          <a:prstGeom prst="cloud">
            <a:avLst/>
          </a:prstGeom>
          <a:gradFill rotWithShape="1">
            <a:gsLst>
              <a:gs pos="0">
                <a:srgbClr val="2DA2BF">
                  <a:tint val="62000"/>
                  <a:satMod val="180000"/>
                </a:srgbClr>
              </a:gs>
              <a:gs pos="65000">
                <a:srgbClr val="2DA2BF">
                  <a:tint val="32000"/>
                  <a:satMod val="250000"/>
                </a:srgbClr>
              </a:gs>
              <a:gs pos="100000">
                <a:srgbClr val="2DA2BF">
                  <a:tint val="23000"/>
                  <a:satMod val="300000"/>
                </a:srgbClr>
              </a:gs>
            </a:gsLst>
            <a:lin ang="16200000" scaled="0"/>
          </a:gradFill>
          <a:ln w="9525" cap="flat" cmpd="sng" algn="ctr">
            <a:solidFill>
              <a:srgbClr val="2DA2BF"/>
            </a:solidFill>
            <a:prstDash val="solid"/>
          </a:ln>
          <a:effectLst>
            <a:outerShdw blurRad="50800" dist="38100" dir="5400000" rotWithShape="0">
              <a:srgbClr val="000000">
                <a:alpha val="35000"/>
              </a:srgbClr>
            </a:outerShdw>
          </a:effectLst>
        </p:spPr>
        <p:txBody>
          <a:bodyPr lIns="0" tIns="0" rIns="0" bIns="0" anchor="ctr"/>
          <a:lstStyle/>
          <a:p>
            <a:pPr eaLnBrk="0" hangingPunct="0">
              <a:defRPr/>
            </a:pPr>
            <a:r>
              <a:rPr lang="en-US" altLang="zh-CN" sz="1200" b="1" kern="0" dirty="0">
                <a:solidFill>
                  <a:sysClr val="windowText" lastClr="000000"/>
                </a:solidFill>
                <a:latin typeface="微软雅黑" pitchFamily="34" charset="-122"/>
                <a:ea typeface="微软雅黑" pitchFamily="34" charset="-122"/>
              </a:rPr>
              <a:t>Internet</a:t>
            </a:r>
            <a:endParaRPr lang="zh-CN" altLang="en-US" sz="1200" b="1" kern="0" dirty="0">
              <a:solidFill>
                <a:sysClr val="windowText" lastClr="000000"/>
              </a:solidFill>
              <a:latin typeface="微软雅黑" pitchFamily="34" charset="-122"/>
              <a:ea typeface="微软雅黑" pitchFamily="34" charset="-122"/>
            </a:endParaRPr>
          </a:p>
        </p:txBody>
      </p:sp>
      <p:cxnSp>
        <p:nvCxnSpPr>
          <p:cNvPr id="8243" name="直接连接符 158"/>
          <p:cNvCxnSpPr>
            <a:cxnSpLocks noChangeShapeType="1"/>
            <a:stCxn id="160" idx="1"/>
          </p:cNvCxnSpPr>
          <p:nvPr/>
        </p:nvCxnSpPr>
        <p:spPr bwMode="auto">
          <a:xfrm flipH="1">
            <a:off x="3546476" y="5908653"/>
            <a:ext cx="237608" cy="394065"/>
          </a:xfrm>
          <a:prstGeom prst="line">
            <a:avLst/>
          </a:prstGeom>
          <a:noFill/>
          <a:ln w="19050" algn="ctr">
            <a:solidFill>
              <a:srgbClr val="A6A6A6"/>
            </a:solidFill>
            <a:round/>
            <a:headEnd/>
            <a:tailEnd/>
          </a:ln>
        </p:spPr>
      </p:cxnSp>
      <p:grpSp>
        <p:nvGrpSpPr>
          <p:cNvPr id="8198" name="组合 344"/>
          <p:cNvGrpSpPr>
            <a:grpSpLocks/>
          </p:cNvGrpSpPr>
          <p:nvPr/>
        </p:nvGrpSpPr>
        <p:grpSpPr bwMode="auto">
          <a:xfrm>
            <a:off x="1747840" y="5799488"/>
            <a:ext cx="1152525" cy="749137"/>
            <a:chOff x="2087216" y="6093296"/>
            <a:chExt cx="1404664" cy="912915"/>
          </a:xfrm>
        </p:grpSpPr>
        <p:pic>
          <p:nvPicPr>
            <p:cNvPr id="8284" name="图片 160" descr="云.png"/>
            <p:cNvPicPr>
              <a:picLocks noChangeAspect="1"/>
            </p:cNvPicPr>
            <p:nvPr/>
          </p:nvPicPr>
          <p:blipFill>
            <a:blip r:embed="rId36" cstate="print"/>
            <a:srcRect/>
            <a:stretch>
              <a:fillRect/>
            </a:stretch>
          </p:blipFill>
          <p:spPr bwMode="auto">
            <a:xfrm>
              <a:off x="2267744" y="6093296"/>
              <a:ext cx="1008112" cy="461884"/>
            </a:xfrm>
            <a:prstGeom prst="rect">
              <a:avLst/>
            </a:prstGeom>
            <a:noFill/>
            <a:ln w="9525">
              <a:noFill/>
              <a:miter lim="800000"/>
              <a:headEnd/>
              <a:tailEnd/>
            </a:ln>
          </p:spPr>
        </p:pic>
        <p:pic>
          <p:nvPicPr>
            <p:cNvPr id="8285" name="图片 161" descr="枪机.png"/>
            <p:cNvPicPr>
              <a:picLocks noChangeAspect="1"/>
            </p:cNvPicPr>
            <p:nvPr/>
          </p:nvPicPr>
          <p:blipFill>
            <a:blip r:embed="rId29" cstate="print"/>
            <a:srcRect/>
            <a:stretch>
              <a:fillRect/>
            </a:stretch>
          </p:blipFill>
          <p:spPr bwMode="auto">
            <a:xfrm flipH="1">
              <a:off x="2771388" y="6186079"/>
              <a:ext cx="504468" cy="267257"/>
            </a:xfrm>
            <a:prstGeom prst="rect">
              <a:avLst/>
            </a:prstGeom>
            <a:noFill/>
            <a:ln w="9525">
              <a:noFill/>
              <a:miter lim="800000"/>
              <a:headEnd/>
              <a:tailEnd/>
            </a:ln>
          </p:spPr>
        </p:pic>
        <p:pic>
          <p:nvPicPr>
            <p:cNvPr id="8286" name="图片 162" descr="球机.png"/>
            <p:cNvPicPr>
              <a:picLocks noChangeAspect="1"/>
            </p:cNvPicPr>
            <p:nvPr/>
          </p:nvPicPr>
          <p:blipFill>
            <a:blip r:embed="rId30" cstate="print"/>
            <a:srcRect/>
            <a:stretch>
              <a:fillRect/>
            </a:stretch>
          </p:blipFill>
          <p:spPr bwMode="auto">
            <a:xfrm flipH="1">
              <a:off x="2255937" y="6094296"/>
              <a:ext cx="443855" cy="431048"/>
            </a:xfrm>
            <a:prstGeom prst="rect">
              <a:avLst/>
            </a:prstGeom>
            <a:noFill/>
            <a:ln w="9525">
              <a:noFill/>
              <a:miter lim="800000"/>
              <a:headEnd/>
              <a:tailEnd/>
            </a:ln>
          </p:spPr>
        </p:pic>
        <p:sp>
          <p:nvSpPr>
            <p:cNvPr id="8287" name="TextBox 165"/>
            <p:cNvSpPr txBox="1">
              <a:spLocks noChangeArrowheads="1"/>
            </p:cNvSpPr>
            <p:nvPr/>
          </p:nvSpPr>
          <p:spPr bwMode="auto">
            <a:xfrm>
              <a:off x="2087216" y="6556135"/>
              <a:ext cx="1404664" cy="450076"/>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800" b="1" dirty="0" err="1" smtClean="0">
                  <a:solidFill>
                    <a:srgbClr val="000000"/>
                  </a:solidFill>
                  <a:latin typeface="微软雅黑" pitchFamily="34" charset="-122"/>
                  <a:ea typeface="微软雅黑" pitchFamily="34" charset="-122"/>
                </a:rPr>
                <a:t>Видеоресурсы</a:t>
              </a:r>
              <a:r>
                <a:rPr lang="ru-RU" altLang="zh-CN" sz="800" b="1" dirty="0" smtClean="0">
                  <a:solidFill>
                    <a:srgbClr val="000000"/>
                  </a:solidFill>
                  <a:latin typeface="微软雅黑" pitchFamily="34" charset="-122"/>
                  <a:ea typeface="微软雅黑" pitchFamily="34" charset="-122"/>
                </a:rPr>
                <a:t> с промышленных предприятий</a:t>
              </a:r>
              <a:endParaRPr lang="zh-CN" altLang="en-US" sz="800" b="1" dirty="0">
                <a:solidFill>
                  <a:srgbClr val="000000"/>
                </a:solidFill>
                <a:latin typeface="微软雅黑" pitchFamily="34" charset="-122"/>
                <a:ea typeface="微软雅黑" pitchFamily="34" charset="-122"/>
              </a:endParaRPr>
            </a:p>
          </p:txBody>
        </p:sp>
      </p:grpSp>
      <p:pic>
        <p:nvPicPr>
          <p:cNvPr id="8245" name="图片 164" descr="防火墙.png"/>
          <p:cNvPicPr>
            <a:picLocks noChangeAspect="1"/>
          </p:cNvPicPr>
          <p:nvPr/>
        </p:nvPicPr>
        <p:blipFill>
          <a:blip r:embed="rId24" cstate="print"/>
          <a:srcRect/>
          <a:stretch>
            <a:fillRect/>
          </a:stretch>
        </p:blipFill>
        <p:spPr bwMode="auto">
          <a:xfrm>
            <a:off x="4772027" y="4613620"/>
            <a:ext cx="177800" cy="295275"/>
          </a:xfrm>
          <a:prstGeom prst="rect">
            <a:avLst/>
          </a:prstGeom>
          <a:noFill/>
          <a:ln w="9525">
            <a:noFill/>
            <a:miter lim="800000"/>
            <a:headEnd/>
            <a:tailEnd/>
          </a:ln>
        </p:spPr>
      </p:pic>
      <p:cxnSp>
        <p:nvCxnSpPr>
          <p:cNvPr id="8246" name="直接连接符 165"/>
          <p:cNvCxnSpPr>
            <a:cxnSpLocks noChangeShapeType="1"/>
          </p:cNvCxnSpPr>
          <p:nvPr/>
        </p:nvCxnSpPr>
        <p:spPr bwMode="auto">
          <a:xfrm rot="16200000" flipH="1">
            <a:off x="4672014" y="4424704"/>
            <a:ext cx="288925" cy="88900"/>
          </a:xfrm>
          <a:prstGeom prst="line">
            <a:avLst/>
          </a:prstGeom>
          <a:noFill/>
          <a:ln w="9525" algn="ctr">
            <a:solidFill>
              <a:srgbClr val="2DA2BF"/>
            </a:solidFill>
            <a:round/>
            <a:headEnd/>
            <a:tailEnd/>
          </a:ln>
        </p:spPr>
      </p:cxnSp>
      <p:cxnSp>
        <p:nvCxnSpPr>
          <p:cNvPr id="8247" name="直接连接符 166"/>
          <p:cNvCxnSpPr>
            <a:cxnSpLocks noChangeShapeType="1"/>
          </p:cNvCxnSpPr>
          <p:nvPr/>
        </p:nvCxnSpPr>
        <p:spPr bwMode="auto">
          <a:xfrm rot="16200000" flipH="1">
            <a:off x="4474369" y="5228776"/>
            <a:ext cx="915988" cy="142875"/>
          </a:xfrm>
          <a:prstGeom prst="line">
            <a:avLst/>
          </a:prstGeom>
          <a:noFill/>
          <a:ln w="9525" algn="ctr">
            <a:solidFill>
              <a:srgbClr val="2DA2BF"/>
            </a:solidFill>
            <a:round/>
            <a:headEnd/>
            <a:tailEnd/>
          </a:ln>
        </p:spPr>
      </p:cxnSp>
      <p:grpSp>
        <p:nvGrpSpPr>
          <p:cNvPr id="8201" name="组合 167"/>
          <p:cNvGrpSpPr>
            <a:grpSpLocks/>
          </p:cNvGrpSpPr>
          <p:nvPr/>
        </p:nvGrpSpPr>
        <p:grpSpPr bwMode="auto">
          <a:xfrm>
            <a:off x="4430513" y="5261322"/>
            <a:ext cx="1186062" cy="687961"/>
            <a:chOff x="4373241" y="5157192"/>
            <a:chExt cx="1186314" cy="687890"/>
          </a:xfrm>
        </p:grpSpPr>
        <p:pic>
          <p:nvPicPr>
            <p:cNvPr id="8282" name="图片 168" descr="移动基站.png"/>
            <p:cNvPicPr>
              <a:picLocks noChangeAspect="1"/>
            </p:cNvPicPr>
            <p:nvPr/>
          </p:nvPicPr>
          <p:blipFill>
            <a:blip r:embed="rId37" cstate="print"/>
            <a:srcRect/>
            <a:stretch>
              <a:fillRect/>
            </a:stretch>
          </p:blipFill>
          <p:spPr bwMode="auto">
            <a:xfrm>
              <a:off x="4860032" y="5157192"/>
              <a:ext cx="699523" cy="649794"/>
            </a:xfrm>
            <a:prstGeom prst="rect">
              <a:avLst/>
            </a:prstGeom>
            <a:noFill/>
            <a:ln w="9525">
              <a:noFill/>
              <a:miter lim="800000"/>
              <a:headEnd/>
              <a:tailEnd/>
            </a:ln>
          </p:spPr>
        </p:pic>
        <p:sp>
          <p:nvSpPr>
            <p:cNvPr id="172" name="TextBox 171"/>
            <p:cNvSpPr txBox="1"/>
            <p:nvPr/>
          </p:nvSpPr>
          <p:spPr>
            <a:xfrm>
              <a:off x="4373241" y="5414239"/>
              <a:ext cx="717702" cy="430843"/>
            </a:xfrm>
            <a:prstGeom prst="rect">
              <a:avLst/>
            </a:prstGeom>
            <a:noFill/>
          </p:spPr>
          <p:txBody>
            <a:bodyPr lIns="0" tIns="0" rIns="0" bIns="0">
              <a:spAutoFit/>
            </a:bodyPr>
            <a:lstStyle/>
            <a:p>
              <a:pPr eaLnBrk="0" hangingPunct="0">
                <a:defRPr/>
              </a:pPr>
              <a:r>
                <a:rPr lang="ru-RU" altLang="zh-CN" sz="800" b="1" kern="0" dirty="0" smtClean="0">
                  <a:solidFill>
                    <a:sysClr val="windowText" lastClr="000000"/>
                  </a:solidFill>
                  <a:latin typeface="微软雅黑" pitchFamily="34" charset="-122"/>
                  <a:ea typeface="微软雅黑" pitchFamily="34" charset="-122"/>
                </a:rPr>
                <a:t>Мобильная сеть</a:t>
              </a:r>
              <a:endParaRPr lang="en-US" altLang="zh-CN" sz="800" b="1" kern="0" dirty="0">
                <a:solidFill>
                  <a:sysClr val="windowText" lastClr="000000"/>
                </a:solidFill>
                <a:latin typeface="微软雅黑" pitchFamily="34" charset="-122"/>
                <a:ea typeface="微软雅黑" pitchFamily="34" charset="-122"/>
              </a:endParaRPr>
            </a:p>
            <a:p>
              <a:pPr eaLnBrk="0" hangingPunct="0">
                <a:defRPr/>
              </a:pPr>
              <a:endParaRPr lang="en-US" altLang="zh-CN" sz="1200" b="1" kern="0" dirty="0">
                <a:solidFill>
                  <a:sysClr val="windowText" lastClr="000000"/>
                </a:solidFill>
                <a:latin typeface="微软雅黑" pitchFamily="34" charset="-122"/>
                <a:ea typeface="微软雅黑" pitchFamily="34" charset="-122"/>
              </a:endParaRPr>
            </a:p>
          </p:txBody>
        </p:sp>
      </p:grpSp>
      <p:sp>
        <p:nvSpPr>
          <p:cNvPr id="173" name="圆角矩形 172"/>
          <p:cNvSpPr/>
          <p:nvPr/>
        </p:nvSpPr>
        <p:spPr>
          <a:xfrm>
            <a:off x="7581259" y="2237409"/>
            <a:ext cx="720080" cy="288032"/>
          </a:xfrm>
          <a:prstGeom prst="roundRect">
            <a:avLst/>
          </a:prstGeom>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A1F28">
                <a:satMod val="300000"/>
              </a:srgbClr>
            </a:contourClr>
          </a:sp3d>
        </p:spPr>
        <p:txBody>
          <a:bodyPr lIns="0" rIns="0" anchor="ctr"/>
          <a:lstStyle/>
          <a:p>
            <a:pPr eaLnBrk="0" hangingPunct="0">
              <a:defRPr/>
            </a:pPr>
            <a:r>
              <a:rPr lang="ru-RU" altLang="zh-CN" sz="1400" b="1" kern="0" dirty="0" smtClean="0">
                <a:solidFill>
                  <a:sysClr val="window" lastClr="FFFFFF"/>
                </a:solidFill>
                <a:latin typeface="微软雅黑" pitchFamily="34" charset="-122"/>
                <a:ea typeface="微软雅黑" pitchFamily="34" charset="-122"/>
              </a:rPr>
              <a:t>Город</a:t>
            </a:r>
            <a:endParaRPr lang="zh-CN" altLang="en-US" sz="1400" b="1" kern="0" dirty="0">
              <a:solidFill>
                <a:sysClr val="window" lastClr="FFFFFF"/>
              </a:solidFill>
              <a:latin typeface="微软雅黑" pitchFamily="34" charset="-122"/>
              <a:ea typeface="微软雅黑" pitchFamily="34" charset="-122"/>
            </a:endParaRPr>
          </a:p>
        </p:txBody>
      </p:sp>
      <p:sp>
        <p:nvSpPr>
          <p:cNvPr id="174" name="圆角矩形 173"/>
          <p:cNvSpPr/>
          <p:nvPr/>
        </p:nvSpPr>
        <p:spPr>
          <a:xfrm>
            <a:off x="7581258" y="4124672"/>
            <a:ext cx="848394" cy="489005"/>
          </a:xfrm>
          <a:prstGeom prst="roundRect">
            <a:avLst/>
          </a:prstGeom>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A1F28">
                <a:satMod val="300000"/>
              </a:srgbClr>
            </a:contourClr>
          </a:sp3d>
        </p:spPr>
        <p:txBody>
          <a:bodyPr lIns="0" rIns="0" anchor="ctr"/>
          <a:lstStyle/>
          <a:p>
            <a:pPr eaLnBrk="0" hangingPunct="0">
              <a:defRPr/>
            </a:pPr>
            <a:r>
              <a:rPr lang="ru-RU" altLang="zh-CN" sz="1400" b="1" kern="0" dirty="0" smtClean="0">
                <a:solidFill>
                  <a:sysClr val="window" lastClr="FFFFFF"/>
                </a:solidFill>
                <a:latin typeface="微软雅黑" pitchFamily="34" charset="-122"/>
                <a:ea typeface="微软雅黑" pitchFamily="34" charset="-122"/>
              </a:rPr>
              <a:t>Район</a:t>
            </a:r>
            <a:endParaRPr lang="zh-CN" altLang="en-US" sz="1400" b="1" kern="0" dirty="0">
              <a:solidFill>
                <a:sysClr val="window" lastClr="FFFFFF"/>
              </a:solidFill>
              <a:latin typeface="微软雅黑" pitchFamily="34" charset="-122"/>
              <a:ea typeface="微软雅黑" pitchFamily="34" charset="-122"/>
            </a:endParaRPr>
          </a:p>
        </p:txBody>
      </p:sp>
      <p:sp>
        <p:nvSpPr>
          <p:cNvPr id="175" name="圆角矩形 174"/>
          <p:cNvSpPr/>
          <p:nvPr/>
        </p:nvSpPr>
        <p:spPr>
          <a:xfrm>
            <a:off x="7581258" y="4973712"/>
            <a:ext cx="1095197" cy="436840"/>
          </a:xfrm>
          <a:prstGeom prst="roundRect">
            <a:avLst/>
          </a:prstGeom>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A1F28">
                <a:satMod val="300000"/>
              </a:srgbClr>
            </a:contourClr>
          </a:sp3d>
        </p:spPr>
        <p:txBody>
          <a:bodyPr lIns="0" rIns="0" anchor="ctr"/>
          <a:lstStyle/>
          <a:p>
            <a:pPr eaLnBrk="0" hangingPunct="0">
              <a:defRPr/>
            </a:pPr>
            <a:r>
              <a:rPr lang="ru-RU" altLang="zh-CN" sz="1200" b="1" kern="0" smtClean="0">
                <a:solidFill>
                  <a:sysClr val="window" lastClr="FFFFFF"/>
                </a:solidFill>
                <a:latin typeface="微软雅黑" pitchFamily="34" charset="-122"/>
                <a:ea typeface="微软雅黑" pitchFamily="34" charset="-122"/>
              </a:rPr>
              <a:t>Платформа</a:t>
            </a:r>
            <a:endParaRPr lang="zh-CN" altLang="en-US" sz="1200" b="1" kern="0" dirty="0">
              <a:solidFill>
                <a:sysClr val="window" lastClr="FFFFFF"/>
              </a:solidFill>
              <a:latin typeface="微软雅黑" pitchFamily="34" charset="-122"/>
              <a:ea typeface="微软雅黑" pitchFamily="34" charset="-122"/>
            </a:endParaRPr>
          </a:p>
        </p:txBody>
      </p:sp>
      <p:sp>
        <p:nvSpPr>
          <p:cNvPr id="176" name="圆角矩形 175"/>
          <p:cNvSpPr/>
          <p:nvPr/>
        </p:nvSpPr>
        <p:spPr>
          <a:xfrm>
            <a:off x="7581258" y="5878193"/>
            <a:ext cx="1311221" cy="287111"/>
          </a:xfrm>
          <a:prstGeom prst="roundRect">
            <a:avLst/>
          </a:prstGeom>
          <a:gradFill rotWithShape="1">
            <a:gsLst>
              <a:gs pos="0">
                <a:srgbClr val="DA1F28">
                  <a:shade val="15000"/>
                  <a:satMod val="180000"/>
                </a:srgbClr>
              </a:gs>
              <a:gs pos="50000">
                <a:srgbClr val="DA1F28">
                  <a:shade val="45000"/>
                  <a:satMod val="170000"/>
                </a:srgbClr>
              </a:gs>
              <a:gs pos="70000">
                <a:srgbClr val="DA1F28">
                  <a:tint val="99000"/>
                  <a:shade val="65000"/>
                  <a:satMod val="155000"/>
                </a:srgbClr>
              </a:gs>
              <a:gs pos="100000">
                <a:srgbClr val="DA1F28">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A1F28">
                <a:satMod val="300000"/>
              </a:srgbClr>
            </a:contourClr>
          </a:sp3d>
        </p:spPr>
        <p:txBody>
          <a:bodyPr lIns="0" rIns="0" anchor="ctr"/>
          <a:lstStyle/>
          <a:p>
            <a:pPr eaLnBrk="0" hangingPunct="0">
              <a:defRPr/>
            </a:pPr>
            <a:r>
              <a:rPr lang="ru-RU" altLang="zh-CN" sz="1400" b="1" kern="0" smtClean="0">
                <a:solidFill>
                  <a:sysClr val="window" lastClr="FFFFFF"/>
                </a:solidFill>
                <a:latin typeface="微软雅黑" pitchFamily="34" charset="-122"/>
                <a:ea typeface="微软雅黑" pitchFamily="34" charset="-122"/>
              </a:rPr>
              <a:t>Полицейский</a:t>
            </a:r>
            <a:endParaRPr lang="zh-CN" altLang="en-US" sz="1400" b="1" kern="0" dirty="0">
              <a:solidFill>
                <a:sysClr val="window" lastClr="FFFFFF"/>
              </a:solidFill>
              <a:latin typeface="微软雅黑" pitchFamily="34" charset="-122"/>
              <a:ea typeface="微软雅黑" pitchFamily="34" charset="-122"/>
            </a:endParaRPr>
          </a:p>
        </p:txBody>
      </p:sp>
      <p:cxnSp>
        <p:nvCxnSpPr>
          <p:cNvPr id="8261" name="直接连接符 177"/>
          <p:cNvCxnSpPr>
            <a:cxnSpLocks noChangeShapeType="1"/>
          </p:cNvCxnSpPr>
          <p:nvPr/>
        </p:nvCxnSpPr>
        <p:spPr bwMode="auto">
          <a:xfrm rot="5400000">
            <a:off x="3790952" y="4248494"/>
            <a:ext cx="211137" cy="373062"/>
          </a:xfrm>
          <a:prstGeom prst="line">
            <a:avLst/>
          </a:prstGeom>
          <a:noFill/>
          <a:ln w="9525" algn="ctr">
            <a:solidFill>
              <a:srgbClr val="2DA2BF"/>
            </a:solidFill>
            <a:round/>
            <a:headEnd/>
            <a:tailEnd/>
          </a:ln>
        </p:spPr>
      </p:cxnSp>
      <p:sp>
        <p:nvSpPr>
          <p:cNvPr id="8262" name="TextBox 178"/>
          <p:cNvSpPr txBox="1">
            <a:spLocks noChangeArrowheads="1"/>
          </p:cNvSpPr>
          <p:nvPr/>
        </p:nvSpPr>
        <p:spPr bwMode="auto">
          <a:xfrm>
            <a:off x="4197352" y="5909016"/>
            <a:ext cx="1303343" cy="553998"/>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200" b="1" dirty="0" smtClean="0">
                <a:solidFill>
                  <a:srgbClr val="C00000"/>
                </a:solidFill>
                <a:latin typeface="微软雅黑" pitchFamily="34" charset="-122"/>
                <a:ea typeface="微软雅黑" pitchFamily="34" charset="-122"/>
              </a:rPr>
              <a:t>Публичная сеть </a:t>
            </a:r>
            <a:r>
              <a:rPr lang="ru-RU" altLang="zh-CN" sz="1200" b="1" smtClean="0">
                <a:solidFill>
                  <a:srgbClr val="C00000"/>
                </a:solidFill>
                <a:latin typeface="微软雅黑" pitchFamily="34" charset="-122"/>
                <a:ea typeface="微软雅黑" pitchFamily="34" charset="-122"/>
              </a:rPr>
              <a:t>передачи данных</a:t>
            </a:r>
            <a:endParaRPr lang="zh-CN" altLang="en-US" sz="1200" b="1" dirty="0">
              <a:solidFill>
                <a:srgbClr val="C00000"/>
              </a:solidFill>
              <a:latin typeface="微软雅黑" pitchFamily="34" charset="-122"/>
              <a:ea typeface="微软雅黑" pitchFamily="34" charset="-122"/>
            </a:endParaRPr>
          </a:p>
        </p:txBody>
      </p:sp>
      <p:cxnSp>
        <p:nvCxnSpPr>
          <p:cNvPr id="8263" name="直接连接符 179"/>
          <p:cNvCxnSpPr>
            <a:cxnSpLocks noChangeShapeType="1"/>
          </p:cNvCxnSpPr>
          <p:nvPr/>
        </p:nvCxnSpPr>
        <p:spPr bwMode="auto">
          <a:xfrm rot="5400000">
            <a:off x="6457952" y="3696045"/>
            <a:ext cx="1033463" cy="1522413"/>
          </a:xfrm>
          <a:prstGeom prst="line">
            <a:avLst/>
          </a:prstGeom>
          <a:noFill/>
          <a:ln w="9525" algn="ctr">
            <a:solidFill>
              <a:srgbClr val="FF0000"/>
            </a:solidFill>
            <a:round/>
            <a:headEnd/>
            <a:tailEnd/>
          </a:ln>
        </p:spPr>
      </p:cxnSp>
      <p:cxnSp>
        <p:nvCxnSpPr>
          <p:cNvPr id="8264" name="直接连接符 180"/>
          <p:cNvCxnSpPr>
            <a:cxnSpLocks noChangeShapeType="1"/>
          </p:cNvCxnSpPr>
          <p:nvPr/>
        </p:nvCxnSpPr>
        <p:spPr bwMode="auto">
          <a:xfrm rot="5400000">
            <a:off x="6901658" y="4025448"/>
            <a:ext cx="919163" cy="749300"/>
          </a:xfrm>
          <a:prstGeom prst="line">
            <a:avLst/>
          </a:prstGeom>
          <a:noFill/>
          <a:ln w="9525" algn="ctr">
            <a:solidFill>
              <a:srgbClr val="FF0000"/>
            </a:solidFill>
            <a:round/>
            <a:headEnd/>
            <a:tailEnd/>
          </a:ln>
        </p:spPr>
      </p:cxnSp>
      <p:grpSp>
        <p:nvGrpSpPr>
          <p:cNvPr id="8202" name="组合 181"/>
          <p:cNvGrpSpPr>
            <a:grpSpLocks/>
          </p:cNvGrpSpPr>
          <p:nvPr/>
        </p:nvGrpSpPr>
        <p:grpSpPr bwMode="auto">
          <a:xfrm>
            <a:off x="642940" y="4829514"/>
            <a:ext cx="1476375" cy="1126850"/>
            <a:chOff x="226830" y="4797152"/>
            <a:chExt cx="1475623" cy="1127081"/>
          </a:xfrm>
        </p:grpSpPr>
        <p:pic>
          <p:nvPicPr>
            <p:cNvPr id="8277" name="图片 182" descr="云.png"/>
            <p:cNvPicPr>
              <a:picLocks noChangeAspect="1"/>
            </p:cNvPicPr>
            <p:nvPr/>
          </p:nvPicPr>
          <p:blipFill>
            <a:blip r:embed="rId38" cstate="print"/>
            <a:srcRect/>
            <a:stretch>
              <a:fillRect/>
            </a:stretch>
          </p:blipFill>
          <p:spPr bwMode="auto">
            <a:xfrm>
              <a:off x="304604" y="4876784"/>
              <a:ext cx="1397849" cy="640448"/>
            </a:xfrm>
            <a:prstGeom prst="rect">
              <a:avLst/>
            </a:prstGeom>
            <a:noFill/>
            <a:ln w="9525">
              <a:noFill/>
              <a:miter lim="800000"/>
              <a:headEnd/>
              <a:tailEnd/>
            </a:ln>
          </p:spPr>
        </p:pic>
        <p:pic>
          <p:nvPicPr>
            <p:cNvPr id="8278" name="图片 183" descr="枪机.png"/>
            <p:cNvPicPr>
              <a:picLocks noChangeAspect="1"/>
            </p:cNvPicPr>
            <p:nvPr/>
          </p:nvPicPr>
          <p:blipFill>
            <a:blip r:embed="rId29" cstate="print"/>
            <a:srcRect/>
            <a:stretch>
              <a:fillRect/>
            </a:stretch>
          </p:blipFill>
          <p:spPr bwMode="auto">
            <a:xfrm flipH="1">
              <a:off x="1115616" y="5009954"/>
              <a:ext cx="413843" cy="219246"/>
            </a:xfrm>
            <a:prstGeom prst="rect">
              <a:avLst/>
            </a:prstGeom>
            <a:noFill/>
            <a:ln w="9525">
              <a:noFill/>
              <a:miter lim="800000"/>
              <a:headEnd/>
              <a:tailEnd/>
            </a:ln>
          </p:spPr>
        </p:pic>
        <p:pic>
          <p:nvPicPr>
            <p:cNvPr id="8279" name="图片 184" descr="球机.png"/>
            <p:cNvPicPr>
              <a:picLocks noChangeAspect="1"/>
            </p:cNvPicPr>
            <p:nvPr/>
          </p:nvPicPr>
          <p:blipFill>
            <a:blip r:embed="rId30" cstate="print"/>
            <a:srcRect/>
            <a:stretch>
              <a:fillRect/>
            </a:stretch>
          </p:blipFill>
          <p:spPr bwMode="auto">
            <a:xfrm flipH="1">
              <a:off x="611560" y="4797152"/>
              <a:ext cx="364119" cy="353612"/>
            </a:xfrm>
            <a:prstGeom prst="rect">
              <a:avLst/>
            </a:prstGeom>
            <a:noFill/>
            <a:ln w="9525">
              <a:noFill/>
              <a:miter lim="800000"/>
              <a:headEnd/>
              <a:tailEnd/>
            </a:ln>
          </p:spPr>
        </p:pic>
        <p:sp>
          <p:nvSpPr>
            <p:cNvPr id="8280" name="TextBox 184"/>
            <p:cNvSpPr txBox="1">
              <a:spLocks noChangeArrowheads="1"/>
            </p:cNvSpPr>
            <p:nvPr/>
          </p:nvSpPr>
          <p:spPr bwMode="auto">
            <a:xfrm>
              <a:off x="226830" y="5554825"/>
              <a:ext cx="999603" cy="369408"/>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ru-RU" altLang="zh-CN" sz="1200" b="1" dirty="0" smtClean="0">
                  <a:solidFill>
                    <a:srgbClr val="000000"/>
                  </a:solidFill>
                  <a:latin typeface="微软雅黑" pitchFamily="34" charset="-122"/>
                  <a:ea typeface="微软雅黑" pitchFamily="34" charset="-122"/>
                </a:rPr>
                <a:t>Фронтальные камеры</a:t>
              </a:r>
              <a:endParaRPr lang="zh-CN" altLang="en-US" sz="1200" b="1" dirty="0">
                <a:solidFill>
                  <a:srgbClr val="000000"/>
                </a:solidFill>
                <a:latin typeface="微软雅黑" pitchFamily="34" charset="-122"/>
                <a:ea typeface="微软雅黑" pitchFamily="34" charset="-122"/>
              </a:endParaRPr>
            </a:p>
          </p:txBody>
        </p:sp>
        <p:pic>
          <p:nvPicPr>
            <p:cNvPr id="8281" name="图片 186" descr="交通摄像机.png"/>
            <p:cNvPicPr>
              <a:picLocks noChangeAspect="1"/>
            </p:cNvPicPr>
            <p:nvPr/>
          </p:nvPicPr>
          <p:blipFill>
            <a:blip r:embed="rId39" cstate="print"/>
            <a:srcRect/>
            <a:stretch>
              <a:fillRect/>
            </a:stretch>
          </p:blipFill>
          <p:spPr bwMode="auto">
            <a:xfrm>
              <a:off x="611560" y="5202929"/>
              <a:ext cx="579998" cy="386311"/>
            </a:xfrm>
            <a:prstGeom prst="rect">
              <a:avLst/>
            </a:prstGeom>
            <a:noFill/>
            <a:ln w="9525">
              <a:noFill/>
              <a:miter lim="800000"/>
              <a:headEnd/>
              <a:tailEnd/>
            </a:ln>
          </p:spPr>
        </p:pic>
      </p:grpSp>
      <p:sp>
        <p:nvSpPr>
          <p:cNvPr id="187" name="任意多边形 186"/>
          <p:cNvSpPr/>
          <p:nvPr/>
        </p:nvSpPr>
        <p:spPr>
          <a:xfrm>
            <a:off x="3040065" y="5467691"/>
            <a:ext cx="366712" cy="852488"/>
          </a:xfrm>
          <a:custGeom>
            <a:avLst/>
            <a:gdLst>
              <a:gd name="connsiteX0" fmla="*/ 367430 w 367430"/>
              <a:gd name="connsiteY0" fmla="*/ 851770 h 851770"/>
              <a:gd name="connsiteX1" fmla="*/ 16701 w 367430"/>
              <a:gd name="connsiteY1" fmla="*/ 300625 h 851770"/>
              <a:gd name="connsiteX2" fmla="*/ 267221 w 367430"/>
              <a:gd name="connsiteY2" fmla="*/ 0 h 851770"/>
            </a:gdLst>
            <a:ahLst/>
            <a:cxnLst>
              <a:cxn ang="0">
                <a:pos x="connsiteX0" y="connsiteY0"/>
              </a:cxn>
              <a:cxn ang="0">
                <a:pos x="connsiteX1" y="connsiteY1"/>
              </a:cxn>
              <a:cxn ang="0">
                <a:pos x="connsiteX2" y="connsiteY2"/>
              </a:cxn>
            </a:cxnLst>
            <a:rect l="l" t="t" r="r" b="b"/>
            <a:pathLst>
              <a:path w="367430" h="851770">
                <a:moveTo>
                  <a:pt x="367430" y="851770"/>
                </a:moveTo>
                <a:cubicBezTo>
                  <a:pt x="200416" y="647178"/>
                  <a:pt x="33403" y="442587"/>
                  <a:pt x="16701" y="300625"/>
                </a:cubicBezTo>
                <a:cubicBezTo>
                  <a:pt x="0" y="158663"/>
                  <a:pt x="133610" y="79331"/>
                  <a:pt x="267221" y="0"/>
                </a:cubicBezTo>
              </a:path>
            </a:pathLst>
          </a:custGeom>
          <a:noFill/>
          <a:ln w="12700" cap="flat" cmpd="sng" algn="ctr">
            <a:solidFill>
              <a:srgbClr val="2DA2BF"/>
            </a:solidFill>
            <a:prstDash val="dash"/>
            <a:headEnd type="none" w="med" len="med"/>
            <a:tailEnd type="arrow" w="med" len="med"/>
          </a:ln>
          <a:effectLst/>
        </p:spPr>
        <p:txBody>
          <a:bodyPr anchor="ctr"/>
          <a:lstStyle/>
          <a:p>
            <a:pPr eaLnBrk="0" hangingPunct="0">
              <a:defRPr/>
            </a:pPr>
            <a:endParaRPr lang="zh-CN" altLang="en-US" sz="1300" b="1" kern="0">
              <a:solidFill>
                <a:sysClr val="windowText" lastClr="000000"/>
              </a:solidFill>
              <a:latin typeface="微软雅黑" pitchFamily="34" charset="-122"/>
              <a:ea typeface="微软雅黑" pitchFamily="34" charset="-122"/>
            </a:endParaRPr>
          </a:p>
        </p:txBody>
      </p:sp>
      <p:sp>
        <p:nvSpPr>
          <p:cNvPr id="188" name="任意多边形 187"/>
          <p:cNvSpPr/>
          <p:nvPr/>
        </p:nvSpPr>
        <p:spPr>
          <a:xfrm>
            <a:off x="2339977" y="4756491"/>
            <a:ext cx="1281113" cy="1049338"/>
          </a:xfrm>
          <a:custGeom>
            <a:avLst/>
            <a:gdLst>
              <a:gd name="connsiteX0" fmla="*/ 39665 w 1329846"/>
              <a:gd name="connsiteY0" fmla="*/ 989557 h 989557"/>
              <a:gd name="connsiteX1" fmla="*/ 215030 w 1329846"/>
              <a:gd name="connsiteY1" fmla="*/ 263047 h 989557"/>
              <a:gd name="connsiteX2" fmla="*/ 1329846 w 1329846"/>
              <a:gd name="connsiteY2" fmla="*/ 0 h 989557"/>
            </a:gdLst>
            <a:ahLst/>
            <a:cxnLst>
              <a:cxn ang="0">
                <a:pos x="connsiteX0" y="connsiteY0"/>
              </a:cxn>
              <a:cxn ang="0">
                <a:pos x="connsiteX1" y="connsiteY1"/>
              </a:cxn>
              <a:cxn ang="0">
                <a:pos x="connsiteX2" y="connsiteY2"/>
              </a:cxn>
            </a:cxnLst>
            <a:rect l="l" t="t" r="r" b="b"/>
            <a:pathLst>
              <a:path w="1329846" h="989557">
                <a:moveTo>
                  <a:pt x="39665" y="989557"/>
                </a:moveTo>
                <a:cubicBezTo>
                  <a:pt x="19832" y="708765"/>
                  <a:pt x="0" y="427973"/>
                  <a:pt x="215030" y="263047"/>
                </a:cubicBezTo>
                <a:cubicBezTo>
                  <a:pt x="430060" y="98121"/>
                  <a:pt x="879953" y="49060"/>
                  <a:pt x="1329846" y="0"/>
                </a:cubicBezTo>
              </a:path>
            </a:pathLst>
          </a:custGeom>
          <a:noFill/>
          <a:ln w="12700" cap="flat" cmpd="sng" algn="ctr">
            <a:solidFill>
              <a:srgbClr val="2DA2BF"/>
            </a:solidFill>
            <a:prstDash val="dash"/>
            <a:headEnd type="none" w="med" len="med"/>
            <a:tailEnd type="arrow" w="med" len="med"/>
          </a:ln>
          <a:effectLst/>
        </p:spPr>
        <p:txBody>
          <a:bodyPr anchor="ctr"/>
          <a:lstStyle/>
          <a:p>
            <a:pPr eaLnBrk="0" hangingPunct="0">
              <a:defRPr/>
            </a:pPr>
            <a:endParaRPr lang="zh-CN" altLang="en-US" sz="1300" b="1" kern="0">
              <a:solidFill>
                <a:sysClr val="windowText" lastClr="000000"/>
              </a:solidFill>
              <a:latin typeface="微软雅黑" pitchFamily="34" charset="-122"/>
              <a:ea typeface="微软雅黑" pitchFamily="34" charset="-122"/>
            </a:endParaRPr>
          </a:p>
        </p:txBody>
      </p:sp>
      <p:sp>
        <p:nvSpPr>
          <p:cNvPr id="189" name="椭圆 188"/>
          <p:cNvSpPr/>
          <p:nvPr/>
        </p:nvSpPr>
        <p:spPr>
          <a:xfrm>
            <a:off x="5540377" y="6039191"/>
            <a:ext cx="1916113" cy="723900"/>
          </a:xfrm>
          <a:prstGeom prst="ellipse">
            <a:avLst/>
          </a:prstGeom>
          <a:solidFill>
            <a:sysClr val="window" lastClr="FFFFFF">
              <a:lumMod val="85000"/>
            </a:sysClr>
          </a:solidFill>
          <a:ln w="28575" cap="flat" cmpd="thickThin" algn="ctr">
            <a:noFill/>
            <a:prstDash val="dashDot"/>
          </a:ln>
          <a:effectLst/>
        </p:spPr>
        <p:txBody>
          <a:bodyPr anchor="ctr"/>
          <a:lstStyle/>
          <a:p>
            <a:pPr eaLnBrk="0" hangingPunct="0">
              <a:defRPr/>
            </a:pPr>
            <a:endParaRPr lang="zh-CN" altLang="en-US" sz="1400" b="1" kern="0">
              <a:solidFill>
                <a:sysClr val="window" lastClr="FFFFFF"/>
              </a:solidFill>
              <a:latin typeface="微软雅黑" pitchFamily="34" charset="-122"/>
              <a:ea typeface="微软雅黑" pitchFamily="34" charset="-122"/>
            </a:endParaRPr>
          </a:p>
        </p:txBody>
      </p:sp>
      <p:pic>
        <p:nvPicPr>
          <p:cNvPr id="8269" name="图片 193" descr="警察（卡通）.png"/>
          <p:cNvPicPr>
            <a:picLocks noChangeAspect="1"/>
          </p:cNvPicPr>
          <p:nvPr/>
        </p:nvPicPr>
        <p:blipFill>
          <a:blip r:embed="rId40" cstate="print"/>
          <a:srcRect/>
          <a:stretch>
            <a:fillRect/>
          </a:stretch>
        </p:blipFill>
        <p:spPr bwMode="auto">
          <a:xfrm>
            <a:off x="5662613" y="6188420"/>
            <a:ext cx="527050" cy="511175"/>
          </a:xfrm>
          <a:prstGeom prst="rect">
            <a:avLst/>
          </a:prstGeom>
          <a:noFill/>
          <a:ln w="9525">
            <a:noFill/>
            <a:miter lim="800000"/>
            <a:headEnd/>
            <a:tailEnd/>
          </a:ln>
        </p:spPr>
      </p:pic>
      <p:cxnSp>
        <p:nvCxnSpPr>
          <p:cNvPr id="8270" name="直接箭头连接符 194"/>
          <p:cNvCxnSpPr>
            <a:cxnSpLocks noChangeShapeType="1"/>
          </p:cNvCxnSpPr>
          <p:nvPr/>
        </p:nvCxnSpPr>
        <p:spPr bwMode="auto">
          <a:xfrm>
            <a:off x="5259388" y="5880445"/>
            <a:ext cx="539750" cy="384175"/>
          </a:xfrm>
          <a:prstGeom prst="straightConnector1">
            <a:avLst/>
          </a:prstGeom>
          <a:noFill/>
          <a:ln w="19050" algn="ctr">
            <a:solidFill>
              <a:srgbClr val="A6A6A6"/>
            </a:solidFill>
            <a:prstDash val="sysDot"/>
            <a:round/>
            <a:headEnd type="arrow" w="med" len="med"/>
            <a:tailEnd type="arrow" w="med" len="med"/>
          </a:ln>
        </p:spPr>
      </p:cxnSp>
      <p:sp>
        <p:nvSpPr>
          <p:cNvPr id="192" name="TextBox 191"/>
          <p:cNvSpPr txBox="1"/>
          <p:nvPr/>
        </p:nvSpPr>
        <p:spPr>
          <a:xfrm>
            <a:off x="5357814" y="6652292"/>
            <a:ext cx="2238741" cy="123111"/>
          </a:xfrm>
          <a:prstGeom prst="rect">
            <a:avLst/>
          </a:prstGeom>
          <a:noFill/>
        </p:spPr>
        <p:txBody>
          <a:bodyPr wrap="square" lIns="0" tIns="0" rIns="0" bIns="0">
            <a:spAutoFit/>
          </a:bodyPr>
          <a:lstStyle/>
          <a:p>
            <a:pPr eaLnBrk="0" hangingPunct="0">
              <a:defRPr/>
            </a:pPr>
            <a:r>
              <a:rPr lang="ru-RU" altLang="zh-CN" sz="800" b="1" kern="0" dirty="0" smtClean="0">
                <a:solidFill>
                  <a:sysClr val="windowText" lastClr="000000"/>
                </a:solidFill>
                <a:latin typeface="微软雅黑" pitchFamily="34" charset="-122"/>
                <a:ea typeface="微软雅黑" pitchFamily="34" charset="-122"/>
              </a:rPr>
              <a:t>Отдельный полицейский</a:t>
            </a:r>
            <a:endParaRPr lang="zh-CN" altLang="en-US" sz="800" b="1" kern="0" dirty="0">
              <a:solidFill>
                <a:sysClr val="windowText" lastClr="000000"/>
              </a:solidFill>
              <a:latin typeface="微软雅黑" pitchFamily="34" charset="-122"/>
              <a:ea typeface="微软雅黑" pitchFamily="34" charset="-122"/>
            </a:endParaRPr>
          </a:p>
        </p:txBody>
      </p:sp>
      <p:pic>
        <p:nvPicPr>
          <p:cNvPr id="8272" name="图片 196" descr="警用应急指挥车.png"/>
          <p:cNvPicPr>
            <a:picLocks noChangeAspect="1"/>
          </p:cNvPicPr>
          <p:nvPr/>
        </p:nvPicPr>
        <p:blipFill>
          <a:blip r:embed="rId41" cstate="print"/>
          <a:srcRect/>
          <a:stretch>
            <a:fillRect/>
          </a:stretch>
        </p:blipFill>
        <p:spPr bwMode="auto">
          <a:xfrm>
            <a:off x="6310315" y="5623266"/>
            <a:ext cx="873125" cy="641350"/>
          </a:xfrm>
          <a:prstGeom prst="rect">
            <a:avLst/>
          </a:prstGeom>
          <a:noFill/>
          <a:ln w="9525">
            <a:noFill/>
            <a:miter lim="800000"/>
            <a:headEnd/>
            <a:tailEnd/>
          </a:ln>
        </p:spPr>
      </p:pic>
      <p:sp>
        <p:nvSpPr>
          <p:cNvPr id="194" name="TextBox 193"/>
          <p:cNvSpPr txBox="1"/>
          <p:nvPr/>
        </p:nvSpPr>
        <p:spPr>
          <a:xfrm>
            <a:off x="6559053" y="6250333"/>
            <a:ext cx="1757363" cy="123111"/>
          </a:xfrm>
          <a:prstGeom prst="rect">
            <a:avLst/>
          </a:prstGeom>
          <a:noFill/>
        </p:spPr>
        <p:txBody>
          <a:bodyPr lIns="0" tIns="0" rIns="0" bIns="0">
            <a:spAutoFit/>
          </a:bodyPr>
          <a:lstStyle/>
          <a:p>
            <a:pPr eaLnBrk="0" hangingPunct="0">
              <a:defRPr/>
            </a:pPr>
            <a:r>
              <a:rPr lang="ru-RU" altLang="zh-CN" sz="800" b="1" kern="0" dirty="0" smtClean="0">
                <a:solidFill>
                  <a:sysClr val="windowText" lastClr="000000"/>
                </a:solidFill>
                <a:latin typeface="微软雅黑" pitchFamily="34" charset="-122"/>
                <a:ea typeface="微软雅黑" pitchFamily="34" charset="-122"/>
              </a:rPr>
              <a:t>Мобильная команда</a:t>
            </a:r>
            <a:endParaRPr lang="zh-CN" altLang="en-US" sz="800" b="1" kern="0" dirty="0">
              <a:solidFill>
                <a:sysClr val="windowText" lastClr="000000"/>
              </a:solidFill>
              <a:latin typeface="微软雅黑" pitchFamily="34" charset="-122"/>
              <a:ea typeface="微软雅黑" pitchFamily="34" charset="-122"/>
            </a:endParaRPr>
          </a:p>
        </p:txBody>
      </p:sp>
      <p:cxnSp>
        <p:nvCxnSpPr>
          <p:cNvPr id="8274" name="直接箭头连接符 198"/>
          <p:cNvCxnSpPr>
            <a:cxnSpLocks noChangeShapeType="1"/>
          </p:cNvCxnSpPr>
          <p:nvPr/>
        </p:nvCxnSpPr>
        <p:spPr bwMode="auto">
          <a:xfrm>
            <a:off x="5610227" y="5770908"/>
            <a:ext cx="700088" cy="173037"/>
          </a:xfrm>
          <a:prstGeom prst="straightConnector1">
            <a:avLst/>
          </a:prstGeom>
          <a:noFill/>
          <a:ln w="19050" algn="ctr">
            <a:solidFill>
              <a:srgbClr val="A6A6A6"/>
            </a:solidFill>
            <a:prstDash val="sysDot"/>
            <a:round/>
            <a:headEnd type="arrow" w="med" len="med"/>
            <a:tailEnd type="arrow" w="med" len="med"/>
          </a:ln>
        </p:spPr>
      </p:cxnSp>
      <p:sp>
        <p:nvSpPr>
          <p:cNvPr id="8275" name="TextBox 199"/>
          <p:cNvSpPr txBox="1">
            <a:spLocks noChangeArrowheads="1"/>
          </p:cNvSpPr>
          <p:nvPr/>
        </p:nvSpPr>
        <p:spPr bwMode="auto">
          <a:xfrm>
            <a:off x="6212278" y="6430588"/>
            <a:ext cx="2012604" cy="369332"/>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1200" b="1" smtClean="0">
                <a:solidFill>
                  <a:srgbClr val="C00000"/>
                </a:solidFill>
                <a:latin typeface="微软雅黑" pitchFamily="34" charset="-122"/>
                <a:ea typeface="微软雅黑" pitchFamily="34" charset="-122"/>
              </a:rPr>
              <a:t>Место происшествия</a:t>
            </a:r>
            <a:endParaRPr lang="en-US" altLang="zh-CN" sz="1200" b="1" dirty="0">
              <a:solidFill>
                <a:srgbClr val="C00000"/>
              </a:solidFill>
              <a:latin typeface="微软雅黑" pitchFamily="34" charset="-122"/>
              <a:ea typeface="微软雅黑" pitchFamily="34" charset="-122"/>
            </a:endParaRPr>
          </a:p>
          <a:p>
            <a:pPr eaLnBrk="0" fontAlgn="base" hangingPunct="0">
              <a:spcBef>
                <a:spcPct val="0"/>
              </a:spcBef>
              <a:spcAft>
                <a:spcPct val="0"/>
              </a:spcAft>
            </a:pPr>
            <a:endParaRPr lang="en-US" altLang="zh-CN" sz="1200" b="1" dirty="0">
              <a:solidFill>
                <a:srgbClr val="C00000"/>
              </a:solidFill>
              <a:latin typeface="微软雅黑" pitchFamily="34" charset="-122"/>
              <a:ea typeface="微软雅黑" pitchFamily="34" charset="-122"/>
            </a:endParaRPr>
          </a:p>
        </p:txBody>
      </p:sp>
      <p:sp>
        <p:nvSpPr>
          <p:cNvPr id="196" name="标题 1"/>
          <p:cNvSpPr>
            <a:spLocks noGrp="1"/>
          </p:cNvSpPr>
          <p:nvPr>
            <p:ph type="title"/>
          </p:nvPr>
        </p:nvSpPr>
        <p:spPr>
          <a:xfrm>
            <a:off x="104101" y="59919"/>
            <a:ext cx="7901354" cy="660400"/>
          </a:xfrm>
        </p:spPr>
        <p:txBody>
          <a:bodyPr>
            <a:normAutofit fontScale="90000"/>
          </a:bodyPr>
          <a:lstStyle/>
          <a:p>
            <a:pPr algn="l"/>
            <a:r>
              <a:rPr lang="ru-RU" altLang="zh-CN" dirty="0" smtClean="0"/>
              <a:t>Архитектура системы </a:t>
            </a:r>
            <a:r>
              <a:rPr lang="en-US" altLang="zh-CN" dirty="0" smtClean="0"/>
              <a:t/>
            </a:r>
            <a:br>
              <a:rPr lang="en-US" altLang="zh-CN" dirty="0" smtClean="0"/>
            </a:br>
            <a:r>
              <a:rPr lang="ru-RU" altLang="zh-CN" dirty="0" smtClean="0"/>
              <a:t>видеонаблюдения</a:t>
            </a:r>
            <a:endParaRPr lang="zh-CN" altLang="en-US" dirty="0"/>
          </a:p>
        </p:txBody>
      </p:sp>
      <p:sp>
        <p:nvSpPr>
          <p:cNvPr id="197" name="TextBox 196"/>
          <p:cNvSpPr txBox="1"/>
          <p:nvPr/>
        </p:nvSpPr>
        <p:spPr bwMode="auto">
          <a:xfrm>
            <a:off x="3962408" y="3753245"/>
            <a:ext cx="1357312" cy="307777"/>
          </a:xfrm>
          <a:prstGeom prst="rect">
            <a:avLst/>
          </a:prstGeom>
          <a:noFill/>
        </p:spPr>
        <p:txBody>
          <a:bodyPr lIns="0" tIns="0" rIns="0" bIns="0">
            <a:spAutoFit/>
          </a:bodyPr>
          <a:lstStyle/>
          <a:p>
            <a:pPr eaLnBrk="0" fontAlgn="base" hangingPunct="0">
              <a:spcBef>
                <a:spcPct val="0"/>
              </a:spcBef>
              <a:spcAft>
                <a:spcPct val="0"/>
              </a:spcAft>
              <a:defRPr/>
            </a:pPr>
            <a:r>
              <a:rPr lang="ru-RU" altLang="zh-CN" sz="1000" b="1" dirty="0">
                <a:solidFill>
                  <a:srgbClr val="000000"/>
                </a:solidFill>
                <a:latin typeface="微软雅黑" pitchFamily="34" charset="-122"/>
                <a:ea typeface="微软雅黑" pitchFamily="34" charset="-122"/>
              </a:rPr>
              <a:t>Серверный кластер </a:t>
            </a:r>
            <a:r>
              <a:rPr lang="ru-RU" altLang="zh-CN" sz="1000" b="1" dirty="0" err="1">
                <a:solidFill>
                  <a:srgbClr val="000000"/>
                </a:solidFill>
                <a:latin typeface="微软雅黑" pitchFamily="34" charset="-122"/>
                <a:ea typeface="微软雅黑" pitchFamily="34" charset="-122"/>
              </a:rPr>
              <a:t>видеоприложений</a:t>
            </a:r>
            <a:endParaRPr lang="zh-CN" altLang="en-US" sz="1000" b="1" dirty="0">
              <a:solidFill>
                <a:srgbClr val="000000"/>
              </a:solidFill>
              <a:latin typeface="微软雅黑" pitchFamily="34" charset="-122"/>
              <a:ea typeface="微软雅黑" pitchFamily="34" charset="-122"/>
            </a:endParaRPr>
          </a:p>
        </p:txBody>
      </p:sp>
      <p:sp>
        <p:nvSpPr>
          <p:cNvPr id="198" name="TextBox 29"/>
          <p:cNvSpPr txBox="1">
            <a:spLocks noChangeArrowheads="1"/>
          </p:cNvSpPr>
          <p:nvPr/>
        </p:nvSpPr>
        <p:spPr bwMode="auto">
          <a:xfrm>
            <a:off x="5452975" y="3787918"/>
            <a:ext cx="1508940" cy="369331"/>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ct val="0"/>
              </a:spcAft>
            </a:pPr>
            <a:r>
              <a:rPr lang="ru-RU" altLang="zh-CN" sz="800" b="1" dirty="0">
                <a:solidFill>
                  <a:srgbClr val="000000"/>
                </a:solidFill>
                <a:latin typeface="微软雅黑" pitchFamily="34" charset="-122"/>
                <a:ea typeface="微软雅黑" pitchFamily="34" charset="-122"/>
              </a:rPr>
              <a:t>Платформа доступа к видео сети общественной безопасности</a:t>
            </a:r>
            <a:endParaRPr lang="zh-CN" altLang="en-US" sz="800" b="1" dirty="0">
              <a:solidFill>
                <a:srgbClr val="000000"/>
              </a:solidFill>
              <a:latin typeface="微软雅黑" pitchFamily="34" charset="-122"/>
              <a:ea typeface="微软雅黑" pitchFamily="34" charset="-122"/>
            </a:endParaRPr>
          </a:p>
        </p:txBody>
      </p:sp>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 name="Picture 708" descr="空天地一体化系统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空天地一体化系统-wang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88" y="1773242"/>
            <a:ext cx="9685338"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51" name="Freeform 143"/>
          <p:cNvSpPr>
            <a:spLocks/>
          </p:cNvSpPr>
          <p:nvPr/>
        </p:nvSpPr>
        <p:spPr bwMode="auto">
          <a:xfrm>
            <a:off x="4033846" y="3644900"/>
            <a:ext cx="1652169" cy="387856"/>
          </a:xfrm>
          <a:custGeom>
            <a:avLst/>
            <a:gdLst>
              <a:gd name="T0" fmla="*/ 0 w 1535"/>
              <a:gd name="T1" fmla="*/ 1 h 638"/>
              <a:gd name="T2" fmla="*/ 1 w 1535"/>
              <a:gd name="T3" fmla="*/ 1 h 638"/>
              <a:gd name="T4" fmla="*/ 1 w 1535"/>
              <a:gd name="T5" fmla="*/ 1 h 638"/>
              <a:gd name="T6" fmla="*/ 1 w 1535"/>
              <a:gd name="T7" fmla="*/ 1 h 638"/>
              <a:gd name="T8" fmla="*/ 1 w 1535"/>
              <a:gd name="T9" fmla="*/ 1 h 638"/>
              <a:gd name="T10" fmla="*/ 1 w 1535"/>
              <a:gd name="T11" fmla="*/ 1 h 638"/>
              <a:gd name="T12" fmla="*/ 1 w 1535"/>
              <a:gd name="T13" fmla="*/ 1 h 638"/>
              <a:gd name="T14" fmla="*/ 1 w 1535"/>
              <a:gd name="T15" fmla="*/ 1 h 638"/>
              <a:gd name="T16" fmla="*/ 1 w 1535"/>
              <a:gd name="T17" fmla="*/ 1 h 638"/>
              <a:gd name="T18" fmla="*/ 1 w 1535"/>
              <a:gd name="T19" fmla="*/ 1 h 638"/>
              <a:gd name="T20" fmla="*/ 1 w 1535"/>
              <a:gd name="T21" fmla="*/ 1 h 638"/>
              <a:gd name="T22" fmla="*/ 1 w 1535"/>
              <a:gd name="T23" fmla="*/ 1 h 638"/>
              <a:gd name="T24" fmla="*/ 1 w 1535"/>
              <a:gd name="T25" fmla="*/ 1 h 638"/>
              <a:gd name="T26" fmla="*/ 1 w 1535"/>
              <a:gd name="T27" fmla="*/ 1 h 638"/>
              <a:gd name="T28" fmla="*/ 1 w 1535"/>
              <a:gd name="T29" fmla="*/ 1 h 638"/>
              <a:gd name="T30" fmla="*/ 1 w 1535"/>
              <a:gd name="T31" fmla="*/ 1 h 638"/>
              <a:gd name="T32" fmla="*/ 1 w 1535"/>
              <a:gd name="T33" fmla="*/ 1 h 638"/>
              <a:gd name="T34" fmla="*/ 1 w 1535"/>
              <a:gd name="T35" fmla="*/ 1 h 638"/>
              <a:gd name="T36" fmla="*/ 1 w 1535"/>
              <a:gd name="T37" fmla="*/ 1 h 638"/>
              <a:gd name="T38" fmla="*/ 1 w 1535"/>
              <a:gd name="T39" fmla="*/ 1 h 638"/>
              <a:gd name="T40" fmla="*/ 1 w 1535"/>
              <a:gd name="T41" fmla="*/ 1 h 638"/>
              <a:gd name="T42" fmla="*/ 1 w 1535"/>
              <a:gd name="T43" fmla="*/ 1 h 638"/>
              <a:gd name="T44" fmla="*/ 1 w 1535"/>
              <a:gd name="T45" fmla="*/ 1 h 638"/>
              <a:gd name="T46" fmla="*/ 1 w 1535"/>
              <a:gd name="T47" fmla="*/ 1 h 638"/>
              <a:gd name="T48" fmla="*/ 1 w 1535"/>
              <a:gd name="T49" fmla="*/ 1 h 638"/>
              <a:gd name="T50" fmla="*/ 1 w 1535"/>
              <a:gd name="T51" fmla="*/ 1 h 638"/>
              <a:gd name="T52" fmla="*/ 1 w 1535"/>
              <a:gd name="T53" fmla="*/ 1 h 638"/>
              <a:gd name="T54" fmla="*/ 1 w 1535"/>
              <a:gd name="T55" fmla="*/ 1 h 638"/>
              <a:gd name="T56" fmla="*/ 1 w 1535"/>
              <a:gd name="T57" fmla="*/ 1 h 638"/>
              <a:gd name="T58" fmla="*/ 1 w 1535"/>
              <a:gd name="T59" fmla="*/ 1 h 638"/>
              <a:gd name="T60" fmla="*/ 1 w 1535"/>
              <a:gd name="T61" fmla="*/ 1 h 638"/>
              <a:gd name="T62" fmla="*/ 1 w 1535"/>
              <a:gd name="T63" fmla="*/ 1 h 638"/>
              <a:gd name="T64" fmla="*/ 1 w 1535"/>
              <a:gd name="T65" fmla="*/ 1 h 638"/>
              <a:gd name="T66" fmla="*/ 1 w 1535"/>
              <a:gd name="T67" fmla="*/ 1 h 638"/>
              <a:gd name="T68" fmla="*/ 1 w 1535"/>
              <a:gd name="T69" fmla="*/ 1 h 638"/>
              <a:gd name="T70" fmla="*/ 1 w 1535"/>
              <a:gd name="T71" fmla="*/ 1 h 638"/>
              <a:gd name="T72" fmla="*/ 1 w 1535"/>
              <a:gd name="T73" fmla="*/ 1 h 638"/>
              <a:gd name="T74" fmla="*/ 1 w 1535"/>
              <a:gd name="T75" fmla="*/ 1 h 638"/>
              <a:gd name="T76" fmla="*/ 1 w 1535"/>
              <a:gd name="T77" fmla="*/ 1 h 638"/>
              <a:gd name="T78" fmla="*/ 1 w 1535"/>
              <a:gd name="T79" fmla="*/ 1 h 638"/>
              <a:gd name="T80" fmla="*/ 1 w 1535"/>
              <a:gd name="T81" fmla="*/ 1 h 638"/>
              <a:gd name="T82" fmla="*/ 1 w 1535"/>
              <a:gd name="T83" fmla="*/ 1 h 638"/>
              <a:gd name="T84" fmla="*/ 1 w 1535"/>
              <a:gd name="T85" fmla="*/ 1 h 638"/>
              <a:gd name="T86" fmla="*/ 1 w 1535"/>
              <a:gd name="T87" fmla="*/ 1 h 638"/>
              <a:gd name="T88" fmla="*/ 1 w 1535"/>
              <a:gd name="T89" fmla="*/ 1 h 638"/>
              <a:gd name="T90" fmla="*/ 1 w 1535"/>
              <a:gd name="T91" fmla="*/ 1 h 638"/>
              <a:gd name="T92" fmla="*/ 1 w 1535"/>
              <a:gd name="T93" fmla="*/ 1 h 638"/>
              <a:gd name="T94" fmla="*/ 1 w 1535"/>
              <a:gd name="T95" fmla="*/ 1 h 638"/>
              <a:gd name="T96" fmla="*/ 1 w 1535"/>
              <a:gd name="T97" fmla="*/ 1 h 638"/>
              <a:gd name="T98" fmla="*/ 1 w 1535"/>
              <a:gd name="T99" fmla="*/ 1 h 638"/>
              <a:gd name="T100" fmla="*/ 1 w 1535"/>
              <a:gd name="T101" fmla="*/ 1 h 638"/>
              <a:gd name="T102" fmla="*/ 1 w 1535"/>
              <a:gd name="T103" fmla="*/ 1 h 638"/>
              <a:gd name="T104" fmla="*/ 1 w 1535"/>
              <a:gd name="T105" fmla="*/ 1 h 638"/>
              <a:gd name="T106" fmla="*/ 1 w 1535"/>
              <a:gd name="T107" fmla="*/ 1 h 638"/>
              <a:gd name="T108" fmla="*/ 1 w 1535"/>
              <a:gd name="T109" fmla="*/ 1 h 638"/>
              <a:gd name="T110" fmla="*/ 1 w 1535"/>
              <a:gd name="T111" fmla="*/ 1 h 638"/>
              <a:gd name="T112" fmla="*/ 1 w 1535"/>
              <a:gd name="T113" fmla="*/ 1 h 638"/>
              <a:gd name="T114" fmla="*/ 1 w 1535"/>
              <a:gd name="T115" fmla="*/ 1 h 638"/>
              <a:gd name="T116" fmla="*/ 1 w 1535"/>
              <a:gd name="T117" fmla="*/ 1 h 638"/>
              <a:gd name="T118" fmla="*/ 1 w 1535"/>
              <a:gd name="T119" fmla="*/ 1 h 638"/>
              <a:gd name="T120" fmla="*/ 1 w 1535"/>
              <a:gd name="T121" fmla="*/ 1 h 638"/>
              <a:gd name="T122" fmla="*/ 1 w 1535"/>
              <a:gd name="T123" fmla="*/ 1 h 6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5"/>
              <a:gd name="T187" fmla="*/ 0 h 638"/>
              <a:gd name="T188" fmla="*/ 1535 w 1535"/>
              <a:gd name="T189" fmla="*/ 638 h 6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5" h="638">
                <a:moveTo>
                  <a:pt x="20" y="118"/>
                </a:moveTo>
                <a:lnTo>
                  <a:pt x="0" y="132"/>
                </a:lnTo>
                <a:lnTo>
                  <a:pt x="82" y="318"/>
                </a:lnTo>
                <a:lnTo>
                  <a:pt x="100" y="309"/>
                </a:lnTo>
                <a:lnTo>
                  <a:pt x="116" y="301"/>
                </a:lnTo>
                <a:lnTo>
                  <a:pt x="132" y="294"/>
                </a:lnTo>
                <a:lnTo>
                  <a:pt x="154" y="285"/>
                </a:lnTo>
                <a:lnTo>
                  <a:pt x="170" y="278"/>
                </a:lnTo>
                <a:lnTo>
                  <a:pt x="190" y="269"/>
                </a:lnTo>
                <a:lnTo>
                  <a:pt x="204" y="266"/>
                </a:lnTo>
                <a:lnTo>
                  <a:pt x="227" y="257"/>
                </a:lnTo>
                <a:lnTo>
                  <a:pt x="243" y="253"/>
                </a:lnTo>
                <a:lnTo>
                  <a:pt x="263" y="246"/>
                </a:lnTo>
                <a:lnTo>
                  <a:pt x="279" y="241"/>
                </a:lnTo>
                <a:lnTo>
                  <a:pt x="300" y="236"/>
                </a:lnTo>
                <a:lnTo>
                  <a:pt x="320" y="234"/>
                </a:lnTo>
                <a:lnTo>
                  <a:pt x="336" y="230"/>
                </a:lnTo>
                <a:lnTo>
                  <a:pt x="350" y="225"/>
                </a:lnTo>
                <a:lnTo>
                  <a:pt x="372" y="221"/>
                </a:lnTo>
                <a:lnTo>
                  <a:pt x="388" y="220"/>
                </a:lnTo>
                <a:lnTo>
                  <a:pt x="408" y="218"/>
                </a:lnTo>
                <a:lnTo>
                  <a:pt x="427" y="218"/>
                </a:lnTo>
                <a:lnTo>
                  <a:pt x="438" y="211"/>
                </a:lnTo>
                <a:lnTo>
                  <a:pt x="454" y="211"/>
                </a:lnTo>
                <a:lnTo>
                  <a:pt x="477" y="209"/>
                </a:lnTo>
                <a:lnTo>
                  <a:pt x="499" y="209"/>
                </a:lnTo>
                <a:lnTo>
                  <a:pt x="526" y="205"/>
                </a:lnTo>
                <a:lnTo>
                  <a:pt x="551" y="205"/>
                </a:lnTo>
                <a:lnTo>
                  <a:pt x="577" y="205"/>
                </a:lnTo>
                <a:lnTo>
                  <a:pt x="606" y="207"/>
                </a:lnTo>
                <a:lnTo>
                  <a:pt x="636" y="211"/>
                </a:lnTo>
                <a:lnTo>
                  <a:pt x="658" y="211"/>
                </a:lnTo>
                <a:lnTo>
                  <a:pt x="681" y="214"/>
                </a:lnTo>
                <a:lnTo>
                  <a:pt x="708" y="218"/>
                </a:lnTo>
                <a:lnTo>
                  <a:pt x="735" y="221"/>
                </a:lnTo>
                <a:lnTo>
                  <a:pt x="765" y="228"/>
                </a:lnTo>
                <a:lnTo>
                  <a:pt x="792" y="234"/>
                </a:lnTo>
                <a:lnTo>
                  <a:pt x="822" y="241"/>
                </a:lnTo>
                <a:lnTo>
                  <a:pt x="853" y="248"/>
                </a:lnTo>
                <a:lnTo>
                  <a:pt x="883" y="259"/>
                </a:lnTo>
                <a:lnTo>
                  <a:pt x="906" y="269"/>
                </a:lnTo>
                <a:lnTo>
                  <a:pt x="931" y="280"/>
                </a:lnTo>
                <a:lnTo>
                  <a:pt x="954" y="285"/>
                </a:lnTo>
                <a:lnTo>
                  <a:pt x="979" y="298"/>
                </a:lnTo>
                <a:lnTo>
                  <a:pt x="1003" y="310"/>
                </a:lnTo>
                <a:lnTo>
                  <a:pt x="1026" y="325"/>
                </a:lnTo>
                <a:lnTo>
                  <a:pt x="1051" y="339"/>
                </a:lnTo>
                <a:lnTo>
                  <a:pt x="1074" y="350"/>
                </a:lnTo>
                <a:lnTo>
                  <a:pt x="1099" y="362"/>
                </a:lnTo>
                <a:lnTo>
                  <a:pt x="1124" y="380"/>
                </a:lnTo>
                <a:lnTo>
                  <a:pt x="1147" y="398"/>
                </a:lnTo>
                <a:lnTo>
                  <a:pt x="1172" y="414"/>
                </a:lnTo>
                <a:lnTo>
                  <a:pt x="1199" y="433"/>
                </a:lnTo>
                <a:lnTo>
                  <a:pt x="1219" y="449"/>
                </a:lnTo>
                <a:lnTo>
                  <a:pt x="1239" y="469"/>
                </a:lnTo>
                <a:lnTo>
                  <a:pt x="1264" y="490"/>
                </a:lnTo>
                <a:lnTo>
                  <a:pt x="1281" y="510"/>
                </a:lnTo>
                <a:lnTo>
                  <a:pt x="1306" y="535"/>
                </a:lnTo>
                <a:lnTo>
                  <a:pt x="1256" y="583"/>
                </a:lnTo>
                <a:lnTo>
                  <a:pt x="1535" y="638"/>
                </a:lnTo>
                <a:lnTo>
                  <a:pt x="1501" y="346"/>
                </a:lnTo>
                <a:lnTo>
                  <a:pt x="1453" y="394"/>
                </a:lnTo>
                <a:lnTo>
                  <a:pt x="1428" y="366"/>
                </a:lnTo>
                <a:lnTo>
                  <a:pt x="1403" y="344"/>
                </a:lnTo>
                <a:lnTo>
                  <a:pt x="1376" y="321"/>
                </a:lnTo>
                <a:lnTo>
                  <a:pt x="1353" y="301"/>
                </a:lnTo>
                <a:lnTo>
                  <a:pt x="1331" y="282"/>
                </a:lnTo>
                <a:lnTo>
                  <a:pt x="1308" y="261"/>
                </a:lnTo>
                <a:lnTo>
                  <a:pt x="1285" y="244"/>
                </a:lnTo>
                <a:lnTo>
                  <a:pt x="1260" y="228"/>
                </a:lnTo>
                <a:lnTo>
                  <a:pt x="1239" y="211"/>
                </a:lnTo>
                <a:lnTo>
                  <a:pt x="1214" y="195"/>
                </a:lnTo>
                <a:lnTo>
                  <a:pt x="1183" y="175"/>
                </a:lnTo>
                <a:lnTo>
                  <a:pt x="1160" y="161"/>
                </a:lnTo>
                <a:lnTo>
                  <a:pt x="1135" y="148"/>
                </a:lnTo>
                <a:lnTo>
                  <a:pt x="1112" y="136"/>
                </a:lnTo>
                <a:lnTo>
                  <a:pt x="1080" y="122"/>
                </a:lnTo>
                <a:lnTo>
                  <a:pt x="1053" y="109"/>
                </a:lnTo>
                <a:lnTo>
                  <a:pt x="1026" y="97"/>
                </a:lnTo>
                <a:lnTo>
                  <a:pt x="1003" y="86"/>
                </a:lnTo>
                <a:lnTo>
                  <a:pt x="969" y="75"/>
                </a:lnTo>
                <a:lnTo>
                  <a:pt x="938" y="65"/>
                </a:lnTo>
                <a:lnTo>
                  <a:pt x="912" y="56"/>
                </a:lnTo>
                <a:lnTo>
                  <a:pt x="885" y="48"/>
                </a:lnTo>
                <a:lnTo>
                  <a:pt x="858" y="41"/>
                </a:lnTo>
                <a:lnTo>
                  <a:pt x="831" y="36"/>
                </a:lnTo>
                <a:lnTo>
                  <a:pt x="804" y="29"/>
                </a:lnTo>
                <a:lnTo>
                  <a:pt x="774" y="20"/>
                </a:lnTo>
                <a:lnTo>
                  <a:pt x="744" y="16"/>
                </a:lnTo>
                <a:lnTo>
                  <a:pt x="717" y="13"/>
                </a:lnTo>
                <a:lnTo>
                  <a:pt x="686" y="9"/>
                </a:lnTo>
                <a:lnTo>
                  <a:pt x="660" y="6"/>
                </a:lnTo>
                <a:lnTo>
                  <a:pt x="633" y="4"/>
                </a:lnTo>
                <a:lnTo>
                  <a:pt x="610" y="2"/>
                </a:lnTo>
                <a:lnTo>
                  <a:pt x="579" y="0"/>
                </a:lnTo>
                <a:lnTo>
                  <a:pt x="549" y="2"/>
                </a:lnTo>
                <a:lnTo>
                  <a:pt x="526" y="2"/>
                </a:lnTo>
                <a:lnTo>
                  <a:pt x="499" y="2"/>
                </a:lnTo>
                <a:lnTo>
                  <a:pt x="470" y="6"/>
                </a:lnTo>
                <a:lnTo>
                  <a:pt x="442" y="7"/>
                </a:lnTo>
                <a:lnTo>
                  <a:pt x="411" y="13"/>
                </a:lnTo>
                <a:lnTo>
                  <a:pt x="384" y="15"/>
                </a:lnTo>
                <a:lnTo>
                  <a:pt x="356" y="16"/>
                </a:lnTo>
                <a:lnTo>
                  <a:pt x="331" y="20"/>
                </a:lnTo>
                <a:lnTo>
                  <a:pt x="308" y="25"/>
                </a:lnTo>
                <a:lnTo>
                  <a:pt x="290" y="29"/>
                </a:lnTo>
                <a:lnTo>
                  <a:pt x="274" y="29"/>
                </a:lnTo>
                <a:lnTo>
                  <a:pt x="263" y="32"/>
                </a:lnTo>
                <a:lnTo>
                  <a:pt x="249" y="38"/>
                </a:lnTo>
                <a:lnTo>
                  <a:pt x="236" y="41"/>
                </a:lnTo>
                <a:lnTo>
                  <a:pt x="220" y="45"/>
                </a:lnTo>
                <a:lnTo>
                  <a:pt x="204" y="52"/>
                </a:lnTo>
                <a:lnTo>
                  <a:pt x="191" y="54"/>
                </a:lnTo>
                <a:lnTo>
                  <a:pt x="177" y="61"/>
                </a:lnTo>
                <a:lnTo>
                  <a:pt x="163" y="63"/>
                </a:lnTo>
                <a:lnTo>
                  <a:pt x="147" y="68"/>
                </a:lnTo>
                <a:lnTo>
                  <a:pt x="131" y="73"/>
                </a:lnTo>
                <a:lnTo>
                  <a:pt x="116" y="79"/>
                </a:lnTo>
                <a:lnTo>
                  <a:pt x="99" y="84"/>
                </a:lnTo>
                <a:lnTo>
                  <a:pt x="86" y="89"/>
                </a:lnTo>
                <a:lnTo>
                  <a:pt x="72" y="97"/>
                </a:lnTo>
                <a:lnTo>
                  <a:pt x="57" y="102"/>
                </a:lnTo>
                <a:lnTo>
                  <a:pt x="45" y="109"/>
                </a:lnTo>
                <a:lnTo>
                  <a:pt x="34" y="113"/>
                </a:lnTo>
                <a:lnTo>
                  <a:pt x="20" y="118"/>
                </a:lnTo>
                <a:close/>
              </a:path>
            </a:pathLst>
          </a:custGeom>
          <a:solidFill>
            <a:srgbClr val="FF6600">
              <a:alpha val="7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52" name="Freeform 144"/>
          <p:cNvSpPr>
            <a:spLocks/>
          </p:cNvSpPr>
          <p:nvPr/>
        </p:nvSpPr>
        <p:spPr bwMode="auto">
          <a:xfrm>
            <a:off x="3551963" y="4769560"/>
            <a:ext cx="1647866" cy="386640"/>
          </a:xfrm>
          <a:custGeom>
            <a:avLst/>
            <a:gdLst>
              <a:gd name="T0" fmla="*/ 0 w 1533"/>
              <a:gd name="T1" fmla="*/ 1 h 636"/>
              <a:gd name="T2" fmla="*/ 0 w 1533"/>
              <a:gd name="T3" fmla="*/ 1 h 636"/>
              <a:gd name="T4" fmla="*/ 0 w 1533"/>
              <a:gd name="T5" fmla="*/ 1 h 636"/>
              <a:gd name="T6" fmla="*/ 0 w 1533"/>
              <a:gd name="T7" fmla="*/ 1 h 636"/>
              <a:gd name="T8" fmla="*/ 0 w 1533"/>
              <a:gd name="T9" fmla="*/ 1 h 636"/>
              <a:gd name="T10" fmla="*/ 0 w 1533"/>
              <a:gd name="T11" fmla="*/ 1 h 636"/>
              <a:gd name="T12" fmla="*/ 0 w 1533"/>
              <a:gd name="T13" fmla="*/ 1 h 636"/>
              <a:gd name="T14" fmla="*/ 0 w 1533"/>
              <a:gd name="T15" fmla="*/ 1 h 636"/>
              <a:gd name="T16" fmla="*/ 0 w 1533"/>
              <a:gd name="T17" fmla="*/ 1 h 636"/>
              <a:gd name="T18" fmla="*/ 0 w 1533"/>
              <a:gd name="T19" fmla="*/ 1 h 636"/>
              <a:gd name="T20" fmla="*/ 0 w 1533"/>
              <a:gd name="T21" fmla="*/ 1 h 636"/>
              <a:gd name="T22" fmla="*/ 0 w 1533"/>
              <a:gd name="T23" fmla="*/ 1 h 636"/>
              <a:gd name="T24" fmla="*/ 0 w 1533"/>
              <a:gd name="T25" fmla="*/ 1 h 636"/>
              <a:gd name="T26" fmla="*/ 0 w 1533"/>
              <a:gd name="T27" fmla="*/ 1 h 636"/>
              <a:gd name="T28" fmla="*/ 0 w 1533"/>
              <a:gd name="T29" fmla="*/ 1 h 636"/>
              <a:gd name="T30" fmla="*/ 0 w 1533"/>
              <a:gd name="T31" fmla="*/ 1 h 636"/>
              <a:gd name="T32" fmla="*/ 0 w 1533"/>
              <a:gd name="T33" fmla="*/ 1 h 636"/>
              <a:gd name="T34" fmla="*/ 0 w 1533"/>
              <a:gd name="T35" fmla="*/ 1 h 636"/>
              <a:gd name="T36" fmla="*/ 0 w 1533"/>
              <a:gd name="T37" fmla="*/ 1 h 636"/>
              <a:gd name="T38" fmla="*/ 0 w 1533"/>
              <a:gd name="T39" fmla="*/ 1 h 636"/>
              <a:gd name="T40" fmla="*/ 0 w 1533"/>
              <a:gd name="T41" fmla="*/ 1 h 636"/>
              <a:gd name="T42" fmla="*/ 0 w 1533"/>
              <a:gd name="T43" fmla="*/ 1 h 636"/>
              <a:gd name="T44" fmla="*/ 0 w 1533"/>
              <a:gd name="T45" fmla="*/ 1 h 636"/>
              <a:gd name="T46" fmla="*/ 0 w 1533"/>
              <a:gd name="T47" fmla="*/ 1 h 636"/>
              <a:gd name="T48" fmla="*/ 0 w 1533"/>
              <a:gd name="T49" fmla="*/ 1 h 636"/>
              <a:gd name="T50" fmla="*/ 0 w 1533"/>
              <a:gd name="T51" fmla="*/ 1 h 636"/>
              <a:gd name="T52" fmla="*/ 0 w 1533"/>
              <a:gd name="T53" fmla="*/ 1 h 636"/>
              <a:gd name="T54" fmla="*/ 0 w 1533"/>
              <a:gd name="T55" fmla="*/ 1 h 636"/>
              <a:gd name="T56" fmla="*/ 0 w 1533"/>
              <a:gd name="T57" fmla="*/ 1 h 636"/>
              <a:gd name="T58" fmla="*/ 0 w 1533"/>
              <a:gd name="T59" fmla="*/ 0 h 636"/>
              <a:gd name="T60" fmla="*/ 0 w 1533"/>
              <a:gd name="T61" fmla="*/ 1 h 636"/>
              <a:gd name="T62" fmla="*/ 0 w 1533"/>
              <a:gd name="T63" fmla="*/ 1 h 636"/>
              <a:gd name="T64" fmla="*/ 0 w 1533"/>
              <a:gd name="T65" fmla="*/ 1 h 636"/>
              <a:gd name="T66" fmla="*/ 0 w 1533"/>
              <a:gd name="T67" fmla="*/ 1 h 636"/>
              <a:gd name="T68" fmla="*/ 0 w 1533"/>
              <a:gd name="T69" fmla="*/ 1 h 636"/>
              <a:gd name="T70" fmla="*/ 0 w 1533"/>
              <a:gd name="T71" fmla="*/ 1 h 636"/>
              <a:gd name="T72" fmla="*/ 0 w 1533"/>
              <a:gd name="T73" fmla="*/ 1 h 636"/>
              <a:gd name="T74" fmla="*/ 0 w 1533"/>
              <a:gd name="T75" fmla="*/ 1 h 636"/>
              <a:gd name="T76" fmla="*/ 0 w 1533"/>
              <a:gd name="T77" fmla="*/ 1 h 636"/>
              <a:gd name="T78" fmla="*/ 0 w 1533"/>
              <a:gd name="T79" fmla="*/ 1 h 636"/>
              <a:gd name="T80" fmla="*/ 0 w 1533"/>
              <a:gd name="T81" fmla="*/ 1 h 636"/>
              <a:gd name="T82" fmla="*/ 0 w 1533"/>
              <a:gd name="T83" fmla="*/ 1 h 636"/>
              <a:gd name="T84" fmla="*/ 0 w 1533"/>
              <a:gd name="T85" fmla="*/ 1 h 636"/>
              <a:gd name="T86" fmla="*/ 0 w 1533"/>
              <a:gd name="T87" fmla="*/ 1 h 636"/>
              <a:gd name="T88" fmla="*/ 0 w 1533"/>
              <a:gd name="T89" fmla="*/ 1 h 636"/>
              <a:gd name="T90" fmla="*/ 0 w 1533"/>
              <a:gd name="T91" fmla="*/ 1 h 636"/>
              <a:gd name="T92" fmla="*/ 0 w 1533"/>
              <a:gd name="T93" fmla="*/ 1 h 636"/>
              <a:gd name="T94" fmla="*/ 0 w 1533"/>
              <a:gd name="T95" fmla="*/ 1 h 636"/>
              <a:gd name="T96" fmla="*/ 0 w 1533"/>
              <a:gd name="T97" fmla="*/ 1 h 636"/>
              <a:gd name="T98" fmla="*/ 0 w 1533"/>
              <a:gd name="T99" fmla="*/ 1 h 636"/>
              <a:gd name="T100" fmla="*/ 0 w 1533"/>
              <a:gd name="T101" fmla="*/ 1 h 636"/>
              <a:gd name="T102" fmla="*/ 0 w 1533"/>
              <a:gd name="T103" fmla="*/ 1 h 636"/>
              <a:gd name="T104" fmla="*/ 0 w 1533"/>
              <a:gd name="T105" fmla="*/ 1 h 636"/>
              <a:gd name="T106" fmla="*/ 0 w 1533"/>
              <a:gd name="T107" fmla="*/ 1 h 636"/>
              <a:gd name="T108" fmla="*/ 0 w 1533"/>
              <a:gd name="T109" fmla="*/ 1 h 636"/>
              <a:gd name="T110" fmla="*/ 0 w 1533"/>
              <a:gd name="T111" fmla="*/ 1 h 636"/>
              <a:gd name="T112" fmla="*/ 0 w 1533"/>
              <a:gd name="T113" fmla="*/ 1 h 636"/>
              <a:gd name="T114" fmla="*/ 0 w 1533"/>
              <a:gd name="T115" fmla="*/ 1 h 636"/>
              <a:gd name="T116" fmla="*/ 0 w 1533"/>
              <a:gd name="T117" fmla="*/ 1 h 636"/>
              <a:gd name="T118" fmla="*/ 0 w 1533"/>
              <a:gd name="T119" fmla="*/ 1 h 636"/>
              <a:gd name="T120" fmla="*/ 0 w 1533"/>
              <a:gd name="T121" fmla="*/ 1 h 636"/>
              <a:gd name="T122" fmla="*/ 0 w 1533"/>
              <a:gd name="T123" fmla="*/ 1 h 6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3"/>
              <a:gd name="T187" fmla="*/ 0 h 636"/>
              <a:gd name="T188" fmla="*/ 1533 w 1533"/>
              <a:gd name="T189" fmla="*/ 636 h 6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3" h="636">
                <a:moveTo>
                  <a:pt x="1513" y="518"/>
                </a:moveTo>
                <a:lnTo>
                  <a:pt x="1533" y="508"/>
                </a:lnTo>
                <a:lnTo>
                  <a:pt x="1452" y="321"/>
                </a:lnTo>
                <a:lnTo>
                  <a:pt x="1433" y="328"/>
                </a:lnTo>
                <a:lnTo>
                  <a:pt x="1419" y="337"/>
                </a:lnTo>
                <a:lnTo>
                  <a:pt x="1402" y="342"/>
                </a:lnTo>
                <a:lnTo>
                  <a:pt x="1381" y="351"/>
                </a:lnTo>
                <a:lnTo>
                  <a:pt x="1365" y="362"/>
                </a:lnTo>
                <a:lnTo>
                  <a:pt x="1343" y="365"/>
                </a:lnTo>
                <a:lnTo>
                  <a:pt x="1327" y="372"/>
                </a:lnTo>
                <a:lnTo>
                  <a:pt x="1308" y="376"/>
                </a:lnTo>
                <a:lnTo>
                  <a:pt x="1292" y="385"/>
                </a:lnTo>
                <a:lnTo>
                  <a:pt x="1272" y="390"/>
                </a:lnTo>
                <a:lnTo>
                  <a:pt x="1252" y="394"/>
                </a:lnTo>
                <a:lnTo>
                  <a:pt x="1233" y="401"/>
                </a:lnTo>
                <a:lnTo>
                  <a:pt x="1213" y="404"/>
                </a:lnTo>
                <a:lnTo>
                  <a:pt x="1197" y="406"/>
                </a:lnTo>
                <a:lnTo>
                  <a:pt x="1183" y="411"/>
                </a:lnTo>
                <a:lnTo>
                  <a:pt x="1165" y="413"/>
                </a:lnTo>
                <a:lnTo>
                  <a:pt x="1143" y="415"/>
                </a:lnTo>
                <a:lnTo>
                  <a:pt x="1125" y="420"/>
                </a:lnTo>
                <a:lnTo>
                  <a:pt x="1108" y="422"/>
                </a:lnTo>
                <a:lnTo>
                  <a:pt x="1092" y="424"/>
                </a:lnTo>
                <a:lnTo>
                  <a:pt x="1079" y="426"/>
                </a:lnTo>
                <a:lnTo>
                  <a:pt x="1058" y="427"/>
                </a:lnTo>
                <a:lnTo>
                  <a:pt x="1034" y="429"/>
                </a:lnTo>
                <a:lnTo>
                  <a:pt x="1008" y="433"/>
                </a:lnTo>
                <a:lnTo>
                  <a:pt x="983" y="427"/>
                </a:lnTo>
                <a:lnTo>
                  <a:pt x="956" y="429"/>
                </a:lnTo>
                <a:lnTo>
                  <a:pt x="931" y="433"/>
                </a:lnTo>
                <a:lnTo>
                  <a:pt x="899" y="427"/>
                </a:lnTo>
                <a:lnTo>
                  <a:pt x="875" y="426"/>
                </a:lnTo>
                <a:lnTo>
                  <a:pt x="852" y="422"/>
                </a:lnTo>
                <a:lnTo>
                  <a:pt x="827" y="417"/>
                </a:lnTo>
                <a:lnTo>
                  <a:pt x="798" y="411"/>
                </a:lnTo>
                <a:lnTo>
                  <a:pt x="772" y="406"/>
                </a:lnTo>
                <a:lnTo>
                  <a:pt x="741" y="401"/>
                </a:lnTo>
                <a:lnTo>
                  <a:pt x="713" y="394"/>
                </a:lnTo>
                <a:lnTo>
                  <a:pt x="682" y="387"/>
                </a:lnTo>
                <a:lnTo>
                  <a:pt x="654" y="376"/>
                </a:lnTo>
                <a:lnTo>
                  <a:pt x="629" y="365"/>
                </a:lnTo>
                <a:lnTo>
                  <a:pt x="605" y="358"/>
                </a:lnTo>
                <a:lnTo>
                  <a:pt x="580" y="349"/>
                </a:lnTo>
                <a:lnTo>
                  <a:pt x="555" y="337"/>
                </a:lnTo>
                <a:lnTo>
                  <a:pt x="532" y="326"/>
                </a:lnTo>
                <a:lnTo>
                  <a:pt x="509" y="313"/>
                </a:lnTo>
                <a:lnTo>
                  <a:pt x="484" y="301"/>
                </a:lnTo>
                <a:lnTo>
                  <a:pt x="461" y="290"/>
                </a:lnTo>
                <a:lnTo>
                  <a:pt x="438" y="271"/>
                </a:lnTo>
                <a:lnTo>
                  <a:pt x="411" y="258"/>
                </a:lnTo>
                <a:lnTo>
                  <a:pt x="388" y="242"/>
                </a:lnTo>
                <a:lnTo>
                  <a:pt x="364" y="224"/>
                </a:lnTo>
                <a:lnTo>
                  <a:pt x="337" y="207"/>
                </a:lnTo>
                <a:lnTo>
                  <a:pt x="316" y="187"/>
                </a:lnTo>
                <a:lnTo>
                  <a:pt x="295" y="169"/>
                </a:lnTo>
                <a:lnTo>
                  <a:pt x="270" y="146"/>
                </a:lnTo>
                <a:lnTo>
                  <a:pt x="250" y="125"/>
                </a:lnTo>
                <a:lnTo>
                  <a:pt x="228" y="101"/>
                </a:lnTo>
                <a:lnTo>
                  <a:pt x="279" y="52"/>
                </a:lnTo>
                <a:lnTo>
                  <a:pt x="0" y="0"/>
                </a:lnTo>
                <a:lnTo>
                  <a:pt x="32" y="290"/>
                </a:lnTo>
                <a:lnTo>
                  <a:pt x="80" y="242"/>
                </a:lnTo>
                <a:lnTo>
                  <a:pt x="105" y="269"/>
                </a:lnTo>
                <a:lnTo>
                  <a:pt x="132" y="290"/>
                </a:lnTo>
                <a:lnTo>
                  <a:pt x="159" y="317"/>
                </a:lnTo>
                <a:lnTo>
                  <a:pt x="182" y="338"/>
                </a:lnTo>
                <a:lnTo>
                  <a:pt x="202" y="356"/>
                </a:lnTo>
                <a:lnTo>
                  <a:pt x="225" y="372"/>
                </a:lnTo>
                <a:lnTo>
                  <a:pt x="250" y="392"/>
                </a:lnTo>
                <a:lnTo>
                  <a:pt x="273" y="410"/>
                </a:lnTo>
                <a:lnTo>
                  <a:pt x="296" y="424"/>
                </a:lnTo>
                <a:lnTo>
                  <a:pt x="318" y="438"/>
                </a:lnTo>
                <a:lnTo>
                  <a:pt x="350" y="460"/>
                </a:lnTo>
                <a:lnTo>
                  <a:pt x="375" y="474"/>
                </a:lnTo>
                <a:lnTo>
                  <a:pt x="402" y="488"/>
                </a:lnTo>
                <a:lnTo>
                  <a:pt x="425" y="501"/>
                </a:lnTo>
                <a:lnTo>
                  <a:pt x="455" y="517"/>
                </a:lnTo>
                <a:lnTo>
                  <a:pt x="482" y="525"/>
                </a:lnTo>
                <a:lnTo>
                  <a:pt x="509" y="538"/>
                </a:lnTo>
                <a:lnTo>
                  <a:pt x="536" y="547"/>
                </a:lnTo>
                <a:lnTo>
                  <a:pt x="564" y="559"/>
                </a:lnTo>
                <a:lnTo>
                  <a:pt x="595" y="570"/>
                </a:lnTo>
                <a:lnTo>
                  <a:pt x="622" y="581"/>
                </a:lnTo>
                <a:lnTo>
                  <a:pt x="652" y="591"/>
                </a:lnTo>
                <a:lnTo>
                  <a:pt x="677" y="595"/>
                </a:lnTo>
                <a:lnTo>
                  <a:pt x="704" y="602"/>
                </a:lnTo>
                <a:lnTo>
                  <a:pt x="729" y="607"/>
                </a:lnTo>
                <a:lnTo>
                  <a:pt x="757" y="615"/>
                </a:lnTo>
                <a:lnTo>
                  <a:pt x="791" y="620"/>
                </a:lnTo>
                <a:lnTo>
                  <a:pt x="820" y="625"/>
                </a:lnTo>
                <a:lnTo>
                  <a:pt x="847" y="627"/>
                </a:lnTo>
                <a:lnTo>
                  <a:pt x="875" y="631"/>
                </a:lnTo>
                <a:lnTo>
                  <a:pt x="900" y="631"/>
                </a:lnTo>
                <a:lnTo>
                  <a:pt x="924" y="632"/>
                </a:lnTo>
                <a:lnTo>
                  <a:pt x="956" y="632"/>
                </a:lnTo>
                <a:lnTo>
                  <a:pt x="984" y="632"/>
                </a:lnTo>
                <a:lnTo>
                  <a:pt x="1009" y="636"/>
                </a:lnTo>
                <a:lnTo>
                  <a:pt x="1040" y="632"/>
                </a:lnTo>
                <a:lnTo>
                  <a:pt x="1065" y="631"/>
                </a:lnTo>
                <a:lnTo>
                  <a:pt x="1093" y="631"/>
                </a:lnTo>
                <a:lnTo>
                  <a:pt x="1124" y="627"/>
                </a:lnTo>
                <a:lnTo>
                  <a:pt x="1149" y="622"/>
                </a:lnTo>
                <a:lnTo>
                  <a:pt x="1179" y="620"/>
                </a:lnTo>
                <a:lnTo>
                  <a:pt x="1202" y="615"/>
                </a:lnTo>
                <a:lnTo>
                  <a:pt x="1226" y="613"/>
                </a:lnTo>
                <a:lnTo>
                  <a:pt x="1243" y="607"/>
                </a:lnTo>
                <a:lnTo>
                  <a:pt x="1259" y="606"/>
                </a:lnTo>
                <a:lnTo>
                  <a:pt x="1274" y="604"/>
                </a:lnTo>
                <a:lnTo>
                  <a:pt x="1285" y="600"/>
                </a:lnTo>
                <a:lnTo>
                  <a:pt x="1295" y="595"/>
                </a:lnTo>
                <a:lnTo>
                  <a:pt x="1311" y="591"/>
                </a:lnTo>
                <a:lnTo>
                  <a:pt x="1329" y="584"/>
                </a:lnTo>
                <a:lnTo>
                  <a:pt x="1345" y="581"/>
                </a:lnTo>
                <a:lnTo>
                  <a:pt x="1356" y="579"/>
                </a:lnTo>
                <a:lnTo>
                  <a:pt x="1370" y="577"/>
                </a:lnTo>
                <a:lnTo>
                  <a:pt x="1388" y="570"/>
                </a:lnTo>
                <a:lnTo>
                  <a:pt x="1402" y="565"/>
                </a:lnTo>
                <a:lnTo>
                  <a:pt x="1419" y="558"/>
                </a:lnTo>
                <a:lnTo>
                  <a:pt x="1433" y="552"/>
                </a:lnTo>
                <a:lnTo>
                  <a:pt x="1449" y="549"/>
                </a:lnTo>
                <a:lnTo>
                  <a:pt x="1461" y="543"/>
                </a:lnTo>
                <a:lnTo>
                  <a:pt x="1476" y="534"/>
                </a:lnTo>
                <a:lnTo>
                  <a:pt x="1488" y="529"/>
                </a:lnTo>
                <a:lnTo>
                  <a:pt x="1499" y="524"/>
                </a:lnTo>
                <a:lnTo>
                  <a:pt x="1513" y="518"/>
                </a:lnTo>
                <a:close/>
              </a:path>
            </a:pathLst>
          </a:custGeom>
          <a:solidFill>
            <a:srgbClr val="FF6600">
              <a:alpha val="7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53" name="Freeform 145"/>
          <p:cNvSpPr>
            <a:spLocks/>
          </p:cNvSpPr>
          <p:nvPr/>
        </p:nvSpPr>
        <p:spPr bwMode="auto">
          <a:xfrm>
            <a:off x="5255763" y="4070447"/>
            <a:ext cx="686252" cy="919182"/>
          </a:xfrm>
          <a:custGeom>
            <a:avLst/>
            <a:gdLst>
              <a:gd name="T0" fmla="*/ 1 w 638"/>
              <a:gd name="T1" fmla="*/ 1 h 1511"/>
              <a:gd name="T2" fmla="*/ 1 w 638"/>
              <a:gd name="T3" fmla="*/ 1 h 1511"/>
              <a:gd name="T4" fmla="*/ 1 w 638"/>
              <a:gd name="T5" fmla="*/ 1 h 1511"/>
              <a:gd name="T6" fmla="*/ 1 w 638"/>
              <a:gd name="T7" fmla="*/ 1 h 1511"/>
              <a:gd name="T8" fmla="*/ 1 w 638"/>
              <a:gd name="T9" fmla="*/ 1 h 1511"/>
              <a:gd name="T10" fmla="*/ 1 w 638"/>
              <a:gd name="T11" fmla="*/ 1 h 1511"/>
              <a:gd name="T12" fmla="*/ 1 w 638"/>
              <a:gd name="T13" fmla="*/ 1 h 1511"/>
              <a:gd name="T14" fmla="*/ 1 w 638"/>
              <a:gd name="T15" fmla="*/ 1 h 1511"/>
              <a:gd name="T16" fmla="*/ 1 w 638"/>
              <a:gd name="T17" fmla="*/ 1 h 1511"/>
              <a:gd name="T18" fmla="*/ 1 w 638"/>
              <a:gd name="T19" fmla="*/ 1 h 1511"/>
              <a:gd name="T20" fmla="*/ 1 w 638"/>
              <a:gd name="T21" fmla="*/ 1 h 1511"/>
              <a:gd name="T22" fmla="*/ 1 w 638"/>
              <a:gd name="T23" fmla="*/ 1 h 1511"/>
              <a:gd name="T24" fmla="*/ 1 w 638"/>
              <a:gd name="T25" fmla="*/ 1 h 1511"/>
              <a:gd name="T26" fmla="*/ 1 w 638"/>
              <a:gd name="T27" fmla="*/ 1 h 1511"/>
              <a:gd name="T28" fmla="*/ 1 w 638"/>
              <a:gd name="T29" fmla="*/ 1 h 1511"/>
              <a:gd name="T30" fmla="*/ 1 w 638"/>
              <a:gd name="T31" fmla="*/ 1 h 1511"/>
              <a:gd name="T32" fmla="*/ 1 w 638"/>
              <a:gd name="T33" fmla="*/ 1 h 1511"/>
              <a:gd name="T34" fmla="*/ 1 w 638"/>
              <a:gd name="T35" fmla="*/ 1 h 1511"/>
              <a:gd name="T36" fmla="*/ 1 w 638"/>
              <a:gd name="T37" fmla="*/ 1 h 1511"/>
              <a:gd name="T38" fmla="*/ 1 w 638"/>
              <a:gd name="T39" fmla="*/ 1 h 1511"/>
              <a:gd name="T40" fmla="*/ 1 w 638"/>
              <a:gd name="T41" fmla="*/ 1 h 1511"/>
              <a:gd name="T42" fmla="*/ 1 w 638"/>
              <a:gd name="T43" fmla="*/ 1 h 1511"/>
              <a:gd name="T44" fmla="*/ 1 w 638"/>
              <a:gd name="T45" fmla="*/ 1 h 1511"/>
              <a:gd name="T46" fmla="*/ 1 w 638"/>
              <a:gd name="T47" fmla="*/ 1 h 1511"/>
              <a:gd name="T48" fmla="*/ 1 w 638"/>
              <a:gd name="T49" fmla="*/ 1 h 1511"/>
              <a:gd name="T50" fmla="*/ 1 w 638"/>
              <a:gd name="T51" fmla="*/ 1 h 1511"/>
              <a:gd name="T52" fmla="*/ 1 w 638"/>
              <a:gd name="T53" fmla="*/ 1 h 1511"/>
              <a:gd name="T54" fmla="*/ 1 w 638"/>
              <a:gd name="T55" fmla="*/ 1 h 1511"/>
              <a:gd name="T56" fmla="*/ 0 w 638"/>
              <a:gd name="T57" fmla="*/ 1 h 1511"/>
              <a:gd name="T58" fmla="*/ 1 w 638"/>
              <a:gd name="T59" fmla="*/ 1 h 1511"/>
              <a:gd name="T60" fmla="*/ 1 w 638"/>
              <a:gd name="T61" fmla="*/ 1 h 1511"/>
              <a:gd name="T62" fmla="*/ 1 w 638"/>
              <a:gd name="T63" fmla="*/ 1 h 1511"/>
              <a:gd name="T64" fmla="*/ 1 w 638"/>
              <a:gd name="T65" fmla="*/ 1 h 1511"/>
              <a:gd name="T66" fmla="*/ 1 w 638"/>
              <a:gd name="T67" fmla="*/ 1 h 1511"/>
              <a:gd name="T68" fmla="*/ 1 w 638"/>
              <a:gd name="T69" fmla="*/ 1 h 1511"/>
              <a:gd name="T70" fmla="*/ 1 w 638"/>
              <a:gd name="T71" fmla="*/ 1 h 1511"/>
              <a:gd name="T72" fmla="*/ 1 w 638"/>
              <a:gd name="T73" fmla="*/ 1 h 1511"/>
              <a:gd name="T74" fmla="*/ 1 w 638"/>
              <a:gd name="T75" fmla="*/ 1 h 1511"/>
              <a:gd name="T76" fmla="*/ 1 w 638"/>
              <a:gd name="T77" fmla="*/ 1 h 1511"/>
              <a:gd name="T78" fmla="*/ 1 w 638"/>
              <a:gd name="T79" fmla="*/ 1 h 1511"/>
              <a:gd name="T80" fmla="*/ 1 w 638"/>
              <a:gd name="T81" fmla="*/ 1 h 1511"/>
              <a:gd name="T82" fmla="*/ 1 w 638"/>
              <a:gd name="T83" fmla="*/ 1 h 1511"/>
              <a:gd name="T84" fmla="*/ 1 w 638"/>
              <a:gd name="T85" fmla="*/ 1 h 1511"/>
              <a:gd name="T86" fmla="*/ 1 w 638"/>
              <a:gd name="T87" fmla="*/ 1 h 1511"/>
              <a:gd name="T88" fmla="*/ 1 w 638"/>
              <a:gd name="T89" fmla="*/ 1 h 1511"/>
              <a:gd name="T90" fmla="*/ 1 w 638"/>
              <a:gd name="T91" fmla="*/ 1 h 1511"/>
              <a:gd name="T92" fmla="*/ 1 w 638"/>
              <a:gd name="T93" fmla="*/ 1 h 1511"/>
              <a:gd name="T94" fmla="*/ 1 w 638"/>
              <a:gd name="T95" fmla="*/ 1 h 1511"/>
              <a:gd name="T96" fmla="*/ 1 w 638"/>
              <a:gd name="T97" fmla="*/ 1 h 1511"/>
              <a:gd name="T98" fmla="*/ 1 w 638"/>
              <a:gd name="T99" fmla="*/ 1 h 1511"/>
              <a:gd name="T100" fmla="*/ 1 w 638"/>
              <a:gd name="T101" fmla="*/ 1 h 1511"/>
              <a:gd name="T102" fmla="*/ 1 w 638"/>
              <a:gd name="T103" fmla="*/ 1 h 1511"/>
              <a:gd name="T104" fmla="*/ 1 w 638"/>
              <a:gd name="T105" fmla="*/ 1 h 1511"/>
              <a:gd name="T106" fmla="*/ 1 w 638"/>
              <a:gd name="T107" fmla="*/ 1 h 1511"/>
              <a:gd name="T108" fmla="*/ 1 w 638"/>
              <a:gd name="T109" fmla="*/ 1 h 1511"/>
              <a:gd name="T110" fmla="*/ 1 w 638"/>
              <a:gd name="T111" fmla="*/ 1 h 1511"/>
              <a:gd name="T112" fmla="*/ 1 w 638"/>
              <a:gd name="T113" fmla="*/ 1 h 1511"/>
              <a:gd name="T114" fmla="*/ 1 w 638"/>
              <a:gd name="T115" fmla="*/ 1 h 1511"/>
              <a:gd name="T116" fmla="*/ 1 w 638"/>
              <a:gd name="T117" fmla="*/ 1 h 1511"/>
              <a:gd name="T118" fmla="*/ 1 w 638"/>
              <a:gd name="T119" fmla="*/ 1 h 1511"/>
              <a:gd name="T120" fmla="*/ 1 w 638"/>
              <a:gd name="T121" fmla="*/ 1 h 15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8"/>
              <a:gd name="T184" fmla="*/ 0 h 1511"/>
              <a:gd name="T185" fmla="*/ 638 w 638"/>
              <a:gd name="T186" fmla="*/ 1511 h 15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8" h="1511">
                <a:moveTo>
                  <a:pt x="521" y="0"/>
                </a:moveTo>
                <a:lnTo>
                  <a:pt x="332" y="83"/>
                </a:lnTo>
                <a:lnTo>
                  <a:pt x="339" y="98"/>
                </a:lnTo>
                <a:lnTo>
                  <a:pt x="345" y="112"/>
                </a:lnTo>
                <a:lnTo>
                  <a:pt x="353" y="131"/>
                </a:lnTo>
                <a:lnTo>
                  <a:pt x="361" y="153"/>
                </a:lnTo>
                <a:lnTo>
                  <a:pt x="370" y="169"/>
                </a:lnTo>
                <a:lnTo>
                  <a:pt x="375" y="187"/>
                </a:lnTo>
                <a:lnTo>
                  <a:pt x="382" y="206"/>
                </a:lnTo>
                <a:lnTo>
                  <a:pt x="389" y="224"/>
                </a:lnTo>
                <a:lnTo>
                  <a:pt x="393" y="242"/>
                </a:lnTo>
                <a:lnTo>
                  <a:pt x="400" y="262"/>
                </a:lnTo>
                <a:lnTo>
                  <a:pt x="405" y="283"/>
                </a:lnTo>
                <a:lnTo>
                  <a:pt x="407" y="301"/>
                </a:lnTo>
                <a:lnTo>
                  <a:pt x="412" y="315"/>
                </a:lnTo>
                <a:lnTo>
                  <a:pt x="414" y="333"/>
                </a:lnTo>
                <a:lnTo>
                  <a:pt x="418" y="351"/>
                </a:lnTo>
                <a:lnTo>
                  <a:pt x="420" y="368"/>
                </a:lnTo>
                <a:lnTo>
                  <a:pt x="425" y="388"/>
                </a:lnTo>
                <a:lnTo>
                  <a:pt x="427" y="408"/>
                </a:lnTo>
                <a:lnTo>
                  <a:pt x="429" y="420"/>
                </a:lnTo>
                <a:lnTo>
                  <a:pt x="430" y="436"/>
                </a:lnTo>
                <a:lnTo>
                  <a:pt x="430" y="458"/>
                </a:lnTo>
                <a:lnTo>
                  <a:pt x="430" y="481"/>
                </a:lnTo>
                <a:lnTo>
                  <a:pt x="436" y="507"/>
                </a:lnTo>
                <a:lnTo>
                  <a:pt x="436" y="534"/>
                </a:lnTo>
                <a:lnTo>
                  <a:pt x="436" y="559"/>
                </a:lnTo>
                <a:lnTo>
                  <a:pt x="436" y="586"/>
                </a:lnTo>
                <a:lnTo>
                  <a:pt x="432" y="613"/>
                </a:lnTo>
                <a:lnTo>
                  <a:pt x="429" y="636"/>
                </a:lnTo>
                <a:lnTo>
                  <a:pt x="425" y="661"/>
                </a:lnTo>
                <a:lnTo>
                  <a:pt x="423" y="686"/>
                </a:lnTo>
                <a:lnTo>
                  <a:pt x="418" y="714"/>
                </a:lnTo>
                <a:lnTo>
                  <a:pt x="412" y="744"/>
                </a:lnTo>
                <a:lnTo>
                  <a:pt x="407" y="771"/>
                </a:lnTo>
                <a:lnTo>
                  <a:pt x="400" y="800"/>
                </a:lnTo>
                <a:lnTo>
                  <a:pt x="391" y="830"/>
                </a:lnTo>
                <a:lnTo>
                  <a:pt x="380" y="858"/>
                </a:lnTo>
                <a:lnTo>
                  <a:pt x="371" y="885"/>
                </a:lnTo>
                <a:lnTo>
                  <a:pt x="361" y="907"/>
                </a:lnTo>
                <a:lnTo>
                  <a:pt x="353" y="931"/>
                </a:lnTo>
                <a:lnTo>
                  <a:pt x="341" y="958"/>
                </a:lnTo>
                <a:lnTo>
                  <a:pt x="330" y="981"/>
                </a:lnTo>
                <a:lnTo>
                  <a:pt x="316" y="1003"/>
                </a:lnTo>
                <a:lnTo>
                  <a:pt x="305" y="1029"/>
                </a:lnTo>
                <a:lnTo>
                  <a:pt x="293" y="1051"/>
                </a:lnTo>
                <a:lnTo>
                  <a:pt x="278" y="1076"/>
                </a:lnTo>
                <a:lnTo>
                  <a:pt x="261" y="1101"/>
                </a:lnTo>
                <a:lnTo>
                  <a:pt x="244" y="1126"/>
                </a:lnTo>
                <a:lnTo>
                  <a:pt x="227" y="1151"/>
                </a:lnTo>
                <a:lnTo>
                  <a:pt x="209" y="1174"/>
                </a:lnTo>
                <a:lnTo>
                  <a:pt x="191" y="1195"/>
                </a:lnTo>
                <a:lnTo>
                  <a:pt x="171" y="1215"/>
                </a:lnTo>
                <a:lnTo>
                  <a:pt x="148" y="1240"/>
                </a:lnTo>
                <a:lnTo>
                  <a:pt x="128" y="1261"/>
                </a:lnTo>
                <a:lnTo>
                  <a:pt x="105" y="1283"/>
                </a:lnTo>
                <a:lnTo>
                  <a:pt x="55" y="1233"/>
                </a:lnTo>
                <a:lnTo>
                  <a:pt x="0" y="1511"/>
                </a:lnTo>
                <a:lnTo>
                  <a:pt x="293" y="1477"/>
                </a:lnTo>
                <a:lnTo>
                  <a:pt x="246" y="1429"/>
                </a:lnTo>
                <a:lnTo>
                  <a:pt x="273" y="1404"/>
                </a:lnTo>
                <a:lnTo>
                  <a:pt x="296" y="1379"/>
                </a:lnTo>
                <a:lnTo>
                  <a:pt x="318" y="1354"/>
                </a:lnTo>
                <a:lnTo>
                  <a:pt x="339" y="1331"/>
                </a:lnTo>
                <a:lnTo>
                  <a:pt x="359" y="1309"/>
                </a:lnTo>
                <a:lnTo>
                  <a:pt x="379" y="1284"/>
                </a:lnTo>
                <a:lnTo>
                  <a:pt x="396" y="1261"/>
                </a:lnTo>
                <a:lnTo>
                  <a:pt x="412" y="1236"/>
                </a:lnTo>
                <a:lnTo>
                  <a:pt x="429" y="1218"/>
                </a:lnTo>
                <a:lnTo>
                  <a:pt x="445" y="1192"/>
                </a:lnTo>
                <a:lnTo>
                  <a:pt x="464" y="1161"/>
                </a:lnTo>
                <a:lnTo>
                  <a:pt x="477" y="1136"/>
                </a:lnTo>
                <a:lnTo>
                  <a:pt x="491" y="1111"/>
                </a:lnTo>
                <a:lnTo>
                  <a:pt x="504" y="1087"/>
                </a:lnTo>
                <a:lnTo>
                  <a:pt x="521" y="1058"/>
                </a:lnTo>
                <a:lnTo>
                  <a:pt x="534" y="1029"/>
                </a:lnTo>
                <a:lnTo>
                  <a:pt x="545" y="1005"/>
                </a:lnTo>
                <a:lnTo>
                  <a:pt x="555" y="976"/>
                </a:lnTo>
                <a:lnTo>
                  <a:pt x="568" y="948"/>
                </a:lnTo>
                <a:lnTo>
                  <a:pt x="575" y="915"/>
                </a:lnTo>
                <a:lnTo>
                  <a:pt x="584" y="891"/>
                </a:lnTo>
                <a:lnTo>
                  <a:pt x="593" y="864"/>
                </a:lnTo>
                <a:lnTo>
                  <a:pt x="600" y="835"/>
                </a:lnTo>
                <a:lnTo>
                  <a:pt x="607" y="810"/>
                </a:lnTo>
                <a:lnTo>
                  <a:pt x="611" y="782"/>
                </a:lnTo>
                <a:lnTo>
                  <a:pt x="620" y="753"/>
                </a:lnTo>
                <a:lnTo>
                  <a:pt x="625" y="721"/>
                </a:lnTo>
                <a:lnTo>
                  <a:pt x="630" y="695"/>
                </a:lnTo>
                <a:lnTo>
                  <a:pt x="632" y="664"/>
                </a:lnTo>
                <a:lnTo>
                  <a:pt x="636" y="637"/>
                </a:lnTo>
                <a:lnTo>
                  <a:pt x="638" y="611"/>
                </a:lnTo>
                <a:lnTo>
                  <a:pt x="638" y="588"/>
                </a:lnTo>
                <a:lnTo>
                  <a:pt x="638" y="559"/>
                </a:lnTo>
                <a:lnTo>
                  <a:pt x="638" y="529"/>
                </a:lnTo>
                <a:lnTo>
                  <a:pt x="638" y="504"/>
                </a:lnTo>
                <a:lnTo>
                  <a:pt x="638" y="477"/>
                </a:lnTo>
                <a:lnTo>
                  <a:pt x="634" y="450"/>
                </a:lnTo>
                <a:lnTo>
                  <a:pt x="632" y="420"/>
                </a:lnTo>
                <a:lnTo>
                  <a:pt x="630" y="392"/>
                </a:lnTo>
                <a:lnTo>
                  <a:pt x="625" y="363"/>
                </a:lnTo>
                <a:lnTo>
                  <a:pt x="625" y="335"/>
                </a:lnTo>
                <a:lnTo>
                  <a:pt x="622" y="311"/>
                </a:lnTo>
                <a:lnTo>
                  <a:pt x="616" y="286"/>
                </a:lnTo>
                <a:lnTo>
                  <a:pt x="613" y="272"/>
                </a:lnTo>
                <a:lnTo>
                  <a:pt x="611" y="254"/>
                </a:lnTo>
                <a:lnTo>
                  <a:pt x="609" y="240"/>
                </a:lnTo>
                <a:lnTo>
                  <a:pt x="604" y="229"/>
                </a:lnTo>
                <a:lnTo>
                  <a:pt x="604" y="219"/>
                </a:lnTo>
                <a:lnTo>
                  <a:pt x="595" y="201"/>
                </a:lnTo>
                <a:lnTo>
                  <a:pt x="589" y="187"/>
                </a:lnTo>
                <a:lnTo>
                  <a:pt x="586" y="169"/>
                </a:lnTo>
                <a:lnTo>
                  <a:pt x="586" y="158"/>
                </a:lnTo>
                <a:lnTo>
                  <a:pt x="577" y="142"/>
                </a:lnTo>
                <a:lnTo>
                  <a:pt x="575" y="128"/>
                </a:lnTo>
                <a:lnTo>
                  <a:pt x="570" y="112"/>
                </a:lnTo>
                <a:lnTo>
                  <a:pt x="563" y="94"/>
                </a:lnTo>
                <a:lnTo>
                  <a:pt x="557" y="83"/>
                </a:lnTo>
                <a:lnTo>
                  <a:pt x="555" y="69"/>
                </a:lnTo>
                <a:lnTo>
                  <a:pt x="546" y="55"/>
                </a:lnTo>
                <a:lnTo>
                  <a:pt x="539" y="39"/>
                </a:lnTo>
                <a:lnTo>
                  <a:pt x="534" y="25"/>
                </a:lnTo>
                <a:lnTo>
                  <a:pt x="529" y="14"/>
                </a:lnTo>
                <a:lnTo>
                  <a:pt x="521" y="0"/>
                </a:lnTo>
                <a:close/>
              </a:path>
            </a:pathLst>
          </a:custGeom>
          <a:solidFill>
            <a:srgbClr val="FF6600">
              <a:alpha val="7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54" name="Freeform 146"/>
          <p:cNvSpPr>
            <a:spLocks/>
          </p:cNvSpPr>
          <p:nvPr/>
        </p:nvSpPr>
        <p:spPr bwMode="auto">
          <a:xfrm>
            <a:off x="3276602" y="3811471"/>
            <a:ext cx="686252" cy="919182"/>
          </a:xfrm>
          <a:custGeom>
            <a:avLst/>
            <a:gdLst>
              <a:gd name="T0" fmla="*/ 1 w 638"/>
              <a:gd name="T1" fmla="*/ 1 h 1511"/>
              <a:gd name="T2" fmla="*/ 1 w 638"/>
              <a:gd name="T3" fmla="*/ 1 h 1511"/>
              <a:gd name="T4" fmla="*/ 1 w 638"/>
              <a:gd name="T5" fmla="*/ 1 h 1511"/>
              <a:gd name="T6" fmla="*/ 1 w 638"/>
              <a:gd name="T7" fmla="*/ 1 h 1511"/>
              <a:gd name="T8" fmla="*/ 1 w 638"/>
              <a:gd name="T9" fmla="*/ 1 h 1511"/>
              <a:gd name="T10" fmla="*/ 1 w 638"/>
              <a:gd name="T11" fmla="*/ 1 h 1511"/>
              <a:gd name="T12" fmla="*/ 1 w 638"/>
              <a:gd name="T13" fmla="*/ 1 h 1511"/>
              <a:gd name="T14" fmla="*/ 1 w 638"/>
              <a:gd name="T15" fmla="*/ 1 h 1511"/>
              <a:gd name="T16" fmla="*/ 1 w 638"/>
              <a:gd name="T17" fmla="*/ 1 h 1511"/>
              <a:gd name="T18" fmla="*/ 1 w 638"/>
              <a:gd name="T19" fmla="*/ 1 h 1511"/>
              <a:gd name="T20" fmla="*/ 1 w 638"/>
              <a:gd name="T21" fmla="*/ 1 h 1511"/>
              <a:gd name="T22" fmla="*/ 1 w 638"/>
              <a:gd name="T23" fmla="*/ 1 h 1511"/>
              <a:gd name="T24" fmla="*/ 1 w 638"/>
              <a:gd name="T25" fmla="*/ 1 h 1511"/>
              <a:gd name="T26" fmla="*/ 1 w 638"/>
              <a:gd name="T27" fmla="*/ 1 h 1511"/>
              <a:gd name="T28" fmla="*/ 1 w 638"/>
              <a:gd name="T29" fmla="*/ 1 h 1511"/>
              <a:gd name="T30" fmla="*/ 1 w 638"/>
              <a:gd name="T31" fmla="*/ 1 h 1511"/>
              <a:gd name="T32" fmla="*/ 1 w 638"/>
              <a:gd name="T33" fmla="*/ 1 h 1511"/>
              <a:gd name="T34" fmla="*/ 1 w 638"/>
              <a:gd name="T35" fmla="*/ 1 h 1511"/>
              <a:gd name="T36" fmla="*/ 1 w 638"/>
              <a:gd name="T37" fmla="*/ 1 h 1511"/>
              <a:gd name="T38" fmla="*/ 1 w 638"/>
              <a:gd name="T39" fmla="*/ 1 h 1511"/>
              <a:gd name="T40" fmla="*/ 1 w 638"/>
              <a:gd name="T41" fmla="*/ 1 h 1511"/>
              <a:gd name="T42" fmla="*/ 1 w 638"/>
              <a:gd name="T43" fmla="*/ 1 h 1511"/>
              <a:gd name="T44" fmla="*/ 1 w 638"/>
              <a:gd name="T45" fmla="*/ 1 h 1511"/>
              <a:gd name="T46" fmla="*/ 1 w 638"/>
              <a:gd name="T47" fmla="*/ 1 h 1511"/>
              <a:gd name="T48" fmla="*/ 1 w 638"/>
              <a:gd name="T49" fmla="*/ 1 h 1511"/>
              <a:gd name="T50" fmla="*/ 1 w 638"/>
              <a:gd name="T51" fmla="*/ 1 h 1511"/>
              <a:gd name="T52" fmla="*/ 1 w 638"/>
              <a:gd name="T53" fmla="*/ 1 h 1511"/>
              <a:gd name="T54" fmla="*/ 1 w 638"/>
              <a:gd name="T55" fmla="*/ 1 h 1511"/>
              <a:gd name="T56" fmla="*/ 1 w 638"/>
              <a:gd name="T57" fmla="*/ 0 h 1511"/>
              <a:gd name="T58" fmla="*/ 1 w 638"/>
              <a:gd name="T59" fmla="*/ 1 h 1511"/>
              <a:gd name="T60" fmla="*/ 1 w 638"/>
              <a:gd name="T61" fmla="*/ 1 h 1511"/>
              <a:gd name="T62" fmla="*/ 1 w 638"/>
              <a:gd name="T63" fmla="*/ 1 h 1511"/>
              <a:gd name="T64" fmla="*/ 1 w 638"/>
              <a:gd name="T65" fmla="*/ 1 h 1511"/>
              <a:gd name="T66" fmla="*/ 1 w 638"/>
              <a:gd name="T67" fmla="*/ 1 h 1511"/>
              <a:gd name="T68" fmla="*/ 1 w 638"/>
              <a:gd name="T69" fmla="*/ 1 h 1511"/>
              <a:gd name="T70" fmla="*/ 1 w 638"/>
              <a:gd name="T71" fmla="*/ 1 h 1511"/>
              <a:gd name="T72" fmla="*/ 1 w 638"/>
              <a:gd name="T73" fmla="*/ 1 h 1511"/>
              <a:gd name="T74" fmla="*/ 1 w 638"/>
              <a:gd name="T75" fmla="*/ 1 h 1511"/>
              <a:gd name="T76" fmla="*/ 1 w 638"/>
              <a:gd name="T77" fmla="*/ 1 h 1511"/>
              <a:gd name="T78" fmla="*/ 1 w 638"/>
              <a:gd name="T79" fmla="*/ 1 h 1511"/>
              <a:gd name="T80" fmla="*/ 1 w 638"/>
              <a:gd name="T81" fmla="*/ 1 h 1511"/>
              <a:gd name="T82" fmla="*/ 1 w 638"/>
              <a:gd name="T83" fmla="*/ 1 h 1511"/>
              <a:gd name="T84" fmla="*/ 1 w 638"/>
              <a:gd name="T85" fmla="*/ 1 h 1511"/>
              <a:gd name="T86" fmla="*/ 1 w 638"/>
              <a:gd name="T87" fmla="*/ 1 h 1511"/>
              <a:gd name="T88" fmla="*/ 1 w 638"/>
              <a:gd name="T89" fmla="*/ 1 h 1511"/>
              <a:gd name="T90" fmla="*/ 0 w 638"/>
              <a:gd name="T91" fmla="*/ 1 h 1511"/>
              <a:gd name="T92" fmla="*/ 0 w 638"/>
              <a:gd name="T93" fmla="*/ 1 h 1511"/>
              <a:gd name="T94" fmla="*/ 1 w 638"/>
              <a:gd name="T95" fmla="*/ 1 h 1511"/>
              <a:gd name="T96" fmla="*/ 1 w 638"/>
              <a:gd name="T97" fmla="*/ 1 h 1511"/>
              <a:gd name="T98" fmla="*/ 1 w 638"/>
              <a:gd name="T99" fmla="*/ 1 h 1511"/>
              <a:gd name="T100" fmla="*/ 1 w 638"/>
              <a:gd name="T101" fmla="*/ 1 h 1511"/>
              <a:gd name="T102" fmla="*/ 1 w 638"/>
              <a:gd name="T103" fmla="*/ 1 h 1511"/>
              <a:gd name="T104" fmla="*/ 1 w 638"/>
              <a:gd name="T105" fmla="*/ 1 h 1511"/>
              <a:gd name="T106" fmla="*/ 1 w 638"/>
              <a:gd name="T107" fmla="*/ 1 h 1511"/>
              <a:gd name="T108" fmla="*/ 1 w 638"/>
              <a:gd name="T109" fmla="*/ 1 h 1511"/>
              <a:gd name="T110" fmla="*/ 1 w 638"/>
              <a:gd name="T111" fmla="*/ 1 h 1511"/>
              <a:gd name="T112" fmla="*/ 1 w 638"/>
              <a:gd name="T113" fmla="*/ 1 h 1511"/>
              <a:gd name="T114" fmla="*/ 1 w 638"/>
              <a:gd name="T115" fmla="*/ 1 h 1511"/>
              <a:gd name="T116" fmla="*/ 1 w 638"/>
              <a:gd name="T117" fmla="*/ 1 h 1511"/>
              <a:gd name="T118" fmla="*/ 1 w 638"/>
              <a:gd name="T119" fmla="*/ 1 h 1511"/>
              <a:gd name="T120" fmla="*/ 1 w 638"/>
              <a:gd name="T121" fmla="*/ 1 h 15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8"/>
              <a:gd name="T184" fmla="*/ 0 h 1511"/>
              <a:gd name="T185" fmla="*/ 638 w 638"/>
              <a:gd name="T186" fmla="*/ 1511 h 15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8" h="1511">
                <a:moveTo>
                  <a:pt x="118" y="1511"/>
                </a:moveTo>
                <a:lnTo>
                  <a:pt x="308" y="1431"/>
                </a:lnTo>
                <a:lnTo>
                  <a:pt x="304" y="1415"/>
                </a:lnTo>
                <a:lnTo>
                  <a:pt x="295" y="1398"/>
                </a:lnTo>
                <a:lnTo>
                  <a:pt x="286" y="1377"/>
                </a:lnTo>
                <a:lnTo>
                  <a:pt x="279" y="1357"/>
                </a:lnTo>
                <a:lnTo>
                  <a:pt x="270" y="1343"/>
                </a:lnTo>
                <a:lnTo>
                  <a:pt x="268" y="1327"/>
                </a:lnTo>
                <a:lnTo>
                  <a:pt x="258" y="1306"/>
                </a:lnTo>
                <a:lnTo>
                  <a:pt x="250" y="1286"/>
                </a:lnTo>
                <a:lnTo>
                  <a:pt x="245" y="1268"/>
                </a:lnTo>
                <a:lnTo>
                  <a:pt x="240" y="1249"/>
                </a:lnTo>
                <a:lnTo>
                  <a:pt x="238" y="1231"/>
                </a:lnTo>
                <a:lnTo>
                  <a:pt x="233" y="1211"/>
                </a:lnTo>
                <a:lnTo>
                  <a:pt x="231" y="1195"/>
                </a:lnTo>
                <a:lnTo>
                  <a:pt x="225" y="1179"/>
                </a:lnTo>
                <a:lnTo>
                  <a:pt x="224" y="1161"/>
                </a:lnTo>
                <a:lnTo>
                  <a:pt x="222" y="1142"/>
                </a:lnTo>
                <a:lnTo>
                  <a:pt x="216" y="1124"/>
                </a:lnTo>
                <a:lnTo>
                  <a:pt x="215" y="1104"/>
                </a:lnTo>
                <a:lnTo>
                  <a:pt x="213" y="1092"/>
                </a:lnTo>
                <a:lnTo>
                  <a:pt x="209" y="1074"/>
                </a:lnTo>
                <a:lnTo>
                  <a:pt x="209" y="1055"/>
                </a:lnTo>
                <a:lnTo>
                  <a:pt x="209" y="1031"/>
                </a:lnTo>
                <a:lnTo>
                  <a:pt x="208" y="1005"/>
                </a:lnTo>
                <a:lnTo>
                  <a:pt x="204" y="980"/>
                </a:lnTo>
                <a:lnTo>
                  <a:pt x="204" y="951"/>
                </a:lnTo>
                <a:lnTo>
                  <a:pt x="204" y="926"/>
                </a:lnTo>
                <a:lnTo>
                  <a:pt x="209" y="898"/>
                </a:lnTo>
                <a:lnTo>
                  <a:pt x="213" y="875"/>
                </a:lnTo>
                <a:lnTo>
                  <a:pt x="215" y="851"/>
                </a:lnTo>
                <a:lnTo>
                  <a:pt x="220" y="827"/>
                </a:lnTo>
                <a:lnTo>
                  <a:pt x="224" y="796"/>
                </a:lnTo>
                <a:lnTo>
                  <a:pt x="227" y="766"/>
                </a:lnTo>
                <a:lnTo>
                  <a:pt x="234" y="739"/>
                </a:lnTo>
                <a:lnTo>
                  <a:pt x="240" y="711"/>
                </a:lnTo>
                <a:lnTo>
                  <a:pt x="250" y="682"/>
                </a:lnTo>
                <a:lnTo>
                  <a:pt x="259" y="652"/>
                </a:lnTo>
                <a:lnTo>
                  <a:pt x="270" y="627"/>
                </a:lnTo>
                <a:lnTo>
                  <a:pt x="281" y="604"/>
                </a:lnTo>
                <a:lnTo>
                  <a:pt x="288" y="579"/>
                </a:lnTo>
                <a:lnTo>
                  <a:pt x="300" y="554"/>
                </a:lnTo>
                <a:lnTo>
                  <a:pt x="309" y="529"/>
                </a:lnTo>
                <a:lnTo>
                  <a:pt x="322" y="508"/>
                </a:lnTo>
                <a:lnTo>
                  <a:pt x="336" y="483"/>
                </a:lnTo>
                <a:lnTo>
                  <a:pt x="347" y="463"/>
                </a:lnTo>
                <a:lnTo>
                  <a:pt x="361" y="436"/>
                </a:lnTo>
                <a:lnTo>
                  <a:pt x="379" y="410"/>
                </a:lnTo>
                <a:lnTo>
                  <a:pt x="395" y="386"/>
                </a:lnTo>
                <a:lnTo>
                  <a:pt x="415" y="361"/>
                </a:lnTo>
                <a:lnTo>
                  <a:pt x="431" y="337"/>
                </a:lnTo>
                <a:lnTo>
                  <a:pt x="451" y="319"/>
                </a:lnTo>
                <a:lnTo>
                  <a:pt x="468" y="296"/>
                </a:lnTo>
                <a:lnTo>
                  <a:pt x="492" y="271"/>
                </a:lnTo>
                <a:lnTo>
                  <a:pt x="511" y="251"/>
                </a:lnTo>
                <a:lnTo>
                  <a:pt x="536" y="230"/>
                </a:lnTo>
                <a:lnTo>
                  <a:pt x="585" y="280"/>
                </a:lnTo>
                <a:lnTo>
                  <a:pt x="638" y="0"/>
                </a:lnTo>
                <a:lnTo>
                  <a:pt x="347" y="34"/>
                </a:lnTo>
                <a:lnTo>
                  <a:pt x="393" y="82"/>
                </a:lnTo>
                <a:lnTo>
                  <a:pt x="367" y="108"/>
                </a:lnTo>
                <a:lnTo>
                  <a:pt x="343" y="132"/>
                </a:lnTo>
                <a:lnTo>
                  <a:pt x="322" y="158"/>
                </a:lnTo>
                <a:lnTo>
                  <a:pt x="300" y="180"/>
                </a:lnTo>
                <a:lnTo>
                  <a:pt x="281" y="203"/>
                </a:lnTo>
                <a:lnTo>
                  <a:pt x="263" y="228"/>
                </a:lnTo>
                <a:lnTo>
                  <a:pt x="245" y="251"/>
                </a:lnTo>
                <a:lnTo>
                  <a:pt x="227" y="274"/>
                </a:lnTo>
                <a:lnTo>
                  <a:pt x="213" y="296"/>
                </a:lnTo>
                <a:lnTo>
                  <a:pt x="197" y="320"/>
                </a:lnTo>
                <a:lnTo>
                  <a:pt x="175" y="351"/>
                </a:lnTo>
                <a:lnTo>
                  <a:pt x="161" y="374"/>
                </a:lnTo>
                <a:lnTo>
                  <a:pt x="150" y="402"/>
                </a:lnTo>
                <a:lnTo>
                  <a:pt x="138" y="424"/>
                </a:lnTo>
                <a:lnTo>
                  <a:pt x="124" y="454"/>
                </a:lnTo>
                <a:lnTo>
                  <a:pt x="106" y="481"/>
                </a:lnTo>
                <a:lnTo>
                  <a:pt x="99" y="506"/>
                </a:lnTo>
                <a:lnTo>
                  <a:pt x="84" y="536"/>
                </a:lnTo>
                <a:lnTo>
                  <a:pt x="75" y="565"/>
                </a:lnTo>
                <a:lnTo>
                  <a:pt x="65" y="597"/>
                </a:lnTo>
                <a:lnTo>
                  <a:pt x="56" y="622"/>
                </a:lnTo>
                <a:lnTo>
                  <a:pt x="47" y="648"/>
                </a:lnTo>
                <a:lnTo>
                  <a:pt x="41" y="675"/>
                </a:lnTo>
                <a:lnTo>
                  <a:pt x="32" y="704"/>
                </a:lnTo>
                <a:lnTo>
                  <a:pt x="29" y="729"/>
                </a:lnTo>
                <a:lnTo>
                  <a:pt x="22" y="759"/>
                </a:lnTo>
                <a:lnTo>
                  <a:pt x="16" y="791"/>
                </a:lnTo>
                <a:lnTo>
                  <a:pt x="15" y="818"/>
                </a:lnTo>
                <a:lnTo>
                  <a:pt x="9" y="848"/>
                </a:lnTo>
                <a:lnTo>
                  <a:pt x="6" y="873"/>
                </a:lnTo>
                <a:lnTo>
                  <a:pt x="4" y="898"/>
                </a:lnTo>
                <a:lnTo>
                  <a:pt x="0" y="923"/>
                </a:lnTo>
                <a:lnTo>
                  <a:pt x="0" y="951"/>
                </a:lnTo>
                <a:lnTo>
                  <a:pt x="0" y="983"/>
                </a:lnTo>
                <a:lnTo>
                  <a:pt x="0" y="1006"/>
                </a:lnTo>
                <a:lnTo>
                  <a:pt x="4" y="1035"/>
                </a:lnTo>
                <a:lnTo>
                  <a:pt x="6" y="1063"/>
                </a:lnTo>
                <a:lnTo>
                  <a:pt x="7" y="1092"/>
                </a:lnTo>
                <a:lnTo>
                  <a:pt x="9" y="1119"/>
                </a:lnTo>
                <a:lnTo>
                  <a:pt x="15" y="1147"/>
                </a:lnTo>
                <a:lnTo>
                  <a:pt x="18" y="1178"/>
                </a:lnTo>
                <a:lnTo>
                  <a:pt x="18" y="1201"/>
                </a:lnTo>
                <a:lnTo>
                  <a:pt x="23" y="1224"/>
                </a:lnTo>
                <a:lnTo>
                  <a:pt x="29" y="1240"/>
                </a:lnTo>
                <a:lnTo>
                  <a:pt x="31" y="1258"/>
                </a:lnTo>
                <a:lnTo>
                  <a:pt x="32" y="1272"/>
                </a:lnTo>
                <a:lnTo>
                  <a:pt x="34" y="1281"/>
                </a:lnTo>
                <a:lnTo>
                  <a:pt x="40" y="1293"/>
                </a:lnTo>
                <a:lnTo>
                  <a:pt x="45" y="1309"/>
                </a:lnTo>
                <a:lnTo>
                  <a:pt x="50" y="1324"/>
                </a:lnTo>
                <a:lnTo>
                  <a:pt x="52" y="1341"/>
                </a:lnTo>
                <a:lnTo>
                  <a:pt x="57" y="1352"/>
                </a:lnTo>
                <a:lnTo>
                  <a:pt x="63" y="1368"/>
                </a:lnTo>
                <a:lnTo>
                  <a:pt x="66" y="1382"/>
                </a:lnTo>
                <a:lnTo>
                  <a:pt x="72" y="1400"/>
                </a:lnTo>
                <a:lnTo>
                  <a:pt x="79" y="1416"/>
                </a:lnTo>
                <a:lnTo>
                  <a:pt x="82" y="1429"/>
                </a:lnTo>
                <a:lnTo>
                  <a:pt x="88" y="1443"/>
                </a:lnTo>
                <a:lnTo>
                  <a:pt x="95" y="1455"/>
                </a:lnTo>
                <a:lnTo>
                  <a:pt x="100" y="1472"/>
                </a:lnTo>
                <a:lnTo>
                  <a:pt x="106" y="1486"/>
                </a:lnTo>
                <a:lnTo>
                  <a:pt x="113" y="1496"/>
                </a:lnTo>
                <a:lnTo>
                  <a:pt x="118" y="1511"/>
                </a:lnTo>
                <a:close/>
              </a:path>
            </a:pathLst>
          </a:custGeom>
          <a:solidFill>
            <a:srgbClr val="FF6600">
              <a:alpha val="7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50" name="Text Box 744"/>
          <p:cNvSpPr txBox="1">
            <a:spLocks noChangeArrowheads="1"/>
          </p:cNvSpPr>
          <p:nvPr/>
        </p:nvSpPr>
        <p:spPr bwMode="auto">
          <a:xfrm>
            <a:off x="3517233" y="4086259"/>
            <a:ext cx="29254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2000" b="1" dirty="0" smtClean="0">
                <a:solidFill>
                  <a:srgbClr val="FFFFFF"/>
                </a:solidFill>
                <a:latin typeface="微软雅黑" pitchFamily="34" charset="-122"/>
                <a:ea typeface="微软雅黑" pitchFamily="34" charset="-122"/>
              </a:rPr>
              <a:t>Облачная платформа</a:t>
            </a:r>
            <a:endParaRPr lang="zh-CN" altLang="en-US" sz="2000" b="1" dirty="0">
              <a:solidFill>
                <a:srgbClr val="FFFFFF"/>
              </a:solidFill>
              <a:latin typeface="微软雅黑" pitchFamily="34" charset="-122"/>
              <a:ea typeface="微软雅黑" pitchFamily="34" charset="-122"/>
            </a:endParaRPr>
          </a:p>
        </p:txBody>
      </p:sp>
      <p:pic>
        <p:nvPicPr>
          <p:cNvPr id="9045" name="Picture 41"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738" y="3825951"/>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6" name="Picture 42"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037" y="3789363"/>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7" name="Picture 43"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303" y="3849655"/>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8" name="Picture 46" descr="大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901" y="3849655"/>
            <a:ext cx="145799"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1" name="Picture 78"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723" y="4096784"/>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2" name="Picture 79"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022" y="4060196"/>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3" name="Picture 80"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4120488"/>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4" name="Picture 81" descr="大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886" y="4120488"/>
            <a:ext cx="145799"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7" name="Picture 83"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5534" y="3886958"/>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8" name="Picture 84"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0833" y="3850370"/>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9" name="Picture 85"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2099" y="3910662"/>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0" name="Picture 86" descr="大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3697" y="3910662"/>
            <a:ext cx="145799"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3" name="Picture 88" descr="大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8608" y="3977855"/>
            <a:ext cx="272270" cy="3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4" name="Picture 89" descr="大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397" y="3934485"/>
            <a:ext cx="272270" cy="3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5" name="Picture 90" descr="大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083" y="4005954"/>
            <a:ext cx="272270" cy="3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6" name="Picture 91" descr="大楼"/>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0457" y="4005954"/>
            <a:ext cx="121187" cy="3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29" name="Picture 107"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709" y="4264090"/>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0" name="Picture 108"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008" y="4227502"/>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1" name="Picture 109" descr="大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274" y="4287794"/>
            <a:ext cx="327566"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32" name="Picture 110" descr="大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872" y="4287794"/>
            <a:ext cx="145799" cy="2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11" descr="晴天"/>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7" descr="警用应急指挥车.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7763" y="4868863"/>
            <a:ext cx="3603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1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80065" y="5949950"/>
            <a:ext cx="7969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1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51565" y="6064250"/>
            <a:ext cx="7969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1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4027" y="6135692"/>
            <a:ext cx="7969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0"/>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3779840" y="5445125"/>
            <a:ext cx="182996" cy="395102"/>
          </a:xfrm>
          <a:prstGeom prst="rect">
            <a:avLst/>
          </a:prstGeom>
          <a:noFill/>
          <a:ln w="9525">
            <a:noFill/>
            <a:miter lim="800000"/>
            <a:headEnd/>
            <a:tailEnd/>
          </a:ln>
          <a:effectLst/>
        </p:spPr>
      </p:pic>
      <p:grpSp>
        <p:nvGrpSpPr>
          <p:cNvPr id="13" name="Group 239"/>
          <p:cNvGrpSpPr>
            <a:grpSpLocks/>
          </p:cNvGrpSpPr>
          <p:nvPr/>
        </p:nvGrpSpPr>
        <p:grpSpPr bwMode="auto">
          <a:xfrm>
            <a:off x="3842104" y="5698060"/>
            <a:ext cx="148110" cy="159669"/>
            <a:chOff x="732" y="2868"/>
            <a:chExt cx="148" cy="183"/>
          </a:xfrm>
        </p:grpSpPr>
        <p:sp>
          <p:nvSpPr>
            <p:cNvPr id="49" name="Freeform 242"/>
            <p:cNvSpPr>
              <a:spLocks/>
            </p:cNvSpPr>
            <p:nvPr/>
          </p:nvSpPr>
          <p:spPr bwMode="auto">
            <a:xfrm>
              <a:off x="759" y="2938"/>
              <a:ext cx="121" cy="109"/>
            </a:xfrm>
            <a:custGeom>
              <a:avLst/>
              <a:gdLst>
                <a:gd name="T0" fmla="*/ 114 w 245"/>
                <a:gd name="T1" fmla="*/ 109 h 108"/>
                <a:gd name="T2" fmla="*/ 121 w 245"/>
                <a:gd name="T3" fmla="*/ 98 h 108"/>
                <a:gd name="T4" fmla="*/ 7 w 245"/>
                <a:gd name="T5" fmla="*/ 0 h 108"/>
                <a:gd name="T6" fmla="*/ 0 w 245"/>
                <a:gd name="T7" fmla="*/ 11 h 108"/>
                <a:gd name="T8" fmla="*/ 114 w 245"/>
                <a:gd name="T9" fmla="*/ 109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08">
                  <a:moveTo>
                    <a:pt x="231" y="108"/>
                  </a:moveTo>
                  <a:lnTo>
                    <a:pt x="245" y="97"/>
                  </a:lnTo>
                  <a:lnTo>
                    <a:pt x="14" y="0"/>
                  </a:lnTo>
                  <a:lnTo>
                    <a:pt x="0" y="11"/>
                  </a:lnTo>
                  <a:lnTo>
                    <a:pt x="231" y="108"/>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50" name="Freeform 243"/>
            <p:cNvSpPr>
              <a:spLocks/>
            </p:cNvSpPr>
            <p:nvPr/>
          </p:nvSpPr>
          <p:spPr bwMode="auto">
            <a:xfrm>
              <a:off x="730" y="2938"/>
              <a:ext cx="124" cy="116"/>
            </a:xfrm>
            <a:custGeom>
              <a:avLst/>
              <a:gdLst>
                <a:gd name="T0" fmla="*/ 0 w 251"/>
                <a:gd name="T1" fmla="*/ 106 h 115"/>
                <a:gd name="T2" fmla="*/ 7 w 251"/>
                <a:gd name="T3" fmla="*/ 116 h 115"/>
                <a:gd name="T4" fmla="*/ 124 w 251"/>
                <a:gd name="T5" fmla="*/ 11 h 115"/>
                <a:gd name="T6" fmla="*/ 117 w 251"/>
                <a:gd name="T7" fmla="*/ 0 h 115"/>
                <a:gd name="T8" fmla="*/ 0 w 251"/>
                <a:gd name="T9" fmla="*/ 106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115">
                  <a:moveTo>
                    <a:pt x="0" y="105"/>
                  </a:moveTo>
                  <a:lnTo>
                    <a:pt x="14" y="115"/>
                  </a:lnTo>
                  <a:lnTo>
                    <a:pt x="251" y="11"/>
                  </a:lnTo>
                  <a:lnTo>
                    <a:pt x="237" y="0"/>
                  </a:lnTo>
                  <a:lnTo>
                    <a:pt x="0" y="105"/>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51" name="Freeform 244"/>
            <p:cNvSpPr>
              <a:spLocks/>
            </p:cNvSpPr>
            <p:nvPr/>
          </p:nvSpPr>
          <p:spPr bwMode="auto">
            <a:xfrm>
              <a:off x="773" y="2869"/>
              <a:ext cx="81" cy="67"/>
            </a:xfrm>
            <a:custGeom>
              <a:avLst/>
              <a:gdLst>
                <a:gd name="T0" fmla="*/ 75 w 169"/>
                <a:gd name="T1" fmla="*/ 67 h 62"/>
                <a:gd name="T2" fmla="*/ 81 w 169"/>
                <a:gd name="T3" fmla="*/ 55 h 62"/>
                <a:gd name="T4" fmla="*/ 6 w 169"/>
                <a:gd name="T5" fmla="*/ 0 h 62"/>
                <a:gd name="T6" fmla="*/ 0 w 169"/>
                <a:gd name="T7" fmla="*/ 11 h 62"/>
                <a:gd name="T8" fmla="*/ 75 w 169"/>
                <a:gd name="T9" fmla="*/ 6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62">
                  <a:moveTo>
                    <a:pt x="157" y="62"/>
                  </a:moveTo>
                  <a:lnTo>
                    <a:pt x="169" y="51"/>
                  </a:lnTo>
                  <a:lnTo>
                    <a:pt x="12" y="0"/>
                  </a:lnTo>
                  <a:lnTo>
                    <a:pt x="0" y="10"/>
                  </a:lnTo>
                  <a:lnTo>
                    <a:pt x="157" y="62"/>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52" name="Freeform 245"/>
            <p:cNvSpPr>
              <a:spLocks/>
            </p:cNvSpPr>
            <p:nvPr/>
          </p:nvSpPr>
          <p:spPr bwMode="auto">
            <a:xfrm>
              <a:off x="759" y="2869"/>
              <a:ext cx="86" cy="67"/>
            </a:xfrm>
            <a:custGeom>
              <a:avLst/>
              <a:gdLst>
                <a:gd name="T0" fmla="*/ 0 w 171"/>
                <a:gd name="T1" fmla="*/ 55 h 62"/>
                <a:gd name="T2" fmla="*/ 6 w 171"/>
                <a:gd name="T3" fmla="*/ 67 h 62"/>
                <a:gd name="T4" fmla="*/ 86 w 171"/>
                <a:gd name="T5" fmla="*/ 11 h 62"/>
                <a:gd name="T6" fmla="*/ 80 w 171"/>
                <a:gd name="T7" fmla="*/ 0 h 62"/>
                <a:gd name="T8" fmla="*/ 0 w 171"/>
                <a:gd name="T9" fmla="*/ 5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2">
                  <a:moveTo>
                    <a:pt x="0" y="51"/>
                  </a:moveTo>
                  <a:lnTo>
                    <a:pt x="12" y="62"/>
                  </a:lnTo>
                  <a:lnTo>
                    <a:pt x="171" y="10"/>
                  </a:lnTo>
                  <a:lnTo>
                    <a:pt x="159" y="0"/>
                  </a:lnTo>
                  <a:lnTo>
                    <a:pt x="0" y="51"/>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grpSp>
      <p:graphicFrame>
        <p:nvGraphicFramePr>
          <p:cNvPr id="8211" name="Object 19">
            <a:hlinkClick r:id="" action="ppaction://ole?verb=0"/>
          </p:cNvPr>
          <p:cNvGraphicFramePr>
            <a:graphicFrameLocks/>
          </p:cNvGraphicFramePr>
          <p:nvPr/>
        </p:nvGraphicFramePr>
        <p:xfrm>
          <a:off x="3848108" y="5661415"/>
          <a:ext cx="579432" cy="215510"/>
        </p:xfrm>
        <a:graphic>
          <a:graphicData uri="http://schemas.openxmlformats.org/presentationml/2006/ole">
            <mc:AlternateContent xmlns:mc="http://schemas.openxmlformats.org/markup-compatibility/2006">
              <mc:Choice xmlns:v="urn:schemas-microsoft-com:vml" Requires="v">
                <p:oleObj spid="_x0000_s3272" name="剪辑" r:id="rId14" imgW="5281613" imgH="2430463" progId="">
                  <p:embed/>
                </p:oleObj>
              </mc:Choice>
              <mc:Fallback>
                <p:oleObj name="剪辑" r:id="rId14" imgW="5281613" imgH="2430463" progId="">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8108" y="5661415"/>
                        <a:ext cx="579432" cy="21551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018" name="Picture 274"/>
          <p:cNvPicPr>
            <a:picLocks noChangeAspect="1" noChangeArrowheads="1"/>
          </p:cNvPicPr>
          <p:nvPr/>
        </p:nvPicPr>
        <p:blipFill>
          <a:blip r:embed="rId16" cstate="print">
            <a:clrChange>
              <a:clrFrom>
                <a:srgbClr val="000000"/>
              </a:clrFrom>
              <a:clrTo>
                <a:srgbClr val="000000">
                  <a:alpha val="0"/>
                </a:srgbClr>
              </a:clrTo>
            </a:clrChange>
            <a:grayscl/>
            <a:extLst>
              <a:ext uri="{28A0092B-C50C-407E-A947-70E740481C1C}">
                <a14:useLocalDpi xmlns:a14="http://schemas.microsoft.com/office/drawing/2010/main" val="0"/>
              </a:ext>
            </a:extLst>
          </a:blip>
          <a:srcRect/>
          <a:stretch>
            <a:fillRect/>
          </a:stretch>
        </p:blipFill>
        <p:spPr bwMode="auto">
          <a:xfrm>
            <a:off x="3997765" y="5516965"/>
            <a:ext cx="172820" cy="2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93" descr="200611092352558597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56327" y="5949954"/>
            <a:ext cx="5762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6" descr="医院"/>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08852" y="3644904"/>
            <a:ext cx="16113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1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1502" y="6469067"/>
            <a:ext cx="7969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1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4588" y="6461129"/>
            <a:ext cx="8683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105" descr="200611092352558597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27763" y="6237288"/>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64" name="Line 1649"/>
          <p:cNvSpPr>
            <a:spLocks noChangeShapeType="1"/>
          </p:cNvSpPr>
          <p:nvPr/>
        </p:nvSpPr>
        <p:spPr bwMode="auto">
          <a:xfrm flipH="1" flipV="1">
            <a:off x="3639506" y="3278404"/>
            <a:ext cx="0" cy="1915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5" name="Line 1650"/>
          <p:cNvSpPr>
            <a:spLocks noChangeShapeType="1"/>
          </p:cNvSpPr>
          <p:nvPr/>
        </p:nvSpPr>
        <p:spPr bwMode="auto">
          <a:xfrm flipH="1" flipV="1">
            <a:off x="3666087" y="3277533"/>
            <a:ext cx="0" cy="1915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6" name="Freeform 1651"/>
          <p:cNvSpPr>
            <a:spLocks/>
          </p:cNvSpPr>
          <p:nvPr/>
        </p:nvSpPr>
        <p:spPr bwMode="auto">
          <a:xfrm flipH="1">
            <a:off x="3644822" y="3307138"/>
            <a:ext cx="15949" cy="13932"/>
          </a:xfrm>
          <a:custGeom>
            <a:avLst/>
            <a:gdLst>
              <a:gd name="T0" fmla="*/ 0 w 21"/>
              <a:gd name="T1" fmla="*/ 11 h 16"/>
              <a:gd name="T2" fmla="*/ 2 w 21"/>
              <a:gd name="T3" fmla="*/ 0 h 16"/>
              <a:gd name="T4" fmla="*/ 17 w 21"/>
              <a:gd name="T5" fmla="*/ 0 h 16"/>
              <a:gd name="T6" fmla="*/ 20 w 21"/>
              <a:gd name="T7" fmla="*/ 15 h 16"/>
              <a:gd name="T8" fmla="*/ 0 w 21"/>
              <a:gd name="T9" fmla="*/ 11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1"/>
                </a:moveTo>
                <a:lnTo>
                  <a:pt x="2" y="0"/>
                </a:lnTo>
                <a:lnTo>
                  <a:pt x="17" y="0"/>
                </a:lnTo>
                <a:lnTo>
                  <a:pt x="20" y="15"/>
                </a:lnTo>
                <a:lnTo>
                  <a:pt x="0" y="11"/>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7" name="Freeform 1652"/>
          <p:cNvSpPr>
            <a:spLocks/>
          </p:cNvSpPr>
          <p:nvPr/>
        </p:nvSpPr>
        <p:spPr bwMode="auto">
          <a:xfrm flipH="1">
            <a:off x="3644062" y="3308009"/>
            <a:ext cx="16708" cy="13932"/>
          </a:xfrm>
          <a:custGeom>
            <a:avLst/>
            <a:gdLst>
              <a:gd name="T0" fmla="*/ 0 w 22"/>
              <a:gd name="T1" fmla="*/ 12 h 16"/>
              <a:gd name="T2" fmla="*/ 2 w 22"/>
              <a:gd name="T3" fmla="*/ 0 h 16"/>
              <a:gd name="T4" fmla="*/ 17 w 22"/>
              <a:gd name="T5" fmla="*/ 0 h 16"/>
              <a:gd name="T6" fmla="*/ 21 w 22"/>
              <a:gd name="T7" fmla="*/ 15 h 16"/>
              <a:gd name="T8" fmla="*/ 0 w 22"/>
              <a:gd name="T9" fmla="*/ 12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12"/>
                </a:moveTo>
                <a:lnTo>
                  <a:pt x="2" y="0"/>
                </a:lnTo>
                <a:lnTo>
                  <a:pt x="17" y="0"/>
                </a:lnTo>
                <a:lnTo>
                  <a:pt x="21" y="15"/>
                </a:lnTo>
                <a:lnTo>
                  <a:pt x="0"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8" name="Freeform 1653"/>
          <p:cNvSpPr>
            <a:spLocks/>
          </p:cNvSpPr>
          <p:nvPr/>
        </p:nvSpPr>
        <p:spPr bwMode="auto">
          <a:xfrm flipH="1">
            <a:off x="3662289" y="3308009"/>
            <a:ext cx="759" cy="13932"/>
          </a:xfrm>
          <a:custGeom>
            <a:avLst/>
            <a:gdLst>
              <a:gd name="T0" fmla="*/ 0 w 1"/>
              <a:gd name="T1" fmla="*/ 0 h 16"/>
              <a:gd name="T2" fmla="*/ 0 w 1"/>
              <a:gd name="T3" fmla="*/ 0 h 16"/>
              <a:gd name="T4" fmla="*/ 0 w 1"/>
              <a:gd name="T5" fmla="*/ 15 h 16"/>
              <a:gd name="T6" fmla="*/ 0 w 1"/>
              <a:gd name="T7" fmla="*/ 0 h 16"/>
              <a:gd name="T8" fmla="*/ 0 60000 65536"/>
              <a:gd name="T9" fmla="*/ 0 60000 65536"/>
              <a:gd name="T10" fmla="*/ 0 60000 65536"/>
              <a:gd name="T11" fmla="*/ 0 60000 65536"/>
              <a:gd name="T12" fmla="*/ 0 w 1"/>
              <a:gd name="T13" fmla="*/ 0 h 16"/>
              <a:gd name="T14" fmla="*/ 1 w 1"/>
              <a:gd name="T15" fmla="*/ 16 h 16"/>
            </a:gdLst>
            <a:ahLst/>
            <a:cxnLst>
              <a:cxn ang="T8">
                <a:pos x="T0" y="T1"/>
              </a:cxn>
              <a:cxn ang="T9">
                <a:pos x="T2" y="T3"/>
              </a:cxn>
              <a:cxn ang="T10">
                <a:pos x="T4" y="T5"/>
              </a:cxn>
              <a:cxn ang="T11">
                <a:pos x="T6" y="T7"/>
              </a:cxn>
            </a:cxnLst>
            <a:rect l="T12" t="T13" r="T14" b="T15"/>
            <a:pathLst>
              <a:path w="1" h="16">
                <a:moveTo>
                  <a:pt x="0" y="0"/>
                </a:moveTo>
                <a:lnTo>
                  <a:pt x="0" y="0"/>
                </a:lnTo>
                <a:lnTo>
                  <a:pt x="0" y="15"/>
                </a:lnTo>
                <a:lnTo>
                  <a:pt x="0" y="0"/>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9" name="Freeform 1654"/>
          <p:cNvSpPr>
            <a:spLocks/>
          </p:cNvSpPr>
          <p:nvPr/>
        </p:nvSpPr>
        <p:spPr bwMode="auto">
          <a:xfrm flipH="1">
            <a:off x="3659251" y="3307138"/>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0" name="Freeform 1655"/>
          <p:cNvSpPr>
            <a:spLocks/>
          </p:cNvSpPr>
          <p:nvPr/>
        </p:nvSpPr>
        <p:spPr bwMode="auto">
          <a:xfrm flipH="1">
            <a:off x="3383568" y="3274050"/>
            <a:ext cx="230875" cy="14802"/>
          </a:xfrm>
          <a:custGeom>
            <a:avLst/>
            <a:gdLst>
              <a:gd name="T0" fmla="*/ 303 w 304"/>
              <a:gd name="T1" fmla="*/ 9 h 17"/>
              <a:gd name="T2" fmla="*/ 303 w 304"/>
              <a:gd name="T3" fmla="*/ 3 h 17"/>
              <a:gd name="T4" fmla="*/ 0 w 304"/>
              <a:gd name="T5" fmla="*/ 0 h 17"/>
              <a:gd name="T6" fmla="*/ 0 w 304"/>
              <a:gd name="T7" fmla="*/ 12 h 17"/>
              <a:gd name="T8" fmla="*/ 303 w 304"/>
              <a:gd name="T9" fmla="*/ 16 h 17"/>
              <a:gd name="T10" fmla="*/ 303 w 304"/>
              <a:gd name="T11" fmla="*/ 9 h 17"/>
              <a:gd name="T12" fmla="*/ 0 60000 65536"/>
              <a:gd name="T13" fmla="*/ 0 60000 65536"/>
              <a:gd name="T14" fmla="*/ 0 60000 65536"/>
              <a:gd name="T15" fmla="*/ 0 60000 65536"/>
              <a:gd name="T16" fmla="*/ 0 60000 65536"/>
              <a:gd name="T17" fmla="*/ 0 60000 65536"/>
              <a:gd name="T18" fmla="*/ 0 w 304"/>
              <a:gd name="T19" fmla="*/ 0 h 17"/>
              <a:gd name="T20" fmla="*/ 304 w 30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4" h="17">
                <a:moveTo>
                  <a:pt x="303" y="9"/>
                </a:moveTo>
                <a:lnTo>
                  <a:pt x="303" y="3"/>
                </a:lnTo>
                <a:lnTo>
                  <a:pt x="0" y="0"/>
                </a:lnTo>
                <a:lnTo>
                  <a:pt x="0" y="12"/>
                </a:lnTo>
                <a:lnTo>
                  <a:pt x="303" y="16"/>
                </a:lnTo>
                <a:lnTo>
                  <a:pt x="303"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1" name="Freeform 1656"/>
          <p:cNvSpPr>
            <a:spLocks/>
          </p:cNvSpPr>
          <p:nvPr/>
        </p:nvSpPr>
        <p:spPr bwMode="auto">
          <a:xfrm flipH="1">
            <a:off x="3691908" y="3274050"/>
            <a:ext cx="232394" cy="14802"/>
          </a:xfrm>
          <a:custGeom>
            <a:avLst/>
            <a:gdLst>
              <a:gd name="T0" fmla="*/ 305 w 306"/>
              <a:gd name="T1" fmla="*/ 9 h 17"/>
              <a:gd name="T2" fmla="*/ 305 w 306"/>
              <a:gd name="T3" fmla="*/ 3 h 17"/>
              <a:gd name="T4" fmla="*/ 0 w 306"/>
              <a:gd name="T5" fmla="*/ 0 h 17"/>
              <a:gd name="T6" fmla="*/ 0 w 306"/>
              <a:gd name="T7" fmla="*/ 12 h 17"/>
              <a:gd name="T8" fmla="*/ 305 w 306"/>
              <a:gd name="T9" fmla="*/ 16 h 17"/>
              <a:gd name="T10" fmla="*/ 305 w 306"/>
              <a:gd name="T11" fmla="*/ 9 h 17"/>
              <a:gd name="T12" fmla="*/ 0 60000 65536"/>
              <a:gd name="T13" fmla="*/ 0 60000 65536"/>
              <a:gd name="T14" fmla="*/ 0 60000 65536"/>
              <a:gd name="T15" fmla="*/ 0 60000 65536"/>
              <a:gd name="T16" fmla="*/ 0 60000 65536"/>
              <a:gd name="T17" fmla="*/ 0 60000 65536"/>
              <a:gd name="T18" fmla="*/ 0 w 306"/>
              <a:gd name="T19" fmla="*/ 0 h 17"/>
              <a:gd name="T20" fmla="*/ 306 w 3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6" h="17">
                <a:moveTo>
                  <a:pt x="305" y="9"/>
                </a:moveTo>
                <a:lnTo>
                  <a:pt x="305" y="3"/>
                </a:lnTo>
                <a:lnTo>
                  <a:pt x="0" y="0"/>
                </a:lnTo>
                <a:lnTo>
                  <a:pt x="0" y="12"/>
                </a:lnTo>
                <a:lnTo>
                  <a:pt x="305" y="16"/>
                </a:lnTo>
                <a:lnTo>
                  <a:pt x="305"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2" name="Freeform 1657"/>
          <p:cNvSpPr>
            <a:spLocks/>
          </p:cNvSpPr>
          <p:nvPr/>
        </p:nvSpPr>
        <p:spPr bwMode="auto">
          <a:xfrm flipH="1">
            <a:off x="3640265" y="3305396"/>
            <a:ext cx="23543" cy="13932"/>
          </a:xfrm>
          <a:custGeom>
            <a:avLst/>
            <a:gdLst>
              <a:gd name="T0" fmla="*/ 0 w 31"/>
              <a:gd name="T1" fmla="*/ 15 h 16"/>
              <a:gd name="T2" fmla="*/ 30 w 31"/>
              <a:gd name="T3" fmla="*/ 13 h 16"/>
              <a:gd name="T4" fmla="*/ 30 w 31"/>
              <a:gd name="T5" fmla="*/ 0 h 16"/>
              <a:gd name="T6" fmla="*/ 0 w 31"/>
              <a:gd name="T7" fmla="*/ 0 h 16"/>
              <a:gd name="T8" fmla="*/ 0 w 31"/>
              <a:gd name="T9" fmla="*/ 15 h 16"/>
              <a:gd name="T10" fmla="*/ 0 60000 65536"/>
              <a:gd name="T11" fmla="*/ 0 60000 65536"/>
              <a:gd name="T12" fmla="*/ 0 60000 65536"/>
              <a:gd name="T13" fmla="*/ 0 60000 65536"/>
              <a:gd name="T14" fmla="*/ 0 60000 65536"/>
              <a:gd name="T15" fmla="*/ 0 w 31"/>
              <a:gd name="T16" fmla="*/ 0 h 16"/>
              <a:gd name="T17" fmla="*/ 31 w 31"/>
              <a:gd name="T18" fmla="*/ 16 h 16"/>
            </a:gdLst>
            <a:ahLst/>
            <a:cxnLst>
              <a:cxn ang="T10">
                <a:pos x="T0" y="T1"/>
              </a:cxn>
              <a:cxn ang="T11">
                <a:pos x="T2" y="T3"/>
              </a:cxn>
              <a:cxn ang="T12">
                <a:pos x="T4" y="T5"/>
              </a:cxn>
              <a:cxn ang="T13">
                <a:pos x="T6" y="T7"/>
              </a:cxn>
              <a:cxn ang="T14">
                <a:pos x="T8" y="T9"/>
              </a:cxn>
            </a:cxnLst>
            <a:rect l="T15" t="T16" r="T17" b="T18"/>
            <a:pathLst>
              <a:path w="31" h="16">
                <a:moveTo>
                  <a:pt x="0" y="15"/>
                </a:moveTo>
                <a:lnTo>
                  <a:pt x="30" y="13"/>
                </a:lnTo>
                <a:lnTo>
                  <a:pt x="30" y="0"/>
                </a:lnTo>
                <a:lnTo>
                  <a:pt x="0" y="0"/>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3" name="Freeform 1658"/>
          <p:cNvSpPr>
            <a:spLocks/>
          </p:cNvSpPr>
          <p:nvPr/>
        </p:nvSpPr>
        <p:spPr bwMode="auto">
          <a:xfrm flipH="1">
            <a:off x="3639506" y="3305396"/>
            <a:ext cx="24303" cy="13932"/>
          </a:xfrm>
          <a:custGeom>
            <a:avLst/>
            <a:gdLst>
              <a:gd name="T0" fmla="*/ 0 w 32"/>
              <a:gd name="T1" fmla="*/ 15 h 16"/>
              <a:gd name="T2" fmla="*/ 31 w 32"/>
              <a:gd name="T3" fmla="*/ 15 h 16"/>
              <a:gd name="T4" fmla="*/ 31 w 32"/>
              <a:gd name="T5" fmla="*/ 0 h 16"/>
              <a:gd name="T6" fmla="*/ 0 w 32"/>
              <a:gd name="T7" fmla="*/ 0 h 16"/>
              <a:gd name="T8" fmla="*/ 0 w 32"/>
              <a:gd name="T9" fmla="*/ 15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0" y="15"/>
                </a:moveTo>
                <a:lnTo>
                  <a:pt x="31" y="15"/>
                </a:lnTo>
                <a:lnTo>
                  <a:pt x="31" y="0"/>
                </a:lnTo>
                <a:lnTo>
                  <a:pt x="0" y="0"/>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4" name="Freeform 1659"/>
          <p:cNvSpPr>
            <a:spLocks/>
          </p:cNvSpPr>
          <p:nvPr/>
        </p:nvSpPr>
        <p:spPr bwMode="auto">
          <a:xfrm flipH="1">
            <a:off x="3642543" y="3302784"/>
            <a:ext cx="19746" cy="13932"/>
          </a:xfrm>
          <a:custGeom>
            <a:avLst/>
            <a:gdLst>
              <a:gd name="T0" fmla="*/ 0 w 26"/>
              <a:gd name="T1" fmla="*/ 15 h 16"/>
              <a:gd name="T2" fmla="*/ 25 w 26"/>
              <a:gd name="T3" fmla="*/ 15 h 16"/>
              <a:gd name="T4" fmla="*/ 25 w 26"/>
              <a:gd name="T5" fmla="*/ 0 h 16"/>
              <a:gd name="T6" fmla="*/ 0 w 26"/>
              <a:gd name="T7" fmla="*/ 0 h 16"/>
              <a:gd name="T8" fmla="*/ 0 w 26"/>
              <a:gd name="T9" fmla="*/ 15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0" y="15"/>
                </a:moveTo>
                <a:lnTo>
                  <a:pt x="25" y="15"/>
                </a:lnTo>
                <a:lnTo>
                  <a:pt x="25" y="0"/>
                </a:lnTo>
                <a:lnTo>
                  <a:pt x="0" y="0"/>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5" name="Freeform 1660"/>
          <p:cNvSpPr>
            <a:spLocks/>
          </p:cNvSpPr>
          <p:nvPr/>
        </p:nvSpPr>
        <p:spPr bwMode="auto">
          <a:xfrm flipH="1">
            <a:off x="3641784" y="3302784"/>
            <a:ext cx="20505" cy="13932"/>
          </a:xfrm>
          <a:custGeom>
            <a:avLst/>
            <a:gdLst>
              <a:gd name="T0" fmla="*/ 0 w 27"/>
              <a:gd name="T1" fmla="*/ 15 h 16"/>
              <a:gd name="T2" fmla="*/ 26 w 27"/>
              <a:gd name="T3" fmla="*/ 15 h 16"/>
              <a:gd name="T4" fmla="*/ 26 w 27"/>
              <a:gd name="T5" fmla="*/ 0 h 16"/>
              <a:gd name="T6" fmla="*/ 0 w 27"/>
              <a:gd name="T7" fmla="*/ 0 h 16"/>
              <a:gd name="T8" fmla="*/ 0 w 27"/>
              <a:gd name="T9" fmla="*/ 15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15"/>
                </a:moveTo>
                <a:lnTo>
                  <a:pt x="26" y="15"/>
                </a:lnTo>
                <a:lnTo>
                  <a:pt x="26" y="0"/>
                </a:lnTo>
                <a:lnTo>
                  <a:pt x="0" y="0"/>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6" name="Freeform 1661"/>
          <p:cNvSpPr>
            <a:spLocks/>
          </p:cNvSpPr>
          <p:nvPr/>
        </p:nvSpPr>
        <p:spPr bwMode="auto">
          <a:xfrm flipH="1">
            <a:off x="3637987" y="3299301"/>
            <a:ext cx="28859" cy="13932"/>
          </a:xfrm>
          <a:custGeom>
            <a:avLst/>
            <a:gdLst>
              <a:gd name="T0" fmla="*/ 3 w 38"/>
              <a:gd name="T1" fmla="*/ 14 h 16"/>
              <a:gd name="T2" fmla="*/ 31 w 38"/>
              <a:gd name="T3" fmla="*/ 14 h 16"/>
              <a:gd name="T4" fmla="*/ 37 w 38"/>
              <a:gd name="T5" fmla="*/ 15 h 16"/>
              <a:gd name="T6" fmla="*/ 37 w 38"/>
              <a:gd name="T7" fmla="*/ 5 h 16"/>
              <a:gd name="T8" fmla="*/ 30 w 38"/>
              <a:gd name="T9" fmla="*/ 0 h 16"/>
              <a:gd name="T10" fmla="*/ 2 w 38"/>
              <a:gd name="T11" fmla="*/ 0 h 16"/>
              <a:gd name="T12" fmla="*/ 0 w 38"/>
              <a:gd name="T13" fmla="*/ 2 h 16"/>
              <a:gd name="T14" fmla="*/ 0 w 38"/>
              <a:gd name="T15" fmla="*/ 15 h 16"/>
              <a:gd name="T16" fmla="*/ 3 w 38"/>
              <a:gd name="T17" fmla="*/ 1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 y="14"/>
                </a:moveTo>
                <a:lnTo>
                  <a:pt x="31" y="14"/>
                </a:lnTo>
                <a:lnTo>
                  <a:pt x="37" y="15"/>
                </a:lnTo>
                <a:lnTo>
                  <a:pt x="37" y="5"/>
                </a:lnTo>
                <a:lnTo>
                  <a:pt x="30" y="0"/>
                </a:lnTo>
                <a:lnTo>
                  <a:pt x="2" y="0"/>
                </a:lnTo>
                <a:lnTo>
                  <a:pt x="0" y="2"/>
                </a:lnTo>
                <a:lnTo>
                  <a:pt x="0" y="15"/>
                </a:lnTo>
                <a:lnTo>
                  <a:pt x="3" y="14"/>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7" name="Freeform 1662"/>
          <p:cNvSpPr>
            <a:spLocks/>
          </p:cNvSpPr>
          <p:nvPr/>
        </p:nvSpPr>
        <p:spPr bwMode="auto">
          <a:xfrm flipH="1">
            <a:off x="3637987" y="3298431"/>
            <a:ext cx="28859" cy="13932"/>
          </a:xfrm>
          <a:custGeom>
            <a:avLst/>
            <a:gdLst>
              <a:gd name="T0" fmla="*/ 3 w 38"/>
              <a:gd name="T1" fmla="*/ 14 h 16"/>
              <a:gd name="T2" fmla="*/ 31 w 38"/>
              <a:gd name="T3" fmla="*/ 14 h 16"/>
              <a:gd name="T4" fmla="*/ 37 w 38"/>
              <a:gd name="T5" fmla="*/ 15 h 16"/>
              <a:gd name="T6" fmla="*/ 37 w 38"/>
              <a:gd name="T7" fmla="*/ 4 h 16"/>
              <a:gd name="T8" fmla="*/ 30 w 38"/>
              <a:gd name="T9" fmla="*/ 0 h 16"/>
              <a:gd name="T10" fmla="*/ 3 w 38"/>
              <a:gd name="T11" fmla="*/ 0 h 16"/>
              <a:gd name="T12" fmla="*/ 0 w 38"/>
              <a:gd name="T13" fmla="*/ 2 h 16"/>
              <a:gd name="T14" fmla="*/ 0 w 38"/>
              <a:gd name="T15" fmla="*/ 15 h 16"/>
              <a:gd name="T16" fmla="*/ 3 w 38"/>
              <a:gd name="T17" fmla="*/ 1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 y="14"/>
                </a:moveTo>
                <a:lnTo>
                  <a:pt x="31" y="14"/>
                </a:lnTo>
                <a:lnTo>
                  <a:pt x="37" y="15"/>
                </a:lnTo>
                <a:lnTo>
                  <a:pt x="37" y="4"/>
                </a:lnTo>
                <a:lnTo>
                  <a:pt x="30" y="0"/>
                </a:lnTo>
                <a:lnTo>
                  <a:pt x="3" y="0"/>
                </a:lnTo>
                <a:lnTo>
                  <a:pt x="0" y="2"/>
                </a:lnTo>
                <a:lnTo>
                  <a:pt x="0" y="15"/>
                </a:lnTo>
                <a:lnTo>
                  <a:pt x="3"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8" name="Freeform 1663"/>
          <p:cNvSpPr>
            <a:spLocks/>
          </p:cNvSpPr>
          <p:nvPr/>
        </p:nvSpPr>
        <p:spPr bwMode="auto">
          <a:xfrm flipH="1">
            <a:off x="3647100" y="3283628"/>
            <a:ext cx="12911" cy="14802"/>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79" name="Freeform 1664"/>
          <p:cNvSpPr>
            <a:spLocks/>
          </p:cNvSpPr>
          <p:nvPr/>
        </p:nvSpPr>
        <p:spPr bwMode="auto">
          <a:xfrm flipH="1">
            <a:off x="3646341" y="3283628"/>
            <a:ext cx="13670" cy="16544"/>
          </a:xfrm>
          <a:custGeom>
            <a:avLst/>
            <a:gdLst>
              <a:gd name="T0" fmla="*/ 0 w 18"/>
              <a:gd name="T1" fmla="*/ 18 h 19"/>
              <a:gd name="T2" fmla="*/ 17 w 18"/>
              <a:gd name="T3" fmla="*/ 18 h 19"/>
              <a:gd name="T4" fmla="*/ 17 w 18"/>
              <a:gd name="T5" fmla="*/ 0 h 19"/>
              <a:gd name="T6" fmla="*/ 0 w 18"/>
              <a:gd name="T7" fmla="*/ 0 h 19"/>
              <a:gd name="T8" fmla="*/ 0 w 18"/>
              <a:gd name="T9" fmla="*/ 18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18"/>
                </a:moveTo>
                <a:lnTo>
                  <a:pt x="17" y="18"/>
                </a:lnTo>
                <a:lnTo>
                  <a:pt x="17" y="0"/>
                </a:lnTo>
                <a:lnTo>
                  <a:pt x="0" y="0"/>
                </a:lnTo>
                <a:lnTo>
                  <a:pt x="0"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0" name="Freeform 1665"/>
          <p:cNvSpPr>
            <a:spLocks/>
          </p:cNvSpPr>
          <p:nvPr/>
        </p:nvSpPr>
        <p:spPr bwMode="auto">
          <a:xfrm flipH="1">
            <a:off x="3644822" y="3281016"/>
            <a:ext cx="15949" cy="13932"/>
          </a:xfrm>
          <a:custGeom>
            <a:avLst/>
            <a:gdLst>
              <a:gd name="T0" fmla="*/ 0 w 21"/>
              <a:gd name="T1" fmla="*/ 15 h 16"/>
              <a:gd name="T2" fmla="*/ 20 w 21"/>
              <a:gd name="T3" fmla="*/ 15 h 16"/>
              <a:gd name="T4" fmla="*/ 20 w 21"/>
              <a:gd name="T5" fmla="*/ 0 h 16"/>
              <a:gd name="T6" fmla="*/ 0 w 21"/>
              <a:gd name="T7" fmla="*/ 0 h 16"/>
              <a:gd name="T8" fmla="*/ 0 w 21"/>
              <a:gd name="T9" fmla="*/ 15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5"/>
                </a:moveTo>
                <a:lnTo>
                  <a:pt x="20" y="15"/>
                </a:lnTo>
                <a:lnTo>
                  <a:pt x="20" y="0"/>
                </a:lnTo>
                <a:lnTo>
                  <a:pt x="0" y="0"/>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1" name="Freeform 1666"/>
          <p:cNvSpPr>
            <a:spLocks/>
          </p:cNvSpPr>
          <p:nvPr/>
        </p:nvSpPr>
        <p:spPr bwMode="auto">
          <a:xfrm flipH="1">
            <a:off x="3644062" y="3279275"/>
            <a:ext cx="16708" cy="13932"/>
          </a:xfrm>
          <a:custGeom>
            <a:avLst/>
            <a:gdLst>
              <a:gd name="T0" fmla="*/ 0 w 22"/>
              <a:gd name="T1" fmla="*/ 15 h 16"/>
              <a:gd name="T2" fmla="*/ 21 w 22"/>
              <a:gd name="T3" fmla="*/ 15 h 16"/>
              <a:gd name="T4" fmla="*/ 21 w 22"/>
              <a:gd name="T5" fmla="*/ 0 h 16"/>
              <a:gd name="T6" fmla="*/ 0 w 22"/>
              <a:gd name="T7" fmla="*/ 0 h 16"/>
              <a:gd name="T8" fmla="*/ 0 w 22"/>
              <a:gd name="T9" fmla="*/ 15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15"/>
                </a:moveTo>
                <a:lnTo>
                  <a:pt x="21" y="15"/>
                </a:lnTo>
                <a:lnTo>
                  <a:pt x="21" y="0"/>
                </a:lnTo>
                <a:lnTo>
                  <a:pt x="0" y="0"/>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2" name="Freeform 1667"/>
          <p:cNvSpPr>
            <a:spLocks/>
          </p:cNvSpPr>
          <p:nvPr/>
        </p:nvSpPr>
        <p:spPr bwMode="auto">
          <a:xfrm flipH="1">
            <a:off x="3647100" y="3277533"/>
            <a:ext cx="12151" cy="13932"/>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15" y="15"/>
                </a:lnTo>
                <a:lnTo>
                  <a:pt x="15" y="0"/>
                </a:lnTo>
                <a:lnTo>
                  <a:pt x="0" y="0"/>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3" name="Freeform 1668"/>
          <p:cNvSpPr>
            <a:spLocks/>
          </p:cNvSpPr>
          <p:nvPr/>
        </p:nvSpPr>
        <p:spPr bwMode="auto">
          <a:xfrm flipH="1">
            <a:off x="3647100" y="3276663"/>
            <a:ext cx="12151" cy="13932"/>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15" y="15"/>
                </a:lnTo>
                <a:lnTo>
                  <a:pt x="15" y="0"/>
                </a:lnTo>
                <a:lnTo>
                  <a:pt x="0" y="0"/>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4" name="Freeform 1669"/>
          <p:cNvSpPr>
            <a:spLocks/>
          </p:cNvSpPr>
          <p:nvPr/>
        </p:nvSpPr>
        <p:spPr bwMode="auto">
          <a:xfrm flipH="1">
            <a:off x="3636468" y="3307138"/>
            <a:ext cx="12151" cy="13932"/>
          </a:xfrm>
          <a:custGeom>
            <a:avLst/>
            <a:gdLst>
              <a:gd name="T0" fmla="*/ 4 w 16"/>
              <a:gd name="T1" fmla="*/ 0 h 16"/>
              <a:gd name="T2" fmla="*/ 0 w 16"/>
              <a:gd name="T3" fmla="*/ 14 h 16"/>
              <a:gd name="T4" fmla="*/ 15 w 16"/>
              <a:gd name="T5" fmla="*/ 15 h 16"/>
              <a:gd name="T6" fmla="*/ 9 w 16"/>
              <a:gd name="T7" fmla="*/ 0 h 16"/>
              <a:gd name="T8" fmla="*/ 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4" y="0"/>
                </a:moveTo>
                <a:lnTo>
                  <a:pt x="0" y="14"/>
                </a:lnTo>
                <a:lnTo>
                  <a:pt x="15" y="15"/>
                </a:lnTo>
                <a:lnTo>
                  <a:pt x="9" y="0"/>
                </a:lnTo>
                <a:lnTo>
                  <a:pt x="4" y="0"/>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5" name="Freeform 1670"/>
          <p:cNvSpPr>
            <a:spLocks/>
          </p:cNvSpPr>
          <p:nvPr/>
        </p:nvSpPr>
        <p:spPr bwMode="auto">
          <a:xfrm flipH="1">
            <a:off x="3635708" y="3307138"/>
            <a:ext cx="12151" cy="13932"/>
          </a:xfrm>
          <a:custGeom>
            <a:avLst/>
            <a:gdLst>
              <a:gd name="T0" fmla="*/ 4 w 16"/>
              <a:gd name="T1" fmla="*/ 0 h 16"/>
              <a:gd name="T2" fmla="*/ 0 w 16"/>
              <a:gd name="T3" fmla="*/ 14 h 16"/>
              <a:gd name="T4" fmla="*/ 15 w 16"/>
              <a:gd name="T5" fmla="*/ 15 h 16"/>
              <a:gd name="T6" fmla="*/ 9 w 16"/>
              <a:gd name="T7" fmla="*/ 0 h 16"/>
              <a:gd name="T8" fmla="*/ 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4" y="0"/>
                </a:moveTo>
                <a:lnTo>
                  <a:pt x="0" y="14"/>
                </a:lnTo>
                <a:lnTo>
                  <a:pt x="15" y="15"/>
                </a:lnTo>
                <a:lnTo>
                  <a:pt x="9" y="0"/>
                </a:lnTo>
                <a:lnTo>
                  <a:pt x="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6" name="Line 1671"/>
          <p:cNvSpPr>
            <a:spLocks noChangeShapeType="1"/>
          </p:cNvSpPr>
          <p:nvPr/>
        </p:nvSpPr>
        <p:spPr bwMode="auto">
          <a:xfrm flipH="1">
            <a:off x="3649378" y="3312362"/>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7" name="Line 1672"/>
          <p:cNvSpPr>
            <a:spLocks noChangeShapeType="1"/>
          </p:cNvSpPr>
          <p:nvPr/>
        </p:nvSpPr>
        <p:spPr bwMode="auto">
          <a:xfrm flipH="1">
            <a:off x="3648619" y="3313233"/>
            <a:ext cx="0" cy="17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8" name="Freeform 1673"/>
          <p:cNvSpPr>
            <a:spLocks/>
          </p:cNvSpPr>
          <p:nvPr/>
        </p:nvSpPr>
        <p:spPr bwMode="auto">
          <a:xfrm flipH="1">
            <a:off x="3645581" y="3260990"/>
            <a:ext cx="12151" cy="13932"/>
          </a:xfrm>
          <a:custGeom>
            <a:avLst/>
            <a:gdLst>
              <a:gd name="T0" fmla="*/ 0 w 16"/>
              <a:gd name="T1" fmla="*/ 15 h 16"/>
              <a:gd name="T2" fmla="*/ 0 w 16"/>
              <a:gd name="T3" fmla="*/ 15 h 16"/>
              <a:gd name="T4" fmla="*/ 0 w 16"/>
              <a:gd name="T5" fmla="*/ 15 h 16"/>
              <a:gd name="T6" fmla="*/ 1 w 16"/>
              <a:gd name="T7" fmla="*/ 15 h 16"/>
              <a:gd name="T8" fmla="*/ 3 w 16"/>
              <a:gd name="T9" fmla="*/ 15 h 16"/>
              <a:gd name="T10" fmla="*/ 4 w 16"/>
              <a:gd name="T11" fmla="*/ 15 h 16"/>
              <a:gd name="T12" fmla="*/ 5 w 16"/>
              <a:gd name="T13" fmla="*/ 15 h 16"/>
              <a:gd name="T14" fmla="*/ 6 w 16"/>
              <a:gd name="T15" fmla="*/ 15 h 16"/>
              <a:gd name="T16" fmla="*/ 7 w 16"/>
              <a:gd name="T17" fmla="*/ 15 h 16"/>
              <a:gd name="T18" fmla="*/ 9 w 16"/>
              <a:gd name="T19" fmla="*/ 15 h 16"/>
              <a:gd name="T20" fmla="*/ 10 w 16"/>
              <a:gd name="T21" fmla="*/ 15 h 16"/>
              <a:gd name="T22" fmla="*/ 11 w 16"/>
              <a:gd name="T23" fmla="*/ 15 h 16"/>
              <a:gd name="T24" fmla="*/ 12 w 16"/>
              <a:gd name="T25" fmla="*/ 15 h 16"/>
              <a:gd name="T26" fmla="*/ 14 w 16"/>
              <a:gd name="T27" fmla="*/ 15 h 16"/>
              <a:gd name="T28" fmla="*/ 15 w 16"/>
              <a:gd name="T29" fmla="*/ 15 h 16"/>
              <a:gd name="T30" fmla="*/ 15 w 16"/>
              <a:gd name="T31" fmla="*/ 14 h 16"/>
              <a:gd name="T32" fmla="*/ 15 w 16"/>
              <a:gd name="T33" fmla="*/ 11 h 16"/>
              <a:gd name="T34" fmla="*/ 15 w 16"/>
              <a:gd name="T35" fmla="*/ 10 h 16"/>
              <a:gd name="T36" fmla="*/ 15 w 16"/>
              <a:gd name="T37" fmla="*/ 8 h 16"/>
              <a:gd name="T38" fmla="*/ 15 w 16"/>
              <a:gd name="T39" fmla="*/ 7 h 16"/>
              <a:gd name="T40" fmla="*/ 15 w 16"/>
              <a:gd name="T41" fmla="*/ 5 h 16"/>
              <a:gd name="T42" fmla="*/ 15 w 16"/>
              <a:gd name="T43" fmla="*/ 3 h 16"/>
              <a:gd name="T44" fmla="*/ 14 w 16"/>
              <a:gd name="T45" fmla="*/ 2 h 16"/>
              <a:gd name="T46" fmla="*/ 13 w 16"/>
              <a:gd name="T47" fmla="*/ 1 h 16"/>
              <a:gd name="T48" fmla="*/ 12 w 16"/>
              <a:gd name="T49" fmla="*/ 1 h 16"/>
              <a:gd name="T50" fmla="*/ 11 w 16"/>
              <a:gd name="T51" fmla="*/ 1 h 16"/>
              <a:gd name="T52" fmla="*/ 10 w 16"/>
              <a:gd name="T53" fmla="*/ 1 h 16"/>
              <a:gd name="T54" fmla="*/ 9 w 16"/>
              <a:gd name="T55" fmla="*/ 0 h 16"/>
              <a:gd name="T56" fmla="*/ 8 w 16"/>
              <a:gd name="T57" fmla="*/ 0 h 16"/>
              <a:gd name="T58" fmla="*/ 7 w 16"/>
              <a:gd name="T59" fmla="*/ 0 h 16"/>
              <a:gd name="T60" fmla="*/ 6 w 16"/>
              <a:gd name="T61" fmla="*/ 0 h 16"/>
              <a:gd name="T62" fmla="*/ 5 w 16"/>
              <a:gd name="T63" fmla="*/ 0 h 16"/>
              <a:gd name="T64" fmla="*/ 4 w 16"/>
              <a:gd name="T65" fmla="*/ 0 h 16"/>
              <a:gd name="T66" fmla="*/ 2 w 16"/>
              <a:gd name="T67" fmla="*/ 1 h 16"/>
              <a:gd name="T68" fmla="*/ 1 w 16"/>
              <a:gd name="T69" fmla="*/ 1 h 16"/>
              <a:gd name="T70" fmla="*/ 0 w 16"/>
              <a:gd name="T71" fmla="*/ 1 h 16"/>
              <a:gd name="T72" fmla="*/ 0 w 16"/>
              <a:gd name="T73" fmla="*/ 1 h 16"/>
              <a:gd name="T74" fmla="*/ 0 w 16"/>
              <a:gd name="T75" fmla="*/ 2 h 16"/>
              <a:gd name="T76" fmla="*/ 0 w 16"/>
              <a:gd name="T77" fmla="*/ 3 h 16"/>
              <a:gd name="T78" fmla="*/ 0 w 16"/>
              <a:gd name="T79" fmla="*/ 5 h 16"/>
              <a:gd name="T80" fmla="*/ 0 w 16"/>
              <a:gd name="T81" fmla="*/ 7 h 16"/>
              <a:gd name="T82" fmla="*/ 0 w 16"/>
              <a:gd name="T83" fmla="*/ 8 h 16"/>
              <a:gd name="T84" fmla="*/ 0 w 16"/>
              <a:gd name="T85" fmla="*/ 10 h 16"/>
              <a:gd name="T86" fmla="*/ 0 w 16"/>
              <a:gd name="T87" fmla="*/ 11 h 16"/>
              <a:gd name="T88" fmla="*/ 0 w 16"/>
              <a:gd name="T89" fmla="*/ 14 h 16"/>
              <a:gd name="T90" fmla="*/ 0 w 16"/>
              <a:gd name="T91" fmla="*/ 15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16"/>
              <a:gd name="T140" fmla="*/ 16 w 16"/>
              <a:gd name="T141" fmla="*/ 16 h 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16">
                <a:moveTo>
                  <a:pt x="0" y="15"/>
                </a:moveTo>
                <a:lnTo>
                  <a:pt x="0" y="15"/>
                </a:lnTo>
                <a:lnTo>
                  <a:pt x="1" y="15"/>
                </a:lnTo>
                <a:lnTo>
                  <a:pt x="3" y="15"/>
                </a:lnTo>
                <a:lnTo>
                  <a:pt x="4" y="15"/>
                </a:lnTo>
                <a:lnTo>
                  <a:pt x="5" y="15"/>
                </a:lnTo>
                <a:lnTo>
                  <a:pt x="6" y="15"/>
                </a:lnTo>
                <a:lnTo>
                  <a:pt x="7" y="15"/>
                </a:lnTo>
                <a:lnTo>
                  <a:pt x="9" y="15"/>
                </a:lnTo>
                <a:lnTo>
                  <a:pt x="10" y="15"/>
                </a:lnTo>
                <a:lnTo>
                  <a:pt x="11" y="15"/>
                </a:lnTo>
                <a:lnTo>
                  <a:pt x="12" y="15"/>
                </a:lnTo>
                <a:lnTo>
                  <a:pt x="14" y="15"/>
                </a:lnTo>
                <a:lnTo>
                  <a:pt x="15" y="15"/>
                </a:lnTo>
                <a:lnTo>
                  <a:pt x="15" y="14"/>
                </a:lnTo>
                <a:lnTo>
                  <a:pt x="15" y="11"/>
                </a:lnTo>
                <a:lnTo>
                  <a:pt x="15" y="10"/>
                </a:lnTo>
                <a:lnTo>
                  <a:pt x="15" y="8"/>
                </a:lnTo>
                <a:lnTo>
                  <a:pt x="15" y="7"/>
                </a:lnTo>
                <a:lnTo>
                  <a:pt x="15" y="5"/>
                </a:lnTo>
                <a:lnTo>
                  <a:pt x="15" y="3"/>
                </a:lnTo>
                <a:lnTo>
                  <a:pt x="14" y="2"/>
                </a:lnTo>
                <a:lnTo>
                  <a:pt x="13" y="1"/>
                </a:lnTo>
                <a:lnTo>
                  <a:pt x="12" y="1"/>
                </a:lnTo>
                <a:lnTo>
                  <a:pt x="11" y="1"/>
                </a:lnTo>
                <a:lnTo>
                  <a:pt x="10" y="1"/>
                </a:lnTo>
                <a:lnTo>
                  <a:pt x="9" y="0"/>
                </a:lnTo>
                <a:lnTo>
                  <a:pt x="8" y="0"/>
                </a:lnTo>
                <a:lnTo>
                  <a:pt x="7" y="0"/>
                </a:lnTo>
                <a:lnTo>
                  <a:pt x="6" y="0"/>
                </a:lnTo>
                <a:lnTo>
                  <a:pt x="5" y="0"/>
                </a:lnTo>
                <a:lnTo>
                  <a:pt x="4" y="0"/>
                </a:lnTo>
                <a:lnTo>
                  <a:pt x="2" y="1"/>
                </a:lnTo>
                <a:lnTo>
                  <a:pt x="1" y="1"/>
                </a:lnTo>
                <a:lnTo>
                  <a:pt x="0" y="1"/>
                </a:lnTo>
                <a:lnTo>
                  <a:pt x="0" y="2"/>
                </a:lnTo>
                <a:lnTo>
                  <a:pt x="0" y="3"/>
                </a:lnTo>
                <a:lnTo>
                  <a:pt x="0" y="5"/>
                </a:lnTo>
                <a:lnTo>
                  <a:pt x="0" y="7"/>
                </a:lnTo>
                <a:lnTo>
                  <a:pt x="0" y="8"/>
                </a:lnTo>
                <a:lnTo>
                  <a:pt x="0" y="10"/>
                </a:lnTo>
                <a:lnTo>
                  <a:pt x="0" y="11"/>
                </a:lnTo>
                <a:lnTo>
                  <a:pt x="0" y="14"/>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89" name="Freeform 1674"/>
          <p:cNvSpPr>
            <a:spLocks/>
          </p:cNvSpPr>
          <p:nvPr/>
        </p:nvSpPr>
        <p:spPr bwMode="auto">
          <a:xfrm flipH="1">
            <a:off x="3646341" y="3260990"/>
            <a:ext cx="12151" cy="13932"/>
          </a:xfrm>
          <a:custGeom>
            <a:avLst/>
            <a:gdLst>
              <a:gd name="T0" fmla="*/ 0 w 16"/>
              <a:gd name="T1" fmla="*/ 15 h 16"/>
              <a:gd name="T2" fmla="*/ 0 w 16"/>
              <a:gd name="T3" fmla="*/ 15 h 16"/>
              <a:gd name="T4" fmla="*/ 1 w 16"/>
              <a:gd name="T5" fmla="*/ 15 h 16"/>
              <a:gd name="T6" fmla="*/ 2 w 16"/>
              <a:gd name="T7" fmla="*/ 15 h 16"/>
              <a:gd name="T8" fmla="*/ 3 w 16"/>
              <a:gd name="T9" fmla="*/ 15 h 16"/>
              <a:gd name="T10" fmla="*/ 4 w 16"/>
              <a:gd name="T11" fmla="*/ 15 h 16"/>
              <a:gd name="T12" fmla="*/ 5 w 16"/>
              <a:gd name="T13" fmla="*/ 15 h 16"/>
              <a:gd name="T14" fmla="*/ 6 w 16"/>
              <a:gd name="T15" fmla="*/ 15 h 16"/>
              <a:gd name="T16" fmla="*/ 7 w 16"/>
              <a:gd name="T17" fmla="*/ 15 h 16"/>
              <a:gd name="T18" fmla="*/ 8 w 16"/>
              <a:gd name="T19" fmla="*/ 15 h 16"/>
              <a:gd name="T20" fmla="*/ 9 w 16"/>
              <a:gd name="T21" fmla="*/ 15 h 16"/>
              <a:gd name="T22" fmla="*/ 10 w 16"/>
              <a:gd name="T23" fmla="*/ 15 h 16"/>
              <a:gd name="T24" fmla="*/ 11 w 16"/>
              <a:gd name="T25" fmla="*/ 15 h 16"/>
              <a:gd name="T26" fmla="*/ 12 w 16"/>
              <a:gd name="T27" fmla="*/ 15 h 16"/>
              <a:gd name="T28" fmla="*/ 13 w 16"/>
              <a:gd name="T29" fmla="*/ 15 h 16"/>
              <a:gd name="T30" fmla="*/ 14 w 16"/>
              <a:gd name="T31" fmla="*/ 15 h 16"/>
              <a:gd name="T32" fmla="*/ 15 w 16"/>
              <a:gd name="T33" fmla="*/ 15 h 16"/>
              <a:gd name="T34" fmla="*/ 15 w 16"/>
              <a:gd name="T35" fmla="*/ 14 h 16"/>
              <a:gd name="T36" fmla="*/ 15 w 16"/>
              <a:gd name="T37" fmla="*/ 11 h 16"/>
              <a:gd name="T38" fmla="*/ 15 w 16"/>
              <a:gd name="T39" fmla="*/ 10 h 16"/>
              <a:gd name="T40" fmla="*/ 15 w 16"/>
              <a:gd name="T41" fmla="*/ 8 h 16"/>
              <a:gd name="T42" fmla="*/ 15 w 16"/>
              <a:gd name="T43" fmla="*/ 7 h 16"/>
              <a:gd name="T44" fmla="*/ 15 w 16"/>
              <a:gd name="T45" fmla="*/ 5 h 16"/>
              <a:gd name="T46" fmla="*/ 15 w 16"/>
              <a:gd name="T47" fmla="*/ 3 h 16"/>
              <a:gd name="T48" fmla="*/ 15 w 16"/>
              <a:gd name="T49" fmla="*/ 2 h 16"/>
              <a:gd name="T50" fmla="*/ 14 w 16"/>
              <a:gd name="T51" fmla="*/ 1 h 16"/>
              <a:gd name="T52" fmla="*/ 13 w 16"/>
              <a:gd name="T53" fmla="*/ 1 h 16"/>
              <a:gd name="T54" fmla="*/ 11 w 16"/>
              <a:gd name="T55" fmla="*/ 1 h 16"/>
              <a:gd name="T56" fmla="*/ 10 w 16"/>
              <a:gd name="T57" fmla="*/ 0 h 16"/>
              <a:gd name="T58" fmla="*/ 9 w 16"/>
              <a:gd name="T59" fmla="*/ 0 h 16"/>
              <a:gd name="T60" fmla="*/ 8 w 16"/>
              <a:gd name="T61" fmla="*/ 0 h 16"/>
              <a:gd name="T62" fmla="*/ 7 w 16"/>
              <a:gd name="T63" fmla="*/ 0 h 16"/>
              <a:gd name="T64" fmla="*/ 6 w 16"/>
              <a:gd name="T65" fmla="*/ 0 h 16"/>
              <a:gd name="T66" fmla="*/ 5 w 16"/>
              <a:gd name="T67" fmla="*/ 0 h 16"/>
              <a:gd name="T68" fmla="*/ 4 w 16"/>
              <a:gd name="T69" fmla="*/ 0 h 16"/>
              <a:gd name="T70" fmla="*/ 3 w 16"/>
              <a:gd name="T71" fmla="*/ 1 h 16"/>
              <a:gd name="T72" fmla="*/ 2 w 16"/>
              <a:gd name="T73" fmla="*/ 1 h 16"/>
              <a:gd name="T74" fmla="*/ 1 w 16"/>
              <a:gd name="T75" fmla="*/ 1 h 16"/>
              <a:gd name="T76" fmla="*/ 0 w 16"/>
              <a:gd name="T77" fmla="*/ 1 h 16"/>
              <a:gd name="T78" fmla="*/ 0 w 16"/>
              <a:gd name="T79" fmla="*/ 2 h 16"/>
              <a:gd name="T80" fmla="*/ 0 w 16"/>
              <a:gd name="T81" fmla="*/ 3 h 16"/>
              <a:gd name="T82" fmla="*/ 0 w 16"/>
              <a:gd name="T83" fmla="*/ 5 h 16"/>
              <a:gd name="T84" fmla="*/ 0 w 16"/>
              <a:gd name="T85" fmla="*/ 7 h 16"/>
              <a:gd name="T86" fmla="*/ 0 w 16"/>
              <a:gd name="T87" fmla="*/ 8 h 16"/>
              <a:gd name="T88" fmla="*/ 0 w 16"/>
              <a:gd name="T89" fmla="*/ 10 h 16"/>
              <a:gd name="T90" fmla="*/ 0 w 16"/>
              <a:gd name="T91" fmla="*/ 11 h 16"/>
              <a:gd name="T92" fmla="*/ 0 w 16"/>
              <a:gd name="T93" fmla="*/ 14 h 16"/>
              <a:gd name="T94" fmla="*/ 0 w 16"/>
              <a:gd name="T95" fmla="*/ 15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
              <a:gd name="T145" fmla="*/ 0 h 16"/>
              <a:gd name="T146" fmla="*/ 16 w 16"/>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 h="16">
                <a:moveTo>
                  <a:pt x="0" y="15"/>
                </a:moveTo>
                <a:lnTo>
                  <a:pt x="0" y="15"/>
                </a:lnTo>
                <a:lnTo>
                  <a:pt x="1" y="15"/>
                </a:lnTo>
                <a:lnTo>
                  <a:pt x="2" y="15"/>
                </a:lnTo>
                <a:lnTo>
                  <a:pt x="3" y="15"/>
                </a:lnTo>
                <a:lnTo>
                  <a:pt x="4" y="15"/>
                </a:lnTo>
                <a:lnTo>
                  <a:pt x="5" y="15"/>
                </a:lnTo>
                <a:lnTo>
                  <a:pt x="6" y="15"/>
                </a:lnTo>
                <a:lnTo>
                  <a:pt x="7" y="15"/>
                </a:lnTo>
                <a:lnTo>
                  <a:pt x="8" y="15"/>
                </a:lnTo>
                <a:lnTo>
                  <a:pt x="9" y="15"/>
                </a:lnTo>
                <a:lnTo>
                  <a:pt x="10" y="15"/>
                </a:lnTo>
                <a:lnTo>
                  <a:pt x="11" y="15"/>
                </a:lnTo>
                <a:lnTo>
                  <a:pt x="12" y="15"/>
                </a:lnTo>
                <a:lnTo>
                  <a:pt x="13" y="15"/>
                </a:lnTo>
                <a:lnTo>
                  <a:pt x="14" y="15"/>
                </a:lnTo>
                <a:lnTo>
                  <a:pt x="15" y="15"/>
                </a:lnTo>
                <a:lnTo>
                  <a:pt x="15" y="14"/>
                </a:lnTo>
                <a:lnTo>
                  <a:pt x="15" y="11"/>
                </a:lnTo>
                <a:lnTo>
                  <a:pt x="15" y="10"/>
                </a:lnTo>
                <a:lnTo>
                  <a:pt x="15" y="8"/>
                </a:lnTo>
                <a:lnTo>
                  <a:pt x="15" y="7"/>
                </a:lnTo>
                <a:lnTo>
                  <a:pt x="15" y="5"/>
                </a:lnTo>
                <a:lnTo>
                  <a:pt x="15" y="3"/>
                </a:lnTo>
                <a:lnTo>
                  <a:pt x="15" y="2"/>
                </a:lnTo>
                <a:lnTo>
                  <a:pt x="14" y="1"/>
                </a:lnTo>
                <a:lnTo>
                  <a:pt x="13" y="1"/>
                </a:lnTo>
                <a:lnTo>
                  <a:pt x="11" y="1"/>
                </a:lnTo>
                <a:lnTo>
                  <a:pt x="10" y="0"/>
                </a:lnTo>
                <a:lnTo>
                  <a:pt x="9" y="0"/>
                </a:lnTo>
                <a:lnTo>
                  <a:pt x="8" y="0"/>
                </a:lnTo>
                <a:lnTo>
                  <a:pt x="7" y="0"/>
                </a:lnTo>
                <a:lnTo>
                  <a:pt x="6" y="0"/>
                </a:lnTo>
                <a:lnTo>
                  <a:pt x="5" y="0"/>
                </a:lnTo>
                <a:lnTo>
                  <a:pt x="4" y="0"/>
                </a:lnTo>
                <a:lnTo>
                  <a:pt x="3" y="1"/>
                </a:lnTo>
                <a:lnTo>
                  <a:pt x="2" y="1"/>
                </a:lnTo>
                <a:lnTo>
                  <a:pt x="1" y="1"/>
                </a:lnTo>
                <a:lnTo>
                  <a:pt x="0" y="1"/>
                </a:lnTo>
                <a:lnTo>
                  <a:pt x="0" y="2"/>
                </a:lnTo>
                <a:lnTo>
                  <a:pt x="0" y="3"/>
                </a:lnTo>
                <a:lnTo>
                  <a:pt x="0" y="5"/>
                </a:lnTo>
                <a:lnTo>
                  <a:pt x="0" y="7"/>
                </a:lnTo>
                <a:lnTo>
                  <a:pt x="0" y="8"/>
                </a:lnTo>
                <a:lnTo>
                  <a:pt x="0" y="10"/>
                </a:lnTo>
                <a:lnTo>
                  <a:pt x="0" y="11"/>
                </a:lnTo>
                <a:lnTo>
                  <a:pt x="0" y="14"/>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0" name="Freeform 1675"/>
          <p:cNvSpPr>
            <a:spLocks/>
          </p:cNvSpPr>
          <p:nvPr/>
        </p:nvSpPr>
        <p:spPr bwMode="auto">
          <a:xfrm flipH="1">
            <a:off x="3614443" y="3268826"/>
            <a:ext cx="38732" cy="13932"/>
          </a:xfrm>
          <a:custGeom>
            <a:avLst/>
            <a:gdLst>
              <a:gd name="T0" fmla="*/ 17 w 51"/>
              <a:gd name="T1" fmla="*/ 15 h 16"/>
              <a:gd name="T2" fmla="*/ 8 w 51"/>
              <a:gd name="T3" fmla="*/ 15 h 16"/>
              <a:gd name="T4" fmla="*/ 5 w 51"/>
              <a:gd name="T5" fmla="*/ 13 h 16"/>
              <a:gd name="T6" fmla="*/ 0 w 51"/>
              <a:gd name="T7" fmla="*/ 13 h 16"/>
              <a:gd name="T8" fmla="*/ 0 w 51"/>
              <a:gd name="T9" fmla="*/ 0 h 16"/>
              <a:gd name="T10" fmla="*/ 21 w 51"/>
              <a:gd name="T11" fmla="*/ 0 h 16"/>
              <a:gd name="T12" fmla="*/ 25 w 51"/>
              <a:gd name="T13" fmla="*/ 4 h 16"/>
              <a:gd name="T14" fmla="*/ 27 w 51"/>
              <a:gd name="T15" fmla="*/ 2 h 16"/>
              <a:gd name="T16" fmla="*/ 44 w 51"/>
              <a:gd name="T17" fmla="*/ 7 h 16"/>
              <a:gd name="T18" fmla="*/ 50 w 51"/>
              <a:gd name="T19" fmla="*/ 7 h 16"/>
              <a:gd name="T20" fmla="*/ 50 w 51"/>
              <a:gd name="T21" fmla="*/ 11 h 16"/>
              <a:gd name="T22" fmla="*/ 44 w 51"/>
              <a:gd name="T23" fmla="*/ 11 h 16"/>
              <a:gd name="T24" fmla="*/ 28 w 51"/>
              <a:gd name="T25" fmla="*/ 13 h 16"/>
              <a:gd name="T26" fmla="*/ 25 w 51"/>
              <a:gd name="T27" fmla="*/ 12 h 16"/>
              <a:gd name="T28" fmla="*/ 25 w 51"/>
              <a:gd name="T29" fmla="*/ 13 h 16"/>
              <a:gd name="T30" fmla="*/ 17 w 51"/>
              <a:gd name="T31" fmla="*/ 15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16"/>
              <a:gd name="T50" fmla="*/ 51 w 5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16">
                <a:moveTo>
                  <a:pt x="17" y="15"/>
                </a:moveTo>
                <a:lnTo>
                  <a:pt x="8" y="15"/>
                </a:lnTo>
                <a:lnTo>
                  <a:pt x="5" y="13"/>
                </a:lnTo>
                <a:lnTo>
                  <a:pt x="0" y="13"/>
                </a:lnTo>
                <a:lnTo>
                  <a:pt x="0" y="0"/>
                </a:lnTo>
                <a:lnTo>
                  <a:pt x="21" y="0"/>
                </a:lnTo>
                <a:lnTo>
                  <a:pt x="25" y="4"/>
                </a:lnTo>
                <a:lnTo>
                  <a:pt x="27" y="2"/>
                </a:lnTo>
                <a:lnTo>
                  <a:pt x="44" y="7"/>
                </a:lnTo>
                <a:lnTo>
                  <a:pt x="50" y="7"/>
                </a:lnTo>
                <a:lnTo>
                  <a:pt x="50" y="11"/>
                </a:lnTo>
                <a:lnTo>
                  <a:pt x="44" y="11"/>
                </a:lnTo>
                <a:lnTo>
                  <a:pt x="28" y="13"/>
                </a:lnTo>
                <a:lnTo>
                  <a:pt x="25" y="12"/>
                </a:lnTo>
                <a:lnTo>
                  <a:pt x="25" y="13"/>
                </a:lnTo>
                <a:lnTo>
                  <a:pt x="17"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1" name="Freeform 1676"/>
          <p:cNvSpPr>
            <a:spLocks/>
          </p:cNvSpPr>
          <p:nvPr/>
        </p:nvSpPr>
        <p:spPr bwMode="auto">
          <a:xfrm flipH="1">
            <a:off x="3612924" y="3267955"/>
            <a:ext cx="40251" cy="13932"/>
          </a:xfrm>
          <a:custGeom>
            <a:avLst/>
            <a:gdLst>
              <a:gd name="T0" fmla="*/ 18 w 53"/>
              <a:gd name="T1" fmla="*/ 15 h 16"/>
              <a:gd name="T2" fmla="*/ 9 w 53"/>
              <a:gd name="T3" fmla="*/ 15 h 16"/>
              <a:gd name="T4" fmla="*/ 6 w 53"/>
              <a:gd name="T5" fmla="*/ 12 h 16"/>
              <a:gd name="T6" fmla="*/ 0 w 53"/>
              <a:gd name="T7" fmla="*/ 12 h 16"/>
              <a:gd name="T8" fmla="*/ 0 w 53"/>
              <a:gd name="T9" fmla="*/ 0 h 16"/>
              <a:gd name="T10" fmla="*/ 22 w 53"/>
              <a:gd name="T11" fmla="*/ 0 h 16"/>
              <a:gd name="T12" fmla="*/ 26 w 53"/>
              <a:gd name="T13" fmla="*/ 2 h 16"/>
              <a:gd name="T14" fmla="*/ 29 w 53"/>
              <a:gd name="T15" fmla="*/ 1 h 16"/>
              <a:gd name="T16" fmla="*/ 46 w 53"/>
              <a:gd name="T17" fmla="*/ 5 h 16"/>
              <a:gd name="T18" fmla="*/ 52 w 53"/>
              <a:gd name="T19" fmla="*/ 5 h 16"/>
              <a:gd name="T20" fmla="*/ 52 w 53"/>
              <a:gd name="T21" fmla="*/ 10 h 16"/>
              <a:gd name="T22" fmla="*/ 46 w 53"/>
              <a:gd name="T23" fmla="*/ 10 h 16"/>
              <a:gd name="T24" fmla="*/ 29 w 53"/>
              <a:gd name="T25" fmla="*/ 13 h 16"/>
              <a:gd name="T26" fmla="*/ 26 w 53"/>
              <a:gd name="T27" fmla="*/ 11 h 16"/>
              <a:gd name="T28" fmla="*/ 26 w 53"/>
              <a:gd name="T29" fmla="*/ 12 h 16"/>
              <a:gd name="T30" fmla="*/ 18 w 53"/>
              <a:gd name="T31" fmla="*/ 15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6"/>
              <a:gd name="T50" fmla="*/ 53 w 5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6">
                <a:moveTo>
                  <a:pt x="18" y="15"/>
                </a:moveTo>
                <a:lnTo>
                  <a:pt x="9" y="15"/>
                </a:lnTo>
                <a:lnTo>
                  <a:pt x="6" y="12"/>
                </a:lnTo>
                <a:lnTo>
                  <a:pt x="0" y="12"/>
                </a:lnTo>
                <a:lnTo>
                  <a:pt x="0" y="0"/>
                </a:lnTo>
                <a:lnTo>
                  <a:pt x="22" y="0"/>
                </a:lnTo>
                <a:lnTo>
                  <a:pt x="26" y="2"/>
                </a:lnTo>
                <a:lnTo>
                  <a:pt x="29" y="1"/>
                </a:lnTo>
                <a:lnTo>
                  <a:pt x="46" y="5"/>
                </a:lnTo>
                <a:lnTo>
                  <a:pt x="52" y="5"/>
                </a:lnTo>
                <a:lnTo>
                  <a:pt x="52" y="10"/>
                </a:lnTo>
                <a:lnTo>
                  <a:pt x="46" y="10"/>
                </a:lnTo>
                <a:lnTo>
                  <a:pt x="29" y="13"/>
                </a:lnTo>
                <a:lnTo>
                  <a:pt x="26" y="11"/>
                </a:lnTo>
                <a:lnTo>
                  <a:pt x="26" y="12"/>
                </a:lnTo>
                <a:lnTo>
                  <a:pt x="18"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2" name="Freeform 1677"/>
          <p:cNvSpPr>
            <a:spLocks/>
          </p:cNvSpPr>
          <p:nvPr/>
        </p:nvSpPr>
        <p:spPr bwMode="auto">
          <a:xfrm flipH="1">
            <a:off x="3641784" y="3268826"/>
            <a:ext cx="18227" cy="13932"/>
          </a:xfrm>
          <a:custGeom>
            <a:avLst/>
            <a:gdLst>
              <a:gd name="T0" fmla="*/ 0 w 24"/>
              <a:gd name="T1" fmla="*/ 15 h 16"/>
              <a:gd name="T2" fmla="*/ 0 w 24"/>
              <a:gd name="T3" fmla="*/ 15 h 16"/>
              <a:gd name="T4" fmla="*/ 1 w 24"/>
              <a:gd name="T5" fmla="*/ 15 h 16"/>
              <a:gd name="T6" fmla="*/ 3 w 24"/>
              <a:gd name="T7" fmla="*/ 15 h 16"/>
              <a:gd name="T8" fmla="*/ 4 w 24"/>
              <a:gd name="T9" fmla="*/ 15 h 16"/>
              <a:gd name="T10" fmla="*/ 6 w 24"/>
              <a:gd name="T11" fmla="*/ 15 h 16"/>
              <a:gd name="T12" fmla="*/ 7 w 24"/>
              <a:gd name="T13" fmla="*/ 15 h 16"/>
              <a:gd name="T14" fmla="*/ 8 w 24"/>
              <a:gd name="T15" fmla="*/ 15 h 16"/>
              <a:gd name="T16" fmla="*/ 9 w 24"/>
              <a:gd name="T17" fmla="*/ 15 h 16"/>
              <a:gd name="T18" fmla="*/ 11 w 24"/>
              <a:gd name="T19" fmla="*/ 15 h 16"/>
              <a:gd name="T20" fmla="*/ 12 w 24"/>
              <a:gd name="T21" fmla="*/ 15 h 16"/>
              <a:gd name="T22" fmla="*/ 14 w 24"/>
              <a:gd name="T23" fmla="*/ 15 h 16"/>
              <a:gd name="T24" fmla="*/ 15 w 24"/>
              <a:gd name="T25" fmla="*/ 15 h 16"/>
              <a:gd name="T26" fmla="*/ 17 w 24"/>
              <a:gd name="T27" fmla="*/ 15 h 16"/>
              <a:gd name="T28" fmla="*/ 19 w 24"/>
              <a:gd name="T29" fmla="*/ 15 h 16"/>
              <a:gd name="T30" fmla="*/ 20 w 24"/>
              <a:gd name="T31" fmla="*/ 15 h 16"/>
              <a:gd name="T32" fmla="*/ 21 w 24"/>
              <a:gd name="T33" fmla="*/ 13 h 16"/>
              <a:gd name="T34" fmla="*/ 22 w 24"/>
              <a:gd name="T35" fmla="*/ 11 h 16"/>
              <a:gd name="T36" fmla="*/ 23 w 24"/>
              <a:gd name="T37" fmla="*/ 9 h 16"/>
              <a:gd name="T38" fmla="*/ 23 w 24"/>
              <a:gd name="T39" fmla="*/ 8 h 16"/>
              <a:gd name="T40" fmla="*/ 23 w 24"/>
              <a:gd name="T41" fmla="*/ 6 h 16"/>
              <a:gd name="T42" fmla="*/ 22 w 24"/>
              <a:gd name="T43" fmla="*/ 4 h 16"/>
              <a:gd name="T44" fmla="*/ 21 w 24"/>
              <a:gd name="T45" fmla="*/ 2 h 16"/>
              <a:gd name="T46" fmla="*/ 20 w 24"/>
              <a:gd name="T47" fmla="*/ 0 h 16"/>
              <a:gd name="T48" fmla="*/ 19 w 24"/>
              <a:gd name="T49" fmla="*/ 0 h 16"/>
              <a:gd name="T50" fmla="*/ 17 w 24"/>
              <a:gd name="T51" fmla="*/ 0 h 16"/>
              <a:gd name="T52" fmla="*/ 15 w 24"/>
              <a:gd name="T53" fmla="*/ 0 h 16"/>
              <a:gd name="T54" fmla="*/ 14 w 24"/>
              <a:gd name="T55" fmla="*/ 0 h 16"/>
              <a:gd name="T56" fmla="*/ 12 w 24"/>
              <a:gd name="T57" fmla="*/ 0 h 16"/>
              <a:gd name="T58" fmla="*/ 11 w 24"/>
              <a:gd name="T59" fmla="*/ 0 h 16"/>
              <a:gd name="T60" fmla="*/ 9 w 24"/>
              <a:gd name="T61" fmla="*/ 0 h 16"/>
              <a:gd name="T62" fmla="*/ 7 w 24"/>
              <a:gd name="T63" fmla="*/ 0 h 16"/>
              <a:gd name="T64" fmla="*/ 6 w 24"/>
              <a:gd name="T65" fmla="*/ 0 h 16"/>
              <a:gd name="T66" fmla="*/ 4 w 24"/>
              <a:gd name="T67" fmla="*/ 0 h 16"/>
              <a:gd name="T68" fmla="*/ 3 w 24"/>
              <a:gd name="T69" fmla="*/ 0 h 16"/>
              <a:gd name="T70" fmla="*/ 2 w 24"/>
              <a:gd name="T71" fmla="*/ 0 h 16"/>
              <a:gd name="T72" fmla="*/ 1 w 24"/>
              <a:gd name="T73" fmla="*/ 0 h 16"/>
              <a:gd name="T74" fmla="*/ 0 w 24"/>
              <a:gd name="T75" fmla="*/ 0 h 16"/>
              <a:gd name="T76" fmla="*/ 0 w 24"/>
              <a:gd name="T77" fmla="*/ 2 h 16"/>
              <a:gd name="T78" fmla="*/ 0 w 24"/>
              <a:gd name="T79" fmla="*/ 4 h 16"/>
              <a:gd name="T80" fmla="*/ 0 w 24"/>
              <a:gd name="T81" fmla="*/ 7 h 16"/>
              <a:gd name="T82" fmla="*/ 0 w 24"/>
              <a:gd name="T83" fmla="*/ 8 h 16"/>
              <a:gd name="T84" fmla="*/ 0 w 24"/>
              <a:gd name="T85" fmla="*/ 10 h 16"/>
              <a:gd name="T86" fmla="*/ 0 w 24"/>
              <a:gd name="T87" fmla="*/ 11 h 16"/>
              <a:gd name="T88" fmla="*/ 0 w 24"/>
              <a:gd name="T89" fmla="*/ 13 h 16"/>
              <a:gd name="T90" fmla="*/ 0 w 24"/>
              <a:gd name="T91" fmla="*/ 15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16"/>
              <a:gd name="T140" fmla="*/ 24 w 24"/>
              <a:gd name="T141" fmla="*/ 16 h 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16">
                <a:moveTo>
                  <a:pt x="0" y="15"/>
                </a:moveTo>
                <a:lnTo>
                  <a:pt x="0" y="15"/>
                </a:lnTo>
                <a:lnTo>
                  <a:pt x="1" y="15"/>
                </a:lnTo>
                <a:lnTo>
                  <a:pt x="3" y="15"/>
                </a:lnTo>
                <a:lnTo>
                  <a:pt x="4" y="15"/>
                </a:lnTo>
                <a:lnTo>
                  <a:pt x="6" y="15"/>
                </a:lnTo>
                <a:lnTo>
                  <a:pt x="7" y="15"/>
                </a:lnTo>
                <a:lnTo>
                  <a:pt x="8" y="15"/>
                </a:lnTo>
                <a:lnTo>
                  <a:pt x="9" y="15"/>
                </a:lnTo>
                <a:lnTo>
                  <a:pt x="11" y="15"/>
                </a:lnTo>
                <a:lnTo>
                  <a:pt x="12" y="15"/>
                </a:lnTo>
                <a:lnTo>
                  <a:pt x="14" y="15"/>
                </a:lnTo>
                <a:lnTo>
                  <a:pt x="15" y="15"/>
                </a:lnTo>
                <a:lnTo>
                  <a:pt x="17" y="15"/>
                </a:lnTo>
                <a:lnTo>
                  <a:pt x="19" y="15"/>
                </a:lnTo>
                <a:lnTo>
                  <a:pt x="20" y="15"/>
                </a:lnTo>
                <a:lnTo>
                  <a:pt x="21" y="13"/>
                </a:lnTo>
                <a:lnTo>
                  <a:pt x="22" y="11"/>
                </a:lnTo>
                <a:lnTo>
                  <a:pt x="23" y="9"/>
                </a:lnTo>
                <a:lnTo>
                  <a:pt x="23" y="8"/>
                </a:lnTo>
                <a:lnTo>
                  <a:pt x="23" y="6"/>
                </a:lnTo>
                <a:lnTo>
                  <a:pt x="22" y="4"/>
                </a:lnTo>
                <a:lnTo>
                  <a:pt x="21" y="2"/>
                </a:lnTo>
                <a:lnTo>
                  <a:pt x="20" y="0"/>
                </a:lnTo>
                <a:lnTo>
                  <a:pt x="19" y="0"/>
                </a:lnTo>
                <a:lnTo>
                  <a:pt x="17" y="0"/>
                </a:lnTo>
                <a:lnTo>
                  <a:pt x="15" y="0"/>
                </a:lnTo>
                <a:lnTo>
                  <a:pt x="14" y="0"/>
                </a:lnTo>
                <a:lnTo>
                  <a:pt x="12" y="0"/>
                </a:lnTo>
                <a:lnTo>
                  <a:pt x="11" y="0"/>
                </a:lnTo>
                <a:lnTo>
                  <a:pt x="9" y="0"/>
                </a:lnTo>
                <a:lnTo>
                  <a:pt x="7" y="0"/>
                </a:lnTo>
                <a:lnTo>
                  <a:pt x="6" y="0"/>
                </a:lnTo>
                <a:lnTo>
                  <a:pt x="4" y="0"/>
                </a:lnTo>
                <a:lnTo>
                  <a:pt x="3" y="0"/>
                </a:lnTo>
                <a:lnTo>
                  <a:pt x="2" y="0"/>
                </a:lnTo>
                <a:lnTo>
                  <a:pt x="1" y="0"/>
                </a:lnTo>
                <a:lnTo>
                  <a:pt x="0" y="0"/>
                </a:lnTo>
                <a:lnTo>
                  <a:pt x="0" y="2"/>
                </a:lnTo>
                <a:lnTo>
                  <a:pt x="0" y="4"/>
                </a:lnTo>
                <a:lnTo>
                  <a:pt x="0" y="7"/>
                </a:lnTo>
                <a:lnTo>
                  <a:pt x="0" y="8"/>
                </a:lnTo>
                <a:lnTo>
                  <a:pt x="0" y="10"/>
                </a:lnTo>
                <a:lnTo>
                  <a:pt x="0" y="11"/>
                </a:lnTo>
                <a:lnTo>
                  <a:pt x="0" y="13"/>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3" name="Freeform 1678"/>
          <p:cNvSpPr>
            <a:spLocks/>
          </p:cNvSpPr>
          <p:nvPr/>
        </p:nvSpPr>
        <p:spPr bwMode="auto">
          <a:xfrm flipH="1">
            <a:off x="3640265" y="3267955"/>
            <a:ext cx="19746" cy="13932"/>
          </a:xfrm>
          <a:custGeom>
            <a:avLst/>
            <a:gdLst>
              <a:gd name="T0" fmla="*/ 0 w 26"/>
              <a:gd name="T1" fmla="*/ 14 h 16"/>
              <a:gd name="T2" fmla="*/ 0 w 26"/>
              <a:gd name="T3" fmla="*/ 14 h 16"/>
              <a:gd name="T4" fmla="*/ 1 w 26"/>
              <a:gd name="T5" fmla="*/ 15 h 16"/>
              <a:gd name="T6" fmla="*/ 2 w 26"/>
              <a:gd name="T7" fmla="*/ 15 h 16"/>
              <a:gd name="T8" fmla="*/ 4 w 26"/>
              <a:gd name="T9" fmla="*/ 15 h 16"/>
              <a:gd name="T10" fmla="*/ 5 w 26"/>
              <a:gd name="T11" fmla="*/ 15 h 16"/>
              <a:gd name="T12" fmla="*/ 7 w 26"/>
              <a:gd name="T13" fmla="*/ 15 h 16"/>
              <a:gd name="T14" fmla="*/ 8 w 26"/>
              <a:gd name="T15" fmla="*/ 15 h 16"/>
              <a:gd name="T16" fmla="*/ 10 w 26"/>
              <a:gd name="T17" fmla="*/ 15 h 16"/>
              <a:gd name="T18" fmla="*/ 11 w 26"/>
              <a:gd name="T19" fmla="*/ 15 h 16"/>
              <a:gd name="T20" fmla="*/ 13 w 26"/>
              <a:gd name="T21" fmla="*/ 15 h 16"/>
              <a:gd name="T22" fmla="*/ 14 w 26"/>
              <a:gd name="T23" fmla="*/ 15 h 16"/>
              <a:gd name="T24" fmla="*/ 16 w 26"/>
              <a:gd name="T25" fmla="*/ 15 h 16"/>
              <a:gd name="T26" fmla="*/ 17 w 26"/>
              <a:gd name="T27" fmla="*/ 15 h 16"/>
              <a:gd name="T28" fmla="*/ 19 w 26"/>
              <a:gd name="T29" fmla="*/ 15 h 16"/>
              <a:gd name="T30" fmla="*/ 20 w 26"/>
              <a:gd name="T31" fmla="*/ 14 h 16"/>
              <a:gd name="T32" fmla="*/ 22 w 26"/>
              <a:gd name="T33" fmla="*/ 14 h 16"/>
              <a:gd name="T34" fmla="*/ 22 w 26"/>
              <a:gd name="T35" fmla="*/ 12 h 16"/>
              <a:gd name="T36" fmla="*/ 24 w 26"/>
              <a:gd name="T37" fmla="*/ 10 h 16"/>
              <a:gd name="T38" fmla="*/ 24 w 26"/>
              <a:gd name="T39" fmla="*/ 8 h 16"/>
              <a:gd name="T40" fmla="*/ 25 w 26"/>
              <a:gd name="T41" fmla="*/ 7 h 16"/>
              <a:gd name="T42" fmla="*/ 24 w 26"/>
              <a:gd name="T43" fmla="*/ 5 h 16"/>
              <a:gd name="T44" fmla="*/ 24 w 26"/>
              <a:gd name="T45" fmla="*/ 3 h 16"/>
              <a:gd name="T46" fmla="*/ 22 w 26"/>
              <a:gd name="T47" fmla="*/ 1 h 16"/>
              <a:gd name="T48" fmla="*/ 22 w 26"/>
              <a:gd name="T49" fmla="*/ 0 h 16"/>
              <a:gd name="T50" fmla="*/ 20 w 26"/>
              <a:gd name="T51" fmla="*/ 0 h 16"/>
              <a:gd name="T52" fmla="*/ 19 w 26"/>
              <a:gd name="T53" fmla="*/ 0 h 16"/>
              <a:gd name="T54" fmla="*/ 17 w 26"/>
              <a:gd name="T55" fmla="*/ 0 h 16"/>
              <a:gd name="T56" fmla="*/ 16 w 26"/>
              <a:gd name="T57" fmla="*/ 0 h 16"/>
              <a:gd name="T58" fmla="*/ 14 w 26"/>
              <a:gd name="T59" fmla="*/ 0 h 16"/>
              <a:gd name="T60" fmla="*/ 13 w 26"/>
              <a:gd name="T61" fmla="*/ 0 h 16"/>
              <a:gd name="T62" fmla="*/ 12 w 26"/>
              <a:gd name="T63" fmla="*/ 0 h 16"/>
              <a:gd name="T64" fmla="*/ 10 w 26"/>
              <a:gd name="T65" fmla="*/ 0 h 16"/>
              <a:gd name="T66" fmla="*/ 9 w 26"/>
              <a:gd name="T67" fmla="*/ 0 h 16"/>
              <a:gd name="T68" fmla="*/ 7 w 26"/>
              <a:gd name="T69" fmla="*/ 0 h 16"/>
              <a:gd name="T70" fmla="*/ 6 w 26"/>
              <a:gd name="T71" fmla="*/ 0 h 16"/>
              <a:gd name="T72" fmla="*/ 4 w 26"/>
              <a:gd name="T73" fmla="*/ 0 h 16"/>
              <a:gd name="T74" fmla="*/ 3 w 26"/>
              <a:gd name="T75" fmla="*/ 0 h 16"/>
              <a:gd name="T76" fmla="*/ 1 w 26"/>
              <a:gd name="T77" fmla="*/ 0 h 16"/>
              <a:gd name="T78" fmla="*/ 0 w 26"/>
              <a:gd name="T79" fmla="*/ 0 h 16"/>
              <a:gd name="T80" fmla="*/ 0 w 26"/>
              <a:gd name="T81" fmla="*/ 0 h 16"/>
              <a:gd name="T82" fmla="*/ 0 w 26"/>
              <a:gd name="T83" fmla="*/ 1 h 16"/>
              <a:gd name="T84" fmla="*/ 0 w 26"/>
              <a:gd name="T85" fmla="*/ 3 h 16"/>
              <a:gd name="T86" fmla="*/ 0 w 26"/>
              <a:gd name="T87" fmla="*/ 5 h 16"/>
              <a:gd name="T88" fmla="*/ 0 w 26"/>
              <a:gd name="T89" fmla="*/ 7 h 16"/>
              <a:gd name="T90" fmla="*/ 0 w 26"/>
              <a:gd name="T91" fmla="*/ 9 h 16"/>
              <a:gd name="T92" fmla="*/ 0 w 26"/>
              <a:gd name="T93" fmla="*/ 11 h 16"/>
              <a:gd name="T94" fmla="*/ 0 w 26"/>
              <a:gd name="T95" fmla="*/ 12 h 16"/>
              <a:gd name="T96" fmla="*/ 0 w 26"/>
              <a:gd name="T97" fmla="*/ 14 h 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16"/>
              <a:gd name="T149" fmla="*/ 26 w 26"/>
              <a:gd name="T150" fmla="*/ 16 h 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16">
                <a:moveTo>
                  <a:pt x="0" y="14"/>
                </a:moveTo>
                <a:lnTo>
                  <a:pt x="0" y="14"/>
                </a:lnTo>
                <a:lnTo>
                  <a:pt x="1" y="15"/>
                </a:lnTo>
                <a:lnTo>
                  <a:pt x="2" y="15"/>
                </a:lnTo>
                <a:lnTo>
                  <a:pt x="4" y="15"/>
                </a:lnTo>
                <a:lnTo>
                  <a:pt x="5" y="15"/>
                </a:lnTo>
                <a:lnTo>
                  <a:pt x="7" y="15"/>
                </a:lnTo>
                <a:lnTo>
                  <a:pt x="8" y="15"/>
                </a:lnTo>
                <a:lnTo>
                  <a:pt x="10" y="15"/>
                </a:lnTo>
                <a:lnTo>
                  <a:pt x="11" y="15"/>
                </a:lnTo>
                <a:lnTo>
                  <a:pt x="13" y="15"/>
                </a:lnTo>
                <a:lnTo>
                  <a:pt x="14" y="15"/>
                </a:lnTo>
                <a:lnTo>
                  <a:pt x="16" y="15"/>
                </a:lnTo>
                <a:lnTo>
                  <a:pt x="17" y="15"/>
                </a:lnTo>
                <a:lnTo>
                  <a:pt x="19" y="15"/>
                </a:lnTo>
                <a:lnTo>
                  <a:pt x="20" y="14"/>
                </a:lnTo>
                <a:lnTo>
                  <a:pt x="22" y="14"/>
                </a:lnTo>
                <a:lnTo>
                  <a:pt x="22" y="12"/>
                </a:lnTo>
                <a:lnTo>
                  <a:pt x="24" y="10"/>
                </a:lnTo>
                <a:lnTo>
                  <a:pt x="24" y="8"/>
                </a:lnTo>
                <a:lnTo>
                  <a:pt x="25" y="7"/>
                </a:lnTo>
                <a:lnTo>
                  <a:pt x="24" y="5"/>
                </a:lnTo>
                <a:lnTo>
                  <a:pt x="24" y="3"/>
                </a:lnTo>
                <a:lnTo>
                  <a:pt x="22" y="1"/>
                </a:lnTo>
                <a:lnTo>
                  <a:pt x="22" y="0"/>
                </a:lnTo>
                <a:lnTo>
                  <a:pt x="20" y="0"/>
                </a:lnTo>
                <a:lnTo>
                  <a:pt x="19" y="0"/>
                </a:lnTo>
                <a:lnTo>
                  <a:pt x="17" y="0"/>
                </a:lnTo>
                <a:lnTo>
                  <a:pt x="16" y="0"/>
                </a:lnTo>
                <a:lnTo>
                  <a:pt x="14" y="0"/>
                </a:lnTo>
                <a:lnTo>
                  <a:pt x="13" y="0"/>
                </a:lnTo>
                <a:lnTo>
                  <a:pt x="12" y="0"/>
                </a:lnTo>
                <a:lnTo>
                  <a:pt x="10" y="0"/>
                </a:lnTo>
                <a:lnTo>
                  <a:pt x="9" y="0"/>
                </a:lnTo>
                <a:lnTo>
                  <a:pt x="7" y="0"/>
                </a:lnTo>
                <a:lnTo>
                  <a:pt x="6" y="0"/>
                </a:lnTo>
                <a:lnTo>
                  <a:pt x="4" y="0"/>
                </a:lnTo>
                <a:lnTo>
                  <a:pt x="3" y="0"/>
                </a:lnTo>
                <a:lnTo>
                  <a:pt x="1" y="0"/>
                </a:lnTo>
                <a:lnTo>
                  <a:pt x="0" y="0"/>
                </a:lnTo>
                <a:lnTo>
                  <a:pt x="0" y="1"/>
                </a:lnTo>
                <a:lnTo>
                  <a:pt x="0" y="3"/>
                </a:lnTo>
                <a:lnTo>
                  <a:pt x="0" y="5"/>
                </a:lnTo>
                <a:lnTo>
                  <a:pt x="0" y="7"/>
                </a:lnTo>
                <a:lnTo>
                  <a:pt x="0" y="9"/>
                </a:lnTo>
                <a:lnTo>
                  <a:pt x="0" y="11"/>
                </a:lnTo>
                <a:lnTo>
                  <a:pt x="0" y="12"/>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4" name="Freeform 1679"/>
          <p:cNvSpPr>
            <a:spLocks/>
          </p:cNvSpPr>
          <p:nvPr/>
        </p:nvSpPr>
        <p:spPr bwMode="auto">
          <a:xfrm flipH="1">
            <a:off x="3650897" y="3268826"/>
            <a:ext cx="41011" cy="13932"/>
          </a:xfrm>
          <a:custGeom>
            <a:avLst/>
            <a:gdLst>
              <a:gd name="T0" fmla="*/ 34 w 54"/>
              <a:gd name="T1" fmla="*/ 15 h 16"/>
              <a:gd name="T2" fmla="*/ 36 w 54"/>
              <a:gd name="T3" fmla="*/ 15 h 16"/>
              <a:gd name="T4" fmla="*/ 38 w 54"/>
              <a:gd name="T5" fmla="*/ 15 h 16"/>
              <a:gd name="T6" fmla="*/ 40 w 54"/>
              <a:gd name="T7" fmla="*/ 15 h 16"/>
              <a:gd name="T8" fmla="*/ 42 w 54"/>
              <a:gd name="T9" fmla="*/ 15 h 16"/>
              <a:gd name="T10" fmla="*/ 44 w 54"/>
              <a:gd name="T11" fmla="*/ 13 h 16"/>
              <a:gd name="T12" fmla="*/ 46 w 54"/>
              <a:gd name="T13" fmla="*/ 13 h 16"/>
              <a:gd name="T14" fmla="*/ 49 w 54"/>
              <a:gd name="T15" fmla="*/ 13 h 16"/>
              <a:gd name="T16" fmla="*/ 51 w 54"/>
              <a:gd name="T17" fmla="*/ 13 h 16"/>
              <a:gd name="T18" fmla="*/ 53 w 54"/>
              <a:gd name="T19" fmla="*/ 10 h 16"/>
              <a:gd name="T20" fmla="*/ 53 w 54"/>
              <a:gd name="T21" fmla="*/ 7 h 16"/>
              <a:gd name="T22" fmla="*/ 52 w 54"/>
              <a:gd name="T23" fmla="*/ 4 h 16"/>
              <a:gd name="T24" fmla="*/ 50 w 54"/>
              <a:gd name="T25" fmla="*/ 0 h 16"/>
              <a:gd name="T26" fmla="*/ 47 w 54"/>
              <a:gd name="T27" fmla="*/ 0 h 16"/>
              <a:gd name="T28" fmla="*/ 44 w 54"/>
              <a:gd name="T29" fmla="*/ 0 h 16"/>
              <a:gd name="T30" fmla="*/ 41 w 54"/>
              <a:gd name="T31" fmla="*/ 0 h 16"/>
              <a:gd name="T32" fmla="*/ 39 w 54"/>
              <a:gd name="T33" fmla="*/ 0 h 16"/>
              <a:gd name="T34" fmla="*/ 36 w 54"/>
              <a:gd name="T35" fmla="*/ 0 h 16"/>
              <a:gd name="T36" fmla="*/ 34 w 54"/>
              <a:gd name="T37" fmla="*/ 0 h 16"/>
              <a:gd name="T38" fmla="*/ 31 w 54"/>
              <a:gd name="T39" fmla="*/ 0 h 16"/>
              <a:gd name="T40" fmla="*/ 28 w 54"/>
              <a:gd name="T41" fmla="*/ 0 h 16"/>
              <a:gd name="T42" fmla="*/ 26 w 54"/>
              <a:gd name="T43" fmla="*/ 2 h 16"/>
              <a:gd name="T44" fmla="*/ 25 w 54"/>
              <a:gd name="T45" fmla="*/ 3 h 16"/>
              <a:gd name="T46" fmla="*/ 23 w 54"/>
              <a:gd name="T47" fmla="*/ 4 h 16"/>
              <a:gd name="T48" fmla="*/ 22 w 54"/>
              <a:gd name="T49" fmla="*/ 3 h 16"/>
              <a:gd name="T50" fmla="*/ 20 w 54"/>
              <a:gd name="T51" fmla="*/ 2 h 16"/>
              <a:gd name="T52" fmla="*/ 18 w 54"/>
              <a:gd name="T53" fmla="*/ 3 h 16"/>
              <a:gd name="T54" fmla="*/ 17 w 54"/>
              <a:gd name="T55" fmla="*/ 3 h 16"/>
              <a:gd name="T56" fmla="*/ 13 w 54"/>
              <a:gd name="T57" fmla="*/ 4 h 16"/>
              <a:gd name="T58" fmla="*/ 11 w 54"/>
              <a:gd name="T59" fmla="*/ 5 h 16"/>
              <a:gd name="T60" fmla="*/ 9 w 54"/>
              <a:gd name="T61" fmla="*/ 5 h 16"/>
              <a:gd name="T62" fmla="*/ 5 w 54"/>
              <a:gd name="T63" fmla="*/ 7 h 16"/>
              <a:gd name="T64" fmla="*/ 3 w 54"/>
              <a:gd name="T65" fmla="*/ 7 h 16"/>
              <a:gd name="T66" fmla="*/ 1 w 54"/>
              <a:gd name="T67" fmla="*/ 7 h 16"/>
              <a:gd name="T68" fmla="*/ 0 w 54"/>
              <a:gd name="T69" fmla="*/ 7 h 16"/>
              <a:gd name="T70" fmla="*/ 0 w 54"/>
              <a:gd name="T71" fmla="*/ 9 h 16"/>
              <a:gd name="T72" fmla="*/ 0 w 54"/>
              <a:gd name="T73" fmla="*/ 11 h 16"/>
              <a:gd name="T74" fmla="*/ 1 w 54"/>
              <a:gd name="T75" fmla="*/ 11 h 16"/>
              <a:gd name="T76" fmla="*/ 3 w 54"/>
              <a:gd name="T77" fmla="*/ 11 h 16"/>
              <a:gd name="T78" fmla="*/ 5 w 54"/>
              <a:gd name="T79" fmla="*/ 11 h 16"/>
              <a:gd name="T80" fmla="*/ 7 w 54"/>
              <a:gd name="T81" fmla="*/ 12 h 16"/>
              <a:gd name="T82" fmla="*/ 10 w 54"/>
              <a:gd name="T83" fmla="*/ 12 h 16"/>
              <a:gd name="T84" fmla="*/ 13 w 54"/>
              <a:gd name="T85" fmla="*/ 13 h 16"/>
              <a:gd name="T86" fmla="*/ 15 w 54"/>
              <a:gd name="T87" fmla="*/ 13 h 16"/>
              <a:gd name="T88" fmla="*/ 18 w 54"/>
              <a:gd name="T89" fmla="*/ 13 h 16"/>
              <a:gd name="T90" fmla="*/ 20 w 54"/>
              <a:gd name="T91" fmla="*/ 14 h 16"/>
              <a:gd name="T92" fmla="*/ 21 w 54"/>
              <a:gd name="T93" fmla="*/ 13 h 16"/>
              <a:gd name="T94" fmla="*/ 23 w 54"/>
              <a:gd name="T95" fmla="*/ 12 h 16"/>
              <a:gd name="T96" fmla="*/ 24 w 54"/>
              <a:gd name="T97" fmla="*/ 13 h 16"/>
              <a:gd name="T98" fmla="*/ 25 w 54"/>
              <a:gd name="T99" fmla="*/ 14 h 16"/>
              <a:gd name="T100" fmla="*/ 27 w 54"/>
              <a:gd name="T101" fmla="*/ 15 h 16"/>
              <a:gd name="T102" fmla="*/ 30 w 54"/>
              <a:gd name="T103" fmla="*/ 15 h 16"/>
              <a:gd name="T104" fmla="*/ 32 w 54"/>
              <a:gd name="T105" fmla="*/ 15 h 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16"/>
              <a:gd name="T161" fmla="*/ 54 w 54"/>
              <a:gd name="T162" fmla="*/ 16 h 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16">
                <a:moveTo>
                  <a:pt x="32" y="15"/>
                </a:moveTo>
                <a:lnTo>
                  <a:pt x="34" y="15"/>
                </a:lnTo>
                <a:lnTo>
                  <a:pt x="35" y="15"/>
                </a:lnTo>
                <a:lnTo>
                  <a:pt x="36" y="15"/>
                </a:lnTo>
                <a:lnTo>
                  <a:pt x="38" y="15"/>
                </a:lnTo>
                <a:lnTo>
                  <a:pt x="39" y="15"/>
                </a:lnTo>
                <a:lnTo>
                  <a:pt x="40" y="15"/>
                </a:lnTo>
                <a:lnTo>
                  <a:pt x="41" y="15"/>
                </a:lnTo>
                <a:lnTo>
                  <a:pt x="42" y="15"/>
                </a:lnTo>
                <a:lnTo>
                  <a:pt x="43" y="14"/>
                </a:lnTo>
                <a:lnTo>
                  <a:pt x="44" y="13"/>
                </a:lnTo>
                <a:lnTo>
                  <a:pt x="45" y="13"/>
                </a:lnTo>
                <a:lnTo>
                  <a:pt x="46" y="13"/>
                </a:lnTo>
                <a:lnTo>
                  <a:pt x="47" y="13"/>
                </a:lnTo>
                <a:lnTo>
                  <a:pt x="49" y="13"/>
                </a:lnTo>
                <a:lnTo>
                  <a:pt x="50" y="13"/>
                </a:lnTo>
                <a:lnTo>
                  <a:pt x="51" y="13"/>
                </a:lnTo>
                <a:lnTo>
                  <a:pt x="52" y="11"/>
                </a:lnTo>
                <a:lnTo>
                  <a:pt x="53" y="10"/>
                </a:lnTo>
                <a:lnTo>
                  <a:pt x="53" y="8"/>
                </a:lnTo>
                <a:lnTo>
                  <a:pt x="53" y="7"/>
                </a:lnTo>
                <a:lnTo>
                  <a:pt x="53" y="5"/>
                </a:lnTo>
                <a:lnTo>
                  <a:pt x="52" y="4"/>
                </a:lnTo>
                <a:lnTo>
                  <a:pt x="51" y="2"/>
                </a:lnTo>
                <a:lnTo>
                  <a:pt x="50" y="0"/>
                </a:lnTo>
                <a:lnTo>
                  <a:pt x="49" y="0"/>
                </a:lnTo>
                <a:lnTo>
                  <a:pt x="47" y="0"/>
                </a:lnTo>
                <a:lnTo>
                  <a:pt x="46" y="0"/>
                </a:lnTo>
                <a:lnTo>
                  <a:pt x="44" y="0"/>
                </a:lnTo>
                <a:lnTo>
                  <a:pt x="43" y="0"/>
                </a:lnTo>
                <a:lnTo>
                  <a:pt x="41" y="0"/>
                </a:lnTo>
                <a:lnTo>
                  <a:pt x="40" y="0"/>
                </a:lnTo>
                <a:lnTo>
                  <a:pt x="39" y="0"/>
                </a:lnTo>
                <a:lnTo>
                  <a:pt x="38" y="0"/>
                </a:lnTo>
                <a:lnTo>
                  <a:pt x="36" y="0"/>
                </a:lnTo>
                <a:lnTo>
                  <a:pt x="34" y="0"/>
                </a:lnTo>
                <a:lnTo>
                  <a:pt x="33" y="0"/>
                </a:lnTo>
                <a:lnTo>
                  <a:pt x="31" y="0"/>
                </a:lnTo>
                <a:lnTo>
                  <a:pt x="29" y="0"/>
                </a:lnTo>
                <a:lnTo>
                  <a:pt x="28" y="0"/>
                </a:lnTo>
                <a:lnTo>
                  <a:pt x="27" y="1"/>
                </a:lnTo>
                <a:lnTo>
                  <a:pt x="26" y="2"/>
                </a:lnTo>
                <a:lnTo>
                  <a:pt x="25" y="2"/>
                </a:lnTo>
                <a:lnTo>
                  <a:pt x="25" y="3"/>
                </a:lnTo>
                <a:lnTo>
                  <a:pt x="24" y="3"/>
                </a:lnTo>
                <a:lnTo>
                  <a:pt x="23" y="4"/>
                </a:lnTo>
                <a:lnTo>
                  <a:pt x="23" y="3"/>
                </a:lnTo>
                <a:lnTo>
                  <a:pt x="22" y="3"/>
                </a:lnTo>
                <a:lnTo>
                  <a:pt x="21" y="2"/>
                </a:lnTo>
                <a:lnTo>
                  <a:pt x="20" y="2"/>
                </a:lnTo>
                <a:lnTo>
                  <a:pt x="19" y="2"/>
                </a:lnTo>
                <a:lnTo>
                  <a:pt x="18" y="3"/>
                </a:lnTo>
                <a:lnTo>
                  <a:pt x="17" y="3"/>
                </a:lnTo>
                <a:lnTo>
                  <a:pt x="15" y="4"/>
                </a:lnTo>
                <a:lnTo>
                  <a:pt x="13" y="4"/>
                </a:lnTo>
                <a:lnTo>
                  <a:pt x="13" y="5"/>
                </a:lnTo>
                <a:lnTo>
                  <a:pt x="11" y="5"/>
                </a:lnTo>
                <a:lnTo>
                  <a:pt x="10" y="5"/>
                </a:lnTo>
                <a:lnTo>
                  <a:pt x="9" y="5"/>
                </a:lnTo>
                <a:lnTo>
                  <a:pt x="7" y="6"/>
                </a:lnTo>
                <a:lnTo>
                  <a:pt x="5" y="7"/>
                </a:lnTo>
                <a:lnTo>
                  <a:pt x="4" y="7"/>
                </a:lnTo>
                <a:lnTo>
                  <a:pt x="3" y="7"/>
                </a:lnTo>
                <a:lnTo>
                  <a:pt x="2" y="7"/>
                </a:lnTo>
                <a:lnTo>
                  <a:pt x="1" y="7"/>
                </a:lnTo>
                <a:lnTo>
                  <a:pt x="0" y="7"/>
                </a:lnTo>
                <a:lnTo>
                  <a:pt x="0" y="8"/>
                </a:lnTo>
                <a:lnTo>
                  <a:pt x="0" y="9"/>
                </a:lnTo>
                <a:lnTo>
                  <a:pt x="0" y="10"/>
                </a:lnTo>
                <a:lnTo>
                  <a:pt x="0" y="11"/>
                </a:lnTo>
                <a:lnTo>
                  <a:pt x="1" y="11"/>
                </a:lnTo>
                <a:lnTo>
                  <a:pt x="2" y="11"/>
                </a:lnTo>
                <a:lnTo>
                  <a:pt x="3" y="11"/>
                </a:lnTo>
                <a:lnTo>
                  <a:pt x="4" y="11"/>
                </a:lnTo>
                <a:lnTo>
                  <a:pt x="5" y="11"/>
                </a:lnTo>
                <a:lnTo>
                  <a:pt x="6" y="12"/>
                </a:lnTo>
                <a:lnTo>
                  <a:pt x="7" y="12"/>
                </a:lnTo>
                <a:lnTo>
                  <a:pt x="8" y="12"/>
                </a:lnTo>
                <a:lnTo>
                  <a:pt x="10" y="12"/>
                </a:lnTo>
                <a:lnTo>
                  <a:pt x="12" y="12"/>
                </a:lnTo>
                <a:lnTo>
                  <a:pt x="13" y="13"/>
                </a:lnTo>
                <a:lnTo>
                  <a:pt x="14" y="13"/>
                </a:lnTo>
                <a:lnTo>
                  <a:pt x="15" y="13"/>
                </a:lnTo>
                <a:lnTo>
                  <a:pt x="16" y="13"/>
                </a:lnTo>
                <a:lnTo>
                  <a:pt x="18" y="13"/>
                </a:lnTo>
                <a:lnTo>
                  <a:pt x="19" y="14"/>
                </a:lnTo>
                <a:lnTo>
                  <a:pt x="20" y="14"/>
                </a:lnTo>
                <a:lnTo>
                  <a:pt x="20" y="13"/>
                </a:lnTo>
                <a:lnTo>
                  <a:pt x="21" y="13"/>
                </a:lnTo>
                <a:lnTo>
                  <a:pt x="22" y="13"/>
                </a:lnTo>
                <a:lnTo>
                  <a:pt x="23" y="12"/>
                </a:lnTo>
                <a:lnTo>
                  <a:pt x="23" y="13"/>
                </a:lnTo>
                <a:lnTo>
                  <a:pt x="24" y="13"/>
                </a:lnTo>
                <a:lnTo>
                  <a:pt x="25" y="13"/>
                </a:lnTo>
                <a:lnTo>
                  <a:pt x="25" y="14"/>
                </a:lnTo>
                <a:lnTo>
                  <a:pt x="26" y="14"/>
                </a:lnTo>
                <a:lnTo>
                  <a:pt x="27" y="15"/>
                </a:lnTo>
                <a:lnTo>
                  <a:pt x="28" y="15"/>
                </a:lnTo>
                <a:lnTo>
                  <a:pt x="30" y="15"/>
                </a:lnTo>
                <a:lnTo>
                  <a:pt x="31" y="15"/>
                </a:lnTo>
                <a:lnTo>
                  <a:pt x="32"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5" name="Freeform 1680"/>
          <p:cNvSpPr>
            <a:spLocks/>
          </p:cNvSpPr>
          <p:nvPr/>
        </p:nvSpPr>
        <p:spPr bwMode="auto">
          <a:xfrm flipH="1">
            <a:off x="3650138" y="3268826"/>
            <a:ext cx="41770" cy="13932"/>
          </a:xfrm>
          <a:custGeom>
            <a:avLst/>
            <a:gdLst>
              <a:gd name="T0" fmla="*/ 34 w 55"/>
              <a:gd name="T1" fmla="*/ 15 h 16"/>
              <a:gd name="T2" fmla="*/ 36 w 55"/>
              <a:gd name="T3" fmla="*/ 15 h 16"/>
              <a:gd name="T4" fmla="*/ 38 w 55"/>
              <a:gd name="T5" fmla="*/ 15 h 16"/>
              <a:gd name="T6" fmla="*/ 41 w 55"/>
              <a:gd name="T7" fmla="*/ 15 h 16"/>
              <a:gd name="T8" fmla="*/ 43 w 55"/>
              <a:gd name="T9" fmla="*/ 14 h 16"/>
              <a:gd name="T10" fmla="*/ 45 w 55"/>
              <a:gd name="T11" fmla="*/ 13 h 16"/>
              <a:gd name="T12" fmla="*/ 48 w 55"/>
              <a:gd name="T13" fmla="*/ 13 h 16"/>
              <a:gd name="T14" fmla="*/ 51 w 55"/>
              <a:gd name="T15" fmla="*/ 13 h 16"/>
              <a:gd name="T16" fmla="*/ 53 w 55"/>
              <a:gd name="T17" fmla="*/ 11 h 16"/>
              <a:gd name="T18" fmla="*/ 54 w 55"/>
              <a:gd name="T19" fmla="*/ 8 h 16"/>
              <a:gd name="T20" fmla="*/ 54 w 55"/>
              <a:gd name="T21" fmla="*/ 5 h 16"/>
              <a:gd name="T22" fmla="*/ 52 w 55"/>
              <a:gd name="T23" fmla="*/ 2 h 16"/>
              <a:gd name="T24" fmla="*/ 50 w 55"/>
              <a:gd name="T25" fmla="*/ 0 h 16"/>
              <a:gd name="T26" fmla="*/ 47 w 55"/>
              <a:gd name="T27" fmla="*/ 0 h 16"/>
              <a:gd name="T28" fmla="*/ 44 w 55"/>
              <a:gd name="T29" fmla="*/ 0 h 16"/>
              <a:gd name="T30" fmla="*/ 40 w 55"/>
              <a:gd name="T31" fmla="*/ 0 h 16"/>
              <a:gd name="T32" fmla="*/ 37 w 55"/>
              <a:gd name="T33" fmla="*/ 0 h 16"/>
              <a:gd name="T34" fmla="*/ 35 w 55"/>
              <a:gd name="T35" fmla="*/ 0 h 16"/>
              <a:gd name="T36" fmla="*/ 32 w 55"/>
              <a:gd name="T37" fmla="*/ 0 h 16"/>
              <a:gd name="T38" fmla="*/ 29 w 55"/>
              <a:gd name="T39" fmla="*/ 0 h 16"/>
              <a:gd name="T40" fmla="*/ 27 w 55"/>
              <a:gd name="T41" fmla="*/ 1 h 16"/>
              <a:gd name="T42" fmla="*/ 26 w 55"/>
              <a:gd name="T43" fmla="*/ 2 h 16"/>
              <a:gd name="T44" fmla="*/ 24 w 55"/>
              <a:gd name="T45" fmla="*/ 3 h 16"/>
              <a:gd name="T46" fmla="*/ 22 w 55"/>
              <a:gd name="T47" fmla="*/ 3 h 16"/>
              <a:gd name="T48" fmla="*/ 21 w 55"/>
              <a:gd name="T49" fmla="*/ 2 h 16"/>
              <a:gd name="T50" fmla="*/ 19 w 55"/>
              <a:gd name="T51" fmla="*/ 3 h 16"/>
              <a:gd name="T52" fmla="*/ 17 w 55"/>
              <a:gd name="T53" fmla="*/ 3 h 16"/>
              <a:gd name="T54" fmla="*/ 15 w 55"/>
              <a:gd name="T55" fmla="*/ 4 h 16"/>
              <a:gd name="T56" fmla="*/ 13 w 55"/>
              <a:gd name="T57" fmla="*/ 4 h 16"/>
              <a:gd name="T58" fmla="*/ 10 w 55"/>
              <a:gd name="T59" fmla="*/ 5 h 16"/>
              <a:gd name="T60" fmla="*/ 8 w 55"/>
              <a:gd name="T61" fmla="*/ 6 h 16"/>
              <a:gd name="T62" fmla="*/ 6 w 55"/>
              <a:gd name="T63" fmla="*/ 6 h 16"/>
              <a:gd name="T64" fmla="*/ 3 w 55"/>
              <a:gd name="T65" fmla="*/ 7 h 16"/>
              <a:gd name="T66" fmla="*/ 1 w 55"/>
              <a:gd name="T67" fmla="*/ 7 h 16"/>
              <a:gd name="T68" fmla="*/ 0 w 55"/>
              <a:gd name="T69" fmla="*/ 6 h 16"/>
              <a:gd name="T70" fmla="*/ 0 w 55"/>
              <a:gd name="T71" fmla="*/ 8 h 16"/>
              <a:gd name="T72" fmla="*/ 0 w 55"/>
              <a:gd name="T73" fmla="*/ 10 h 16"/>
              <a:gd name="T74" fmla="*/ 0 w 55"/>
              <a:gd name="T75" fmla="*/ 11 h 16"/>
              <a:gd name="T76" fmla="*/ 2 w 55"/>
              <a:gd name="T77" fmla="*/ 11 h 16"/>
              <a:gd name="T78" fmla="*/ 4 w 55"/>
              <a:gd name="T79" fmla="*/ 11 h 16"/>
              <a:gd name="T80" fmla="*/ 7 w 55"/>
              <a:gd name="T81" fmla="*/ 12 h 16"/>
              <a:gd name="T82" fmla="*/ 10 w 55"/>
              <a:gd name="T83" fmla="*/ 12 h 16"/>
              <a:gd name="T84" fmla="*/ 13 w 55"/>
              <a:gd name="T85" fmla="*/ 12 h 16"/>
              <a:gd name="T86" fmla="*/ 14 w 55"/>
              <a:gd name="T87" fmla="*/ 13 h 16"/>
              <a:gd name="T88" fmla="*/ 17 w 55"/>
              <a:gd name="T89" fmla="*/ 13 h 16"/>
              <a:gd name="T90" fmla="*/ 18 w 55"/>
              <a:gd name="T91" fmla="*/ 13 h 16"/>
              <a:gd name="T92" fmla="*/ 20 w 55"/>
              <a:gd name="T93" fmla="*/ 14 h 16"/>
              <a:gd name="T94" fmla="*/ 22 w 55"/>
              <a:gd name="T95" fmla="*/ 13 h 16"/>
              <a:gd name="T96" fmla="*/ 24 w 55"/>
              <a:gd name="T97" fmla="*/ 13 h 16"/>
              <a:gd name="T98" fmla="*/ 25 w 55"/>
              <a:gd name="T99" fmla="*/ 14 h 16"/>
              <a:gd name="T100" fmla="*/ 27 w 55"/>
              <a:gd name="T101" fmla="*/ 14 h 16"/>
              <a:gd name="T102" fmla="*/ 30 w 55"/>
              <a:gd name="T103" fmla="*/ 14 h 16"/>
              <a:gd name="T104" fmla="*/ 31 w 55"/>
              <a:gd name="T105" fmla="*/ 15 h 16"/>
              <a:gd name="T106" fmla="*/ 33 w 55"/>
              <a:gd name="T107" fmla="*/ 15 h 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
              <a:gd name="T163" fmla="*/ 0 h 16"/>
              <a:gd name="T164" fmla="*/ 55 w 55"/>
              <a:gd name="T165" fmla="*/ 16 h 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 h="16">
                <a:moveTo>
                  <a:pt x="33" y="15"/>
                </a:moveTo>
                <a:lnTo>
                  <a:pt x="34" y="15"/>
                </a:lnTo>
                <a:lnTo>
                  <a:pt x="36" y="15"/>
                </a:lnTo>
                <a:lnTo>
                  <a:pt x="37" y="15"/>
                </a:lnTo>
                <a:lnTo>
                  <a:pt x="38" y="15"/>
                </a:lnTo>
                <a:lnTo>
                  <a:pt x="40" y="15"/>
                </a:lnTo>
                <a:lnTo>
                  <a:pt x="41" y="15"/>
                </a:lnTo>
                <a:lnTo>
                  <a:pt x="42" y="15"/>
                </a:lnTo>
                <a:lnTo>
                  <a:pt x="43" y="14"/>
                </a:lnTo>
                <a:lnTo>
                  <a:pt x="44" y="14"/>
                </a:lnTo>
                <a:lnTo>
                  <a:pt x="45" y="13"/>
                </a:lnTo>
                <a:lnTo>
                  <a:pt x="47" y="13"/>
                </a:lnTo>
                <a:lnTo>
                  <a:pt x="48" y="13"/>
                </a:lnTo>
                <a:lnTo>
                  <a:pt x="49" y="13"/>
                </a:lnTo>
                <a:lnTo>
                  <a:pt x="51" y="13"/>
                </a:lnTo>
                <a:lnTo>
                  <a:pt x="52" y="13"/>
                </a:lnTo>
                <a:lnTo>
                  <a:pt x="53" y="11"/>
                </a:lnTo>
                <a:lnTo>
                  <a:pt x="54" y="10"/>
                </a:lnTo>
                <a:lnTo>
                  <a:pt x="54" y="8"/>
                </a:lnTo>
                <a:lnTo>
                  <a:pt x="54" y="7"/>
                </a:lnTo>
                <a:lnTo>
                  <a:pt x="54" y="5"/>
                </a:lnTo>
                <a:lnTo>
                  <a:pt x="53" y="3"/>
                </a:lnTo>
                <a:lnTo>
                  <a:pt x="52" y="2"/>
                </a:lnTo>
                <a:lnTo>
                  <a:pt x="51" y="0"/>
                </a:lnTo>
                <a:lnTo>
                  <a:pt x="50" y="0"/>
                </a:lnTo>
                <a:lnTo>
                  <a:pt x="48" y="0"/>
                </a:lnTo>
                <a:lnTo>
                  <a:pt x="47" y="0"/>
                </a:lnTo>
                <a:lnTo>
                  <a:pt x="45" y="0"/>
                </a:lnTo>
                <a:lnTo>
                  <a:pt x="44" y="0"/>
                </a:lnTo>
                <a:lnTo>
                  <a:pt x="42" y="0"/>
                </a:lnTo>
                <a:lnTo>
                  <a:pt x="40" y="0"/>
                </a:lnTo>
                <a:lnTo>
                  <a:pt x="38" y="0"/>
                </a:lnTo>
                <a:lnTo>
                  <a:pt x="37" y="0"/>
                </a:lnTo>
                <a:lnTo>
                  <a:pt x="36" y="0"/>
                </a:lnTo>
                <a:lnTo>
                  <a:pt x="35" y="0"/>
                </a:lnTo>
                <a:lnTo>
                  <a:pt x="33" y="0"/>
                </a:lnTo>
                <a:lnTo>
                  <a:pt x="32" y="0"/>
                </a:lnTo>
                <a:lnTo>
                  <a:pt x="30" y="0"/>
                </a:lnTo>
                <a:lnTo>
                  <a:pt x="29" y="0"/>
                </a:lnTo>
                <a:lnTo>
                  <a:pt x="28" y="0"/>
                </a:lnTo>
                <a:lnTo>
                  <a:pt x="27" y="1"/>
                </a:lnTo>
                <a:lnTo>
                  <a:pt x="27" y="2"/>
                </a:lnTo>
                <a:lnTo>
                  <a:pt x="26" y="2"/>
                </a:lnTo>
                <a:lnTo>
                  <a:pt x="25" y="3"/>
                </a:lnTo>
                <a:lnTo>
                  <a:pt x="24" y="3"/>
                </a:lnTo>
                <a:lnTo>
                  <a:pt x="23" y="3"/>
                </a:lnTo>
                <a:lnTo>
                  <a:pt x="22" y="3"/>
                </a:lnTo>
                <a:lnTo>
                  <a:pt x="22" y="2"/>
                </a:lnTo>
                <a:lnTo>
                  <a:pt x="21" y="2"/>
                </a:lnTo>
                <a:lnTo>
                  <a:pt x="19" y="2"/>
                </a:lnTo>
                <a:lnTo>
                  <a:pt x="19" y="3"/>
                </a:lnTo>
                <a:lnTo>
                  <a:pt x="18" y="3"/>
                </a:lnTo>
                <a:lnTo>
                  <a:pt x="17" y="3"/>
                </a:lnTo>
                <a:lnTo>
                  <a:pt x="16" y="3"/>
                </a:lnTo>
                <a:lnTo>
                  <a:pt x="15" y="4"/>
                </a:lnTo>
                <a:lnTo>
                  <a:pt x="14" y="4"/>
                </a:lnTo>
                <a:lnTo>
                  <a:pt x="13" y="4"/>
                </a:lnTo>
                <a:lnTo>
                  <a:pt x="12" y="5"/>
                </a:lnTo>
                <a:lnTo>
                  <a:pt x="10" y="5"/>
                </a:lnTo>
                <a:lnTo>
                  <a:pt x="9" y="5"/>
                </a:lnTo>
                <a:lnTo>
                  <a:pt x="8" y="6"/>
                </a:lnTo>
                <a:lnTo>
                  <a:pt x="7" y="6"/>
                </a:lnTo>
                <a:lnTo>
                  <a:pt x="6" y="6"/>
                </a:lnTo>
                <a:lnTo>
                  <a:pt x="4" y="7"/>
                </a:lnTo>
                <a:lnTo>
                  <a:pt x="3" y="7"/>
                </a:lnTo>
                <a:lnTo>
                  <a:pt x="2" y="7"/>
                </a:lnTo>
                <a:lnTo>
                  <a:pt x="1" y="7"/>
                </a:lnTo>
                <a:lnTo>
                  <a:pt x="0" y="7"/>
                </a:lnTo>
                <a:lnTo>
                  <a:pt x="0" y="6"/>
                </a:lnTo>
                <a:lnTo>
                  <a:pt x="0" y="7"/>
                </a:lnTo>
                <a:lnTo>
                  <a:pt x="0" y="8"/>
                </a:lnTo>
                <a:lnTo>
                  <a:pt x="0" y="9"/>
                </a:lnTo>
                <a:lnTo>
                  <a:pt x="0" y="10"/>
                </a:lnTo>
                <a:lnTo>
                  <a:pt x="0" y="11"/>
                </a:lnTo>
                <a:lnTo>
                  <a:pt x="1" y="11"/>
                </a:lnTo>
                <a:lnTo>
                  <a:pt x="2" y="11"/>
                </a:lnTo>
                <a:lnTo>
                  <a:pt x="3" y="11"/>
                </a:lnTo>
                <a:lnTo>
                  <a:pt x="4" y="11"/>
                </a:lnTo>
                <a:lnTo>
                  <a:pt x="5" y="11"/>
                </a:lnTo>
                <a:lnTo>
                  <a:pt x="7" y="12"/>
                </a:lnTo>
                <a:lnTo>
                  <a:pt x="9" y="12"/>
                </a:lnTo>
                <a:lnTo>
                  <a:pt x="10" y="12"/>
                </a:lnTo>
                <a:lnTo>
                  <a:pt x="11" y="12"/>
                </a:lnTo>
                <a:lnTo>
                  <a:pt x="13" y="12"/>
                </a:lnTo>
                <a:lnTo>
                  <a:pt x="13" y="13"/>
                </a:lnTo>
                <a:lnTo>
                  <a:pt x="14" y="13"/>
                </a:lnTo>
                <a:lnTo>
                  <a:pt x="16" y="13"/>
                </a:lnTo>
                <a:lnTo>
                  <a:pt x="17" y="13"/>
                </a:lnTo>
                <a:lnTo>
                  <a:pt x="18" y="13"/>
                </a:lnTo>
                <a:lnTo>
                  <a:pt x="19" y="14"/>
                </a:lnTo>
                <a:lnTo>
                  <a:pt x="20" y="14"/>
                </a:lnTo>
                <a:lnTo>
                  <a:pt x="21" y="13"/>
                </a:lnTo>
                <a:lnTo>
                  <a:pt x="22" y="13"/>
                </a:lnTo>
                <a:lnTo>
                  <a:pt x="24" y="12"/>
                </a:lnTo>
                <a:lnTo>
                  <a:pt x="24" y="13"/>
                </a:lnTo>
                <a:lnTo>
                  <a:pt x="25" y="13"/>
                </a:lnTo>
                <a:lnTo>
                  <a:pt x="25" y="14"/>
                </a:lnTo>
                <a:lnTo>
                  <a:pt x="26" y="14"/>
                </a:lnTo>
                <a:lnTo>
                  <a:pt x="27" y="14"/>
                </a:lnTo>
                <a:lnTo>
                  <a:pt x="28" y="14"/>
                </a:lnTo>
                <a:lnTo>
                  <a:pt x="30" y="14"/>
                </a:lnTo>
                <a:lnTo>
                  <a:pt x="30" y="15"/>
                </a:lnTo>
                <a:lnTo>
                  <a:pt x="31" y="15"/>
                </a:lnTo>
                <a:lnTo>
                  <a:pt x="32" y="15"/>
                </a:lnTo>
                <a:lnTo>
                  <a:pt x="33"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6" name="Freeform 1681"/>
          <p:cNvSpPr>
            <a:spLocks/>
          </p:cNvSpPr>
          <p:nvPr/>
        </p:nvSpPr>
        <p:spPr bwMode="auto">
          <a:xfrm flipH="1">
            <a:off x="3637227" y="3281887"/>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7" name="Freeform 1682"/>
          <p:cNvSpPr>
            <a:spLocks/>
          </p:cNvSpPr>
          <p:nvPr/>
        </p:nvSpPr>
        <p:spPr bwMode="auto">
          <a:xfrm flipH="1">
            <a:off x="3635708" y="3281887"/>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8" name="Freeform 1683"/>
          <p:cNvSpPr>
            <a:spLocks/>
          </p:cNvSpPr>
          <p:nvPr/>
        </p:nvSpPr>
        <p:spPr bwMode="auto">
          <a:xfrm flipH="1">
            <a:off x="3665327" y="3281887"/>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99" name="Freeform 1684"/>
          <p:cNvSpPr>
            <a:spLocks/>
          </p:cNvSpPr>
          <p:nvPr/>
        </p:nvSpPr>
        <p:spPr bwMode="auto">
          <a:xfrm flipH="1">
            <a:off x="3662289" y="3281016"/>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0" name="Freeform 1685"/>
          <p:cNvSpPr>
            <a:spLocks/>
          </p:cNvSpPr>
          <p:nvPr/>
        </p:nvSpPr>
        <p:spPr bwMode="auto">
          <a:xfrm flipH="1">
            <a:off x="3655454" y="3256636"/>
            <a:ext cx="12151" cy="14802"/>
          </a:xfrm>
          <a:custGeom>
            <a:avLst/>
            <a:gdLst>
              <a:gd name="T0" fmla="*/ 14 w 16"/>
              <a:gd name="T1" fmla="*/ 0 h 17"/>
              <a:gd name="T2" fmla="*/ 13 w 16"/>
              <a:gd name="T3" fmla="*/ 0 h 17"/>
              <a:gd name="T4" fmla="*/ 12 w 16"/>
              <a:gd name="T5" fmla="*/ 0 h 17"/>
              <a:gd name="T6" fmla="*/ 10 w 16"/>
              <a:gd name="T7" fmla="*/ 0 h 17"/>
              <a:gd name="T8" fmla="*/ 8 w 16"/>
              <a:gd name="T9" fmla="*/ 0 h 17"/>
              <a:gd name="T10" fmla="*/ 6 w 16"/>
              <a:gd name="T11" fmla="*/ 0 h 17"/>
              <a:gd name="T12" fmla="*/ 5 w 16"/>
              <a:gd name="T13" fmla="*/ 0 h 17"/>
              <a:gd name="T14" fmla="*/ 3 w 16"/>
              <a:gd name="T15" fmla="*/ 0 h 17"/>
              <a:gd name="T16" fmla="*/ 2 w 16"/>
              <a:gd name="T17" fmla="*/ 3 h 17"/>
              <a:gd name="T18" fmla="*/ 1 w 16"/>
              <a:gd name="T19" fmla="*/ 3 h 17"/>
              <a:gd name="T20" fmla="*/ 1 w 16"/>
              <a:gd name="T21" fmla="*/ 5 h 17"/>
              <a:gd name="T22" fmla="*/ 0 w 16"/>
              <a:gd name="T23" fmla="*/ 7 h 17"/>
              <a:gd name="T24" fmla="*/ 1 w 16"/>
              <a:gd name="T25" fmla="*/ 11 h 17"/>
              <a:gd name="T26" fmla="*/ 1 w 16"/>
              <a:gd name="T27" fmla="*/ 12 h 17"/>
              <a:gd name="T28" fmla="*/ 2 w 16"/>
              <a:gd name="T29" fmla="*/ 14 h 17"/>
              <a:gd name="T30" fmla="*/ 3 w 16"/>
              <a:gd name="T31" fmla="*/ 14 h 17"/>
              <a:gd name="T32" fmla="*/ 5 w 16"/>
              <a:gd name="T33" fmla="*/ 16 h 17"/>
              <a:gd name="T34" fmla="*/ 6 w 16"/>
              <a:gd name="T35" fmla="*/ 16 h 17"/>
              <a:gd name="T36" fmla="*/ 8 w 16"/>
              <a:gd name="T37" fmla="*/ 16 h 17"/>
              <a:gd name="T38" fmla="*/ 10 w 16"/>
              <a:gd name="T39" fmla="*/ 16 h 17"/>
              <a:gd name="T40" fmla="*/ 12 w 16"/>
              <a:gd name="T41" fmla="*/ 14 h 17"/>
              <a:gd name="T42" fmla="*/ 13 w 16"/>
              <a:gd name="T43" fmla="*/ 14 h 17"/>
              <a:gd name="T44" fmla="*/ 14 w 16"/>
              <a:gd name="T45" fmla="*/ 14 h 17"/>
              <a:gd name="T46" fmla="*/ 15 w 16"/>
              <a:gd name="T47" fmla="*/ 14 h 17"/>
              <a:gd name="T48" fmla="*/ 15 w 16"/>
              <a:gd name="T49" fmla="*/ 12 h 17"/>
              <a:gd name="T50" fmla="*/ 15 w 16"/>
              <a:gd name="T51" fmla="*/ 11 h 17"/>
              <a:gd name="T52" fmla="*/ 15 w 16"/>
              <a:gd name="T53" fmla="*/ 7 h 17"/>
              <a:gd name="T54" fmla="*/ 15 w 16"/>
              <a:gd name="T55" fmla="*/ 5 h 17"/>
              <a:gd name="T56" fmla="*/ 15 w 16"/>
              <a:gd name="T57" fmla="*/ 3 h 17"/>
              <a:gd name="T58" fmla="*/ 14 w 16"/>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7"/>
              <a:gd name="T92" fmla="*/ 16 w 16"/>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7">
                <a:moveTo>
                  <a:pt x="14" y="0"/>
                </a:moveTo>
                <a:lnTo>
                  <a:pt x="13" y="0"/>
                </a:lnTo>
                <a:lnTo>
                  <a:pt x="12" y="0"/>
                </a:lnTo>
                <a:lnTo>
                  <a:pt x="10" y="0"/>
                </a:lnTo>
                <a:lnTo>
                  <a:pt x="8" y="0"/>
                </a:lnTo>
                <a:lnTo>
                  <a:pt x="6" y="0"/>
                </a:lnTo>
                <a:lnTo>
                  <a:pt x="5" y="0"/>
                </a:lnTo>
                <a:lnTo>
                  <a:pt x="3" y="0"/>
                </a:lnTo>
                <a:lnTo>
                  <a:pt x="2" y="3"/>
                </a:lnTo>
                <a:lnTo>
                  <a:pt x="1" y="3"/>
                </a:lnTo>
                <a:lnTo>
                  <a:pt x="1" y="5"/>
                </a:lnTo>
                <a:lnTo>
                  <a:pt x="0" y="7"/>
                </a:lnTo>
                <a:lnTo>
                  <a:pt x="1" y="11"/>
                </a:lnTo>
                <a:lnTo>
                  <a:pt x="1" y="12"/>
                </a:lnTo>
                <a:lnTo>
                  <a:pt x="2" y="14"/>
                </a:lnTo>
                <a:lnTo>
                  <a:pt x="3" y="14"/>
                </a:lnTo>
                <a:lnTo>
                  <a:pt x="5" y="16"/>
                </a:lnTo>
                <a:lnTo>
                  <a:pt x="6" y="16"/>
                </a:lnTo>
                <a:lnTo>
                  <a:pt x="8" y="16"/>
                </a:lnTo>
                <a:lnTo>
                  <a:pt x="10" y="16"/>
                </a:lnTo>
                <a:lnTo>
                  <a:pt x="12" y="14"/>
                </a:lnTo>
                <a:lnTo>
                  <a:pt x="13" y="14"/>
                </a:lnTo>
                <a:lnTo>
                  <a:pt x="14" y="14"/>
                </a:lnTo>
                <a:lnTo>
                  <a:pt x="15" y="14"/>
                </a:lnTo>
                <a:lnTo>
                  <a:pt x="15" y="12"/>
                </a:lnTo>
                <a:lnTo>
                  <a:pt x="15" y="11"/>
                </a:lnTo>
                <a:lnTo>
                  <a:pt x="15" y="7"/>
                </a:lnTo>
                <a:lnTo>
                  <a:pt x="15" y="5"/>
                </a:lnTo>
                <a:lnTo>
                  <a:pt x="15" y="3"/>
                </a:lnTo>
                <a:lnTo>
                  <a:pt x="14" y="0"/>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1" name="Freeform 1686"/>
          <p:cNvSpPr>
            <a:spLocks/>
          </p:cNvSpPr>
          <p:nvPr/>
        </p:nvSpPr>
        <p:spPr bwMode="auto">
          <a:xfrm flipH="1">
            <a:off x="3653935" y="3256636"/>
            <a:ext cx="12151" cy="14802"/>
          </a:xfrm>
          <a:custGeom>
            <a:avLst/>
            <a:gdLst>
              <a:gd name="T0" fmla="*/ 15 w 16"/>
              <a:gd name="T1" fmla="*/ 0 h 17"/>
              <a:gd name="T2" fmla="*/ 13 w 16"/>
              <a:gd name="T3" fmla="*/ 0 h 17"/>
              <a:gd name="T4" fmla="*/ 12 w 16"/>
              <a:gd name="T5" fmla="*/ 0 h 17"/>
              <a:gd name="T6" fmla="*/ 10 w 16"/>
              <a:gd name="T7" fmla="*/ 0 h 17"/>
              <a:gd name="T8" fmla="*/ 9 w 16"/>
              <a:gd name="T9" fmla="*/ 0 h 17"/>
              <a:gd name="T10" fmla="*/ 8 w 16"/>
              <a:gd name="T11" fmla="*/ 0 h 17"/>
              <a:gd name="T12" fmla="*/ 6 w 16"/>
              <a:gd name="T13" fmla="*/ 0 h 17"/>
              <a:gd name="T14" fmla="*/ 5 w 16"/>
              <a:gd name="T15" fmla="*/ 0 h 17"/>
              <a:gd name="T16" fmla="*/ 3 w 16"/>
              <a:gd name="T17" fmla="*/ 0 h 17"/>
              <a:gd name="T18" fmla="*/ 2 w 16"/>
              <a:gd name="T19" fmla="*/ 2 h 17"/>
              <a:gd name="T20" fmla="*/ 1 w 16"/>
              <a:gd name="T21" fmla="*/ 5 h 17"/>
              <a:gd name="T22" fmla="*/ 0 w 16"/>
              <a:gd name="T23" fmla="*/ 6 h 17"/>
              <a:gd name="T24" fmla="*/ 0 w 16"/>
              <a:gd name="T25" fmla="*/ 7 h 17"/>
              <a:gd name="T26" fmla="*/ 0 w 16"/>
              <a:gd name="T27" fmla="*/ 9 h 17"/>
              <a:gd name="T28" fmla="*/ 1 w 16"/>
              <a:gd name="T29" fmla="*/ 11 h 17"/>
              <a:gd name="T30" fmla="*/ 2 w 16"/>
              <a:gd name="T31" fmla="*/ 14 h 17"/>
              <a:gd name="T32" fmla="*/ 3 w 16"/>
              <a:gd name="T33" fmla="*/ 14 h 17"/>
              <a:gd name="T34" fmla="*/ 5 w 16"/>
              <a:gd name="T35" fmla="*/ 16 h 17"/>
              <a:gd name="T36" fmla="*/ 6 w 16"/>
              <a:gd name="T37" fmla="*/ 16 h 17"/>
              <a:gd name="T38" fmla="*/ 8 w 16"/>
              <a:gd name="T39" fmla="*/ 16 h 17"/>
              <a:gd name="T40" fmla="*/ 9 w 16"/>
              <a:gd name="T41" fmla="*/ 16 h 17"/>
              <a:gd name="T42" fmla="*/ 10 w 16"/>
              <a:gd name="T43" fmla="*/ 16 h 17"/>
              <a:gd name="T44" fmla="*/ 12 w 16"/>
              <a:gd name="T45" fmla="*/ 14 h 17"/>
              <a:gd name="T46" fmla="*/ 13 w 16"/>
              <a:gd name="T47" fmla="*/ 14 h 17"/>
              <a:gd name="T48" fmla="*/ 15 w 16"/>
              <a:gd name="T49" fmla="*/ 14 h 17"/>
              <a:gd name="T50" fmla="*/ 15 w 16"/>
              <a:gd name="T51" fmla="*/ 11 h 17"/>
              <a:gd name="T52" fmla="*/ 15 w 16"/>
              <a:gd name="T53" fmla="*/ 9 h 17"/>
              <a:gd name="T54" fmla="*/ 15 w 16"/>
              <a:gd name="T55" fmla="*/ 7 h 17"/>
              <a:gd name="T56" fmla="*/ 15 w 16"/>
              <a:gd name="T57" fmla="*/ 6 h 17"/>
              <a:gd name="T58" fmla="*/ 15 w 16"/>
              <a:gd name="T59" fmla="*/ 5 h 17"/>
              <a:gd name="T60" fmla="*/ 15 w 16"/>
              <a:gd name="T61" fmla="*/ 2 h 17"/>
              <a:gd name="T62" fmla="*/ 15 w 16"/>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7"/>
              <a:gd name="T98" fmla="*/ 16 w 16"/>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7">
                <a:moveTo>
                  <a:pt x="15" y="0"/>
                </a:moveTo>
                <a:lnTo>
                  <a:pt x="13" y="0"/>
                </a:lnTo>
                <a:lnTo>
                  <a:pt x="12" y="0"/>
                </a:lnTo>
                <a:lnTo>
                  <a:pt x="10" y="0"/>
                </a:lnTo>
                <a:lnTo>
                  <a:pt x="9" y="0"/>
                </a:lnTo>
                <a:lnTo>
                  <a:pt x="8" y="0"/>
                </a:lnTo>
                <a:lnTo>
                  <a:pt x="6" y="0"/>
                </a:lnTo>
                <a:lnTo>
                  <a:pt x="5" y="0"/>
                </a:lnTo>
                <a:lnTo>
                  <a:pt x="3" y="0"/>
                </a:lnTo>
                <a:lnTo>
                  <a:pt x="2" y="2"/>
                </a:lnTo>
                <a:lnTo>
                  <a:pt x="1" y="5"/>
                </a:lnTo>
                <a:lnTo>
                  <a:pt x="0" y="6"/>
                </a:lnTo>
                <a:lnTo>
                  <a:pt x="0" y="7"/>
                </a:lnTo>
                <a:lnTo>
                  <a:pt x="0" y="9"/>
                </a:lnTo>
                <a:lnTo>
                  <a:pt x="1" y="11"/>
                </a:lnTo>
                <a:lnTo>
                  <a:pt x="2" y="14"/>
                </a:lnTo>
                <a:lnTo>
                  <a:pt x="3" y="14"/>
                </a:lnTo>
                <a:lnTo>
                  <a:pt x="5" y="16"/>
                </a:lnTo>
                <a:lnTo>
                  <a:pt x="6" y="16"/>
                </a:lnTo>
                <a:lnTo>
                  <a:pt x="8" y="16"/>
                </a:lnTo>
                <a:lnTo>
                  <a:pt x="9" y="16"/>
                </a:lnTo>
                <a:lnTo>
                  <a:pt x="10" y="16"/>
                </a:lnTo>
                <a:lnTo>
                  <a:pt x="12" y="14"/>
                </a:lnTo>
                <a:lnTo>
                  <a:pt x="13" y="14"/>
                </a:lnTo>
                <a:lnTo>
                  <a:pt x="15" y="14"/>
                </a:lnTo>
                <a:lnTo>
                  <a:pt x="15" y="11"/>
                </a:lnTo>
                <a:lnTo>
                  <a:pt x="15" y="9"/>
                </a:lnTo>
                <a:lnTo>
                  <a:pt x="15" y="7"/>
                </a:lnTo>
                <a:lnTo>
                  <a:pt x="15" y="6"/>
                </a:lnTo>
                <a:lnTo>
                  <a:pt x="15" y="5"/>
                </a:lnTo>
                <a:lnTo>
                  <a:pt x="15" y="2"/>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2" name="Freeform 1687"/>
          <p:cNvSpPr>
            <a:spLocks/>
          </p:cNvSpPr>
          <p:nvPr/>
        </p:nvSpPr>
        <p:spPr bwMode="auto">
          <a:xfrm flipH="1">
            <a:off x="3618241" y="3234868"/>
            <a:ext cx="29619" cy="19156"/>
          </a:xfrm>
          <a:custGeom>
            <a:avLst/>
            <a:gdLst>
              <a:gd name="T0" fmla="*/ 37 w 39"/>
              <a:gd name="T1" fmla="*/ 18 h 22"/>
              <a:gd name="T2" fmla="*/ 36 w 39"/>
              <a:gd name="T3" fmla="*/ 18 h 22"/>
              <a:gd name="T4" fmla="*/ 35 w 39"/>
              <a:gd name="T5" fmla="*/ 19 h 22"/>
              <a:gd name="T6" fmla="*/ 35 w 39"/>
              <a:gd name="T7" fmla="*/ 20 h 22"/>
              <a:gd name="T8" fmla="*/ 34 w 39"/>
              <a:gd name="T9" fmla="*/ 21 h 22"/>
              <a:gd name="T10" fmla="*/ 0 w 39"/>
              <a:gd name="T11" fmla="*/ 21 h 22"/>
              <a:gd name="T12" fmla="*/ 31 w 39"/>
              <a:gd name="T13" fmla="*/ 18 h 22"/>
              <a:gd name="T14" fmla="*/ 32 w 39"/>
              <a:gd name="T15" fmla="*/ 18 h 22"/>
              <a:gd name="T16" fmla="*/ 33 w 39"/>
              <a:gd name="T17" fmla="*/ 18 h 22"/>
              <a:gd name="T18" fmla="*/ 34 w 39"/>
              <a:gd name="T19" fmla="*/ 18 h 22"/>
              <a:gd name="T20" fmla="*/ 34 w 39"/>
              <a:gd name="T21" fmla="*/ 17 h 22"/>
              <a:gd name="T22" fmla="*/ 34 w 39"/>
              <a:gd name="T23" fmla="*/ 16 h 22"/>
              <a:gd name="T24" fmla="*/ 34 w 39"/>
              <a:gd name="T25" fmla="*/ 15 h 22"/>
              <a:gd name="T26" fmla="*/ 35 w 39"/>
              <a:gd name="T27" fmla="*/ 11 h 22"/>
              <a:gd name="T28" fmla="*/ 35 w 39"/>
              <a:gd name="T29" fmla="*/ 8 h 22"/>
              <a:gd name="T30" fmla="*/ 35 w 39"/>
              <a:gd name="T31" fmla="*/ 3 h 22"/>
              <a:gd name="T32" fmla="*/ 35 w 39"/>
              <a:gd name="T33" fmla="*/ 0 h 22"/>
              <a:gd name="T34" fmla="*/ 37 w 39"/>
              <a:gd name="T35" fmla="*/ 0 h 22"/>
              <a:gd name="T36" fmla="*/ 38 w 39"/>
              <a:gd name="T37" fmla="*/ 5 h 22"/>
              <a:gd name="T38" fmla="*/ 38 w 39"/>
              <a:gd name="T39" fmla="*/ 9 h 22"/>
              <a:gd name="T40" fmla="*/ 38 w 39"/>
              <a:gd name="T41" fmla="*/ 12 h 22"/>
              <a:gd name="T42" fmla="*/ 37 w 39"/>
              <a:gd name="T43" fmla="*/ 16 h 22"/>
              <a:gd name="T44" fmla="*/ 37 w 39"/>
              <a:gd name="T45" fmla="*/ 17 h 22"/>
              <a:gd name="T46" fmla="*/ 37 w 39"/>
              <a:gd name="T47" fmla="*/ 18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22"/>
              <a:gd name="T74" fmla="*/ 39 w 39"/>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22">
                <a:moveTo>
                  <a:pt x="37" y="18"/>
                </a:moveTo>
                <a:lnTo>
                  <a:pt x="36" y="18"/>
                </a:lnTo>
                <a:lnTo>
                  <a:pt x="35" y="19"/>
                </a:lnTo>
                <a:lnTo>
                  <a:pt x="35" y="20"/>
                </a:lnTo>
                <a:lnTo>
                  <a:pt x="34" y="21"/>
                </a:lnTo>
                <a:lnTo>
                  <a:pt x="0" y="21"/>
                </a:lnTo>
                <a:lnTo>
                  <a:pt x="31" y="18"/>
                </a:lnTo>
                <a:lnTo>
                  <a:pt x="32" y="18"/>
                </a:lnTo>
                <a:lnTo>
                  <a:pt x="33" y="18"/>
                </a:lnTo>
                <a:lnTo>
                  <a:pt x="34" y="18"/>
                </a:lnTo>
                <a:lnTo>
                  <a:pt x="34" y="17"/>
                </a:lnTo>
                <a:lnTo>
                  <a:pt x="34" y="16"/>
                </a:lnTo>
                <a:lnTo>
                  <a:pt x="34" y="15"/>
                </a:lnTo>
                <a:lnTo>
                  <a:pt x="35" y="11"/>
                </a:lnTo>
                <a:lnTo>
                  <a:pt x="35" y="8"/>
                </a:lnTo>
                <a:lnTo>
                  <a:pt x="35" y="3"/>
                </a:lnTo>
                <a:lnTo>
                  <a:pt x="35" y="0"/>
                </a:lnTo>
                <a:lnTo>
                  <a:pt x="37" y="0"/>
                </a:lnTo>
                <a:lnTo>
                  <a:pt x="38" y="5"/>
                </a:lnTo>
                <a:lnTo>
                  <a:pt x="38" y="9"/>
                </a:lnTo>
                <a:lnTo>
                  <a:pt x="38" y="12"/>
                </a:lnTo>
                <a:lnTo>
                  <a:pt x="37" y="16"/>
                </a:lnTo>
                <a:lnTo>
                  <a:pt x="37" y="17"/>
                </a:lnTo>
                <a:lnTo>
                  <a:pt x="37" y="18"/>
                </a:lnTo>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3" name="Freeform 1688"/>
          <p:cNvSpPr>
            <a:spLocks/>
          </p:cNvSpPr>
          <p:nvPr/>
        </p:nvSpPr>
        <p:spPr bwMode="auto">
          <a:xfrm flipH="1">
            <a:off x="3617481" y="3234868"/>
            <a:ext cx="29619" cy="20027"/>
          </a:xfrm>
          <a:custGeom>
            <a:avLst/>
            <a:gdLst>
              <a:gd name="T0" fmla="*/ 36 w 39"/>
              <a:gd name="T1" fmla="*/ 18 h 23"/>
              <a:gd name="T2" fmla="*/ 35 w 39"/>
              <a:gd name="T3" fmla="*/ 19 h 23"/>
              <a:gd name="T4" fmla="*/ 35 w 39"/>
              <a:gd name="T5" fmla="*/ 20 h 23"/>
              <a:gd name="T6" fmla="*/ 34 w 39"/>
              <a:gd name="T7" fmla="*/ 21 h 23"/>
              <a:gd name="T8" fmla="*/ 33 w 39"/>
              <a:gd name="T9" fmla="*/ 22 h 23"/>
              <a:gd name="T10" fmla="*/ 0 w 39"/>
              <a:gd name="T11" fmla="*/ 22 h 23"/>
              <a:gd name="T12" fmla="*/ 30 w 39"/>
              <a:gd name="T13" fmla="*/ 19 h 23"/>
              <a:gd name="T14" fmla="*/ 31 w 39"/>
              <a:gd name="T15" fmla="*/ 19 h 23"/>
              <a:gd name="T16" fmla="*/ 32 w 39"/>
              <a:gd name="T17" fmla="*/ 18 h 23"/>
              <a:gd name="T18" fmla="*/ 33 w 39"/>
              <a:gd name="T19" fmla="*/ 18 h 23"/>
              <a:gd name="T20" fmla="*/ 33 w 39"/>
              <a:gd name="T21" fmla="*/ 17 h 23"/>
              <a:gd name="T22" fmla="*/ 33 w 39"/>
              <a:gd name="T23" fmla="*/ 16 h 23"/>
              <a:gd name="T24" fmla="*/ 34 w 39"/>
              <a:gd name="T25" fmla="*/ 12 h 23"/>
              <a:gd name="T26" fmla="*/ 35 w 39"/>
              <a:gd name="T27" fmla="*/ 7 h 23"/>
              <a:gd name="T28" fmla="*/ 35 w 39"/>
              <a:gd name="T29" fmla="*/ 4 h 23"/>
              <a:gd name="T30" fmla="*/ 35 w 39"/>
              <a:gd name="T31" fmla="*/ 0 h 23"/>
              <a:gd name="T32" fmla="*/ 36 w 39"/>
              <a:gd name="T33" fmla="*/ 1 h 23"/>
              <a:gd name="T34" fmla="*/ 37 w 39"/>
              <a:gd name="T35" fmla="*/ 5 h 23"/>
              <a:gd name="T36" fmla="*/ 38 w 39"/>
              <a:gd name="T37" fmla="*/ 9 h 23"/>
              <a:gd name="T38" fmla="*/ 37 w 39"/>
              <a:gd name="T39" fmla="*/ 13 h 23"/>
              <a:gd name="T40" fmla="*/ 36 w 39"/>
              <a:gd name="T41" fmla="*/ 17 h 23"/>
              <a:gd name="T42" fmla="*/ 36 w 39"/>
              <a:gd name="T43" fmla="*/ 1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23"/>
              <a:gd name="T68" fmla="*/ 39 w 39"/>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23">
                <a:moveTo>
                  <a:pt x="36" y="18"/>
                </a:moveTo>
                <a:lnTo>
                  <a:pt x="35" y="19"/>
                </a:lnTo>
                <a:lnTo>
                  <a:pt x="35" y="20"/>
                </a:lnTo>
                <a:lnTo>
                  <a:pt x="34" y="21"/>
                </a:lnTo>
                <a:lnTo>
                  <a:pt x="33" y="22"/>
                </a:lnTo>
                <a:lnTo>
                  <a:pt x="0" y="22"/>
                </a:lnTo>
                <a:lnTo>
                  <a:pt x="30" y="19"/>
                </a:lnTo>
                <a:lnTo>
                  <a:pt x="31" y="19"/>
                </a:lnTo>
                <a:lnTo>
                  <a:pt x="32" y="18"/>
                </a:lnTo>
                <a:lnTo>
                  <a:pt x="33" y="18"/>
                </a:lnTo>
                <a:lnTo>
                  <a:pt x="33" y="17"/>
                </a:lnTo>
                <a:lnTo>
                  <a:pt x="33" y="16"/>
                </a:lnTo>
                <a:lnTo>
                  <a:pt x="34" y="12"/>
                </a:lnTo>
                <a:lnTo>
                  <a:pt x="35" y="7"/>
                </a:lnTo>
                <a:lnTo>
                  <a:pt x="35" y="4"/>
                </a:lnTo>
                <a:lnTo>
                  <a:pt x="35" y="0"/>
                </a:lnTo>
                <a:lnTo>
                  <a:pt x="36" y="1"/>
                </a:lnTo>
                <a:lnTo>
                  <a:pt x="37" y="5"/>
                </a:lnTo>
                <a:lnTo>
                  <a:pt x="38" y="9"/>
                </a:lnTo>
                <a:lnTo>
                  <a:pt x="37" y="13"/>
                </a:lnTo>
                <a:lnTo>
                  <a:pt x="36" y="17"/>
                </a:lnTo>
                <a:lnTo>
                  <a:pt x="36"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4" name="Freeform 1689"/>
          <p:cNvSpPr>
            <a:spLocks/>
          </p:cNvSpPr>
          <p:nvPr/>
        </p:nvSpPr>
        <p:spPr bwMode="auto">
          <a:xfrm flipH="1">
            <a:off x="3654695" y="3254024"/>
            <a:ext cx="12151" cy="13932"/>
          </a:xfrm>
          <a:custGeom>
            <a:avLst/>
            <a:gdLst>
              <a:gd name="T0" fmla="*/ 15 w 16"/>
              <a:gd name="T1" fmla="*/ 0 h 16"/>
              <a:gd name="T2" fmla="*/ 5 w 16"/>
              <a:gd name="T3" fmla="*/ 0 h 16"/>
              <a:gd name="T4" fmla="*/ 0 w 16"/>
              <a:gd name="T5" fmla="*/ 0 h 16"/>
              <a:gd name="T6" fmla="*/ 0 w 16"/>
              <a:gd name="T7" fmla="*/ 2 h 16"/>
              <a:gd name="T8" fmla="*/ 0 w 16"/>
              <a:gd name="T9" fmla="*/ 4 h 16"/>
              <a:gd name="T10" fmla="*/ 0 w 16"/>
              <a:gd name="T11" fmla="*/ 6 h 16"/>
              <a:gd name="T12" fmla="*/ 0 w 16"/>
              <a:gd name="T13" fmla="*/ 8 h 16"/>
              <a:gd name="T14" fmla="*/ 0 w 16"/>
              <a:gd name="T15" fmla="*/ 9 h 16"/>
              <a:gd name="T16" fmla="*/ 0 w 16"/>
              <a:gd name="T17" fmla="*/ 11 h 16"/>
              <a:gd name="T18" fmla="*/ 0 w 16"/>
              <a:gd name="T19" fmla="*/ 13 h 16"/>
              <a:gd name="T20" fmla="*/ 0 w 16"/>
              <a:gd name="T21" fmla="*/ 15 h 16"/>
              <a:gd name="T22" fmla="*/ 5 w 16"/>
              <a:gd name="T23" fmla="*/ 15 h 16"/>
              <a:gd name="T24" fmla="*/ 15 w 16"/>
              <a:gd name="T25" fmla="*/ 15 h 16"/>
              <a:gd name="T26" fmla="*/ 15 w 1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5" y="0"/>
                </a:moveTo>
                <a:lnTo>
                  <a:pt x="5" y="0"/>
                </a:lnTo>
                <a:lnTo>
                  <a:pt x="0" y="0"/>
                </a:lnTo>
                <a:lnTo>
                  <a:pt x="0" y="2"/>
                </a:lnTo>
                <a:lnTo>
                  <a:pt x="0" y="4"/>
                </a:lnTo>
                <a:lnTo>
                  <a:pt x="0" y="6"/>
                </a:lnTo>
                <a:lnTo>
                  <a:pt x="0" y="8"/>
                </a:lnTo>
                <a:lnTo>
                  <a:pt x="0" y="9"/>
                </a:lnTo>
                <a:lnTo>
                  <a:pt x="0" y="11"/>
                </a:lnTo>
                <a:lnTo>
                  <a:pt x="0" y="13"/>
                </a:lnTo>
                <a:lnTo>
                  <a:pt x="0" y="15"/>
                </a:lnTo>
                <a:lnTo>
                  <a:pt x="5" y="15"/>
                </a:lnTo>
                <a:lnTo>
                  <a:pt x="15" y="15"/>
                </a:lnTo>
                <a:lnTo>
                  <a:pt x="15"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5" name="Freeform 1690"/>
          <p:cNvSpPr>
            <a:spLocks/>
          </p:cNvSpPr>
          <p:nvPr/>
        </p:nvSpPr>
        <p:spPr bwMode="auto">
          <a:xfrm flipH="1">
            <a:off x="3654695" y="3254024"/>
            <a:ext cx="12151" cy="13932"/>
          </a:xfrm>
          <a:custGeom>
            <a:avLst/>
            <a:gdLst>
              <a:gd name="T0" fmla="*/ 0 w 16"/>
              <a:gd name="T1" fmla="*/ 0 h 16"/>
              <a:gd name="T2" fmla="*/ 4 w 16"/>
              <a:gd name="T3" fmla="*/ 0 h 16"/>
              <a:gd name="T4" fmla="*/ 7 w 16"/>
              <a:gd name="T5" fmla="*/ 0 h 16"/>
              <a:gd name="T6" fmla="*/ 12 w 16"/>
              <a:gd name="T7" fmla="*/ 0 h 16"/>
              <a:gd name="T8" fmla="*/ 15 w 16"/>
              <a:gd name="T9" fmla="*/ 0 h 16"/>
              <a:gd name="T10" fmla="*/ 15 w 16"/>
              <a:gd name="T11" fmla="*/ 15 h 16"/>
              <a:gd name="T12" fmla="*/ 12 w 16"/>
              <a:gd name="T13" fmla="*/ 15 h 16"/>
              <a:gd name="T14" fmla="*/ 7 w 16"/>
              <a:gd name="T15" fmla="*/ 15 h 16"/>
              <a:gd name="T16" fmla="*/ 4 w 16"/>
              <a:gd name="T17" fmla="*/ 15 h 16"/>
              <a:gd name="T18" fmla="*/ 0 w 16"/>
              <a:gd name="T19" fmla="*/ 15 h 16"/>
              <a:gd name="T20" fmla="*/ 0 w 1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0"/>
                </a:moveTo>
                <a:lnTo>
                  <a:pt x="4" y="0"/>
                </a:lnTo>
                <a:lnTo>
                  <a:pt x="7" y="0"/>
                </a:lnTo>
                <a:lnTo>
                  <a:pt x="12" y="0"/>
                </a:lnTo>
                <a:lnTo>
                  <a:pt x="15" y="0"/>
                </a:lnTo>
                <a:lnTo>
                  <a:pt x="15" y="15"/>
                </a:lnTo>
                <a:lnTo>
                  <a:pt x="12" y="15"/>
                </a:lnTo>
                <a:lnTo>
                  <a:pt x="7" y="15"/>
                </a:lnTo>
                <a:lnTo>
                  <a:pt x="4" y="15"/>
                </a:lnTo>
                <a:lnTo>
                  <a:pt x="0" y="15"/>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6" name="Freeform 1691"/>
          <p:cNvSpPr>
            <a:spLocks/>
          </p:cNvSpPr>
          <p:nvPr/>
        </p:nvSpPr>
        <p:spPr bwMode="auto">
          <a:xfrm flipH="1">
            <a:off x="3653176" y="3254024"/>
            <a:ext cx="12151" cy="13932"/>
          </a:xfrm>
          <a:custGeom>
            <a:avLst/>
            <a:gdLst>
              <a:gd name="T0" fmla="*/ 0 w 16"/>
              <a:gd name="T1" fmla="*/ 0 h 16"/>
              <a:gd name="T2" fmla="*/ 8 w 16"/>
              <a:gd name="T3" fmla="*/ 0 h 16"/>
              <a:gd name="T4" fmla="*/ 15 w 16"/>
              <a:gd name="T5" fmla="*/ 0 h 16"/>
              <a:gd name="T6" fmla="*/ 15 w 16"/>
              <a:gd name="T7" fmla="*/ 15 h 16"/>
              <a:gd name="T8" fmla="*/ 8 w 16"/>
              <a:gd name="T9" fmla="*/ 15 h 16"/>
              <a:gd name="T10" fmla="*/ 0 w 16"/>
              <a:gd name="T11" fmla="*/ 15 h 16"/>
              <a:gd name="T12" fmla="*/ 0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0"/>
                </a:moveTo>
                <a:lnTo>
                  <a:pt x="8" y="0"/>
                </a:lnTo>
                <a:lnTo>
                  <a:pt x="15" y="0"/>
                </a:lnTo>
                <a:lnTo>
                  <a:pt x="15" y="15"/>
                </a:lnTo>
                <a:lnTo>
                  <a:pt x="8" y="15"/>
                </a:lnTo>
                <a:lnTo>
                  <a:pt x="0" y="15"/>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7" name="Freeform 1692"/>
          <p:cNvSpPr>
            <a:spLocks/>
          </p:cNvSpPr>
          <p:nvPr/>
        </p:nvSpPr>
        <p:spPr bwMode="auto">
          <a:xfrm flipH="1">
            <a:off x="3652416" y="3254024"/>
            <a:ext cx="12151" cy="13932"/>
          </a:xfrm>
          <a:custGeom>
            <a:avLst/>
            <a:gdLst>
              <a:gd name="T0" fmla="*/ 0 w 16"/>
              <a:gd name="T1" fmla="*/ 0 h 16"/>
              <a:gd name="T2" fmla="*/ 4 w 16"/>
              <a:gd name="T3" fmla="*/ 0 h 16"/>
              <a:gd name="T4" fmla="*/ 8 w 16"/>
              <a:gd name="T5" fmla="*/ 0 h 16"/>
              <a:gd name="T6" fmla="*/ 11 w 16"/>
              <a:gd name="T7" fmla="*/ 0 h 16"/>
              <a:gd name="T8" fmla="*/ 15 w 16"/>
              <a:gd name="T9" fmla="*/ 0 h 16"/>
              <a:gd name="T10" fmla="*/ 15 w 16"/>
              <a:gd name="T11" fmla="*/ 15 h 16"/>
              <a:gd name="T12" fmla="*/ 11 w 16"/>
              <a:gd name="T13" fmla="*/ 15 h 16"/>
              <a:gd name="T14" fmla="*/ 8 w 16"/>
              <a:gd name="T15" fmla="*/ 15 h 16"/>
              <a:gd name="T16" fmla="*/ 4 w 16"/>
              <a:gd name="T17" fmla="*/ 15 h 16"/>
              <a:gd name="T18" fmla="*/ 0 w 16"/>
              <a:gd name="T19" fmla="*/ 15 h 16"/>
              <a:gd name="T20" fmla="*/ 0 w 1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0"/>
                </a:moveTo>
                <a:lnTo>
                  <a:pt x="4" y="0"/>
                </a:lnTo>
                <a:lnTo>
                  <a:pt x="8" y="0"/>
                </a:lnTo>
                <a:lnTo>
                  <a:pt x="11" y="0"/>
                </a:lnTo>
                <a:lnTo>
                  <a:pt x="15" y="0"/>
                </a:lnTo>
                <a:lnTo>
                  <a:pt x="15" y="15"/>
                </a:lnTo>
                <a:lnTo>
                  <a:pt x="11" y="15"/>
                </a:lnTo>
                <a:lnTo>
                  <a:pt x="8" y="15"/>
                </a:lnTo>
                <a:lnTo>
                  <a:pt x="4" y="15"/>
                </a:lnTo>
                <a:lnTo>
                  <a:pt x="0" y="15"/>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8" name="Freeform 1693"/>
          <p:cNvSpPr>
            <a:spLocks/>
          </p:cNvSpPr>
          <p:nvPr/>
        </p:nvSpPr>
        <p:spPr bwMode="auto">
          <a:xfrm flipH="1">
            <a:off x="3653176" y="3254024"/>
            <a:ext cx="12151" cy="13932"/>
          </a:xfrm>
          <a:custGeom>
            <a:avLst/>
            <a:gdLst>
              <a:gd name="T0" fmla="*/ 0 w 16"/>
              <a:gd name="T1" fmla="*/ 0 h 16"/>
              <a:gd name="T2" fmla="*/ 4 w 16"/>
              <a:gd name="T3" fmla="*/ 0 h 16"/>
              <a:gd name="T4" fmla="*/ 7 w 16"/>
              <a:gd name="T5" fmla="*/ 0 h 16"/>
              <a:gd name="T6" fmla="*/ 12 w 16"/>
              <a:gd name="T7" fmla="*/ 0 h 16"/>
              <a:gd name="T8" fmla="*/ 15 w 16"/>
              <a:gd name="T9" fmla="*/ 0 h 16"/>
              <a:gd name="T10" fmla="*/ 15 w 16"/>
              <a:gd name="T11" fmla="*/ 15 h 16"/>
              <a:gd name="T12" fmla="*/ 12 w 16"/>
              <a:gd name="T13" fmla="*/ 15 h 16"/>
              <a:gd name="T14" fmla="*/ 7 w 16"/>
              <a:gd name="T15" fmla="*/ 15 h 16"/>
              <a:gd name="T16" fmla="*/ 4 w 16"/>
              <a:gd name="T17" fmla="*/ 15 h 16"/>
              <a:gd name="T18" fmla="*/ 0 w 16"/>
              <a:gd name="T19" fmla="*/ 15 h 16"/>
              <a:gd name="T20" fmla="*/ 0 w 1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0"/>
                </a:moveTo>
                <a:lnTo>
                  <a:pt x="4" y="0"/>
                </a:lnTo>
                <a:lnTo>
                  <a:pt x="7" y="0"/>
                </a:lnTo>
                <a:lnTo>
                  <a:pt x="12" y="0"/>
                </a:lnTo>
                <a:lnTo>
                  <a:pt x="15" y="0"/>
                </a:lnTo>
                <a:lnTo>
                  <a:pt x="15" y="15"/>
                </a:lnTo>
                <a:lnTo>
                  <a:pt x="12" y="15"/>
                </a:lnTo>
                <a:lnTo>
                  <a:pt x="7" y="15"/>
                </a:lnTo>
                <a:lnTo>
                  <a:pt x="4" y="15"/>
                </a:lnTo>
                <a:lnTo>
                  <a:pt x="0" y="15"/>
                </a:lnTo>
                <a:lnTo>
                  <a:pt x="0" y="0"/>
                </a:lnTo>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09" name="Freeform 1694"/>
          <p:cNvSpPr>
            <a:spLocks/>
          </p:cNvSpPr>
          <p:nvPr/>
        </p:nvSpPr>
        <p:spPr bwMode="auto">
          <a:xfrm flipH="1">
            <a:off x="3651657" y="3254024"/>
            <a:ext cx="12151" cy="13932"/>
          </a:xfrm>
          <a:custGeom>
            <a:avLst/>
            <a:gdLst>
              <a:gd name="T0" fmla="*/ 0 w 16"/>
              <a:gd name="T1" fmla="*/ 0 h 16"/>
              <a:gd name="T2" fmla="*/ 4 w 16"/>
              <a:gd name="T3" fmla="*/ 0 h 16"/>
              <a:gd name="T4" fmla="*/ 8 w 16"/>
              <a:gd name="T5" fmla="*/ 0 h 16"/>
              <a:gd name="T6" fmla="*/ 15 w 16"/>
              <a:gd name="T7" fmla="*/ 0 h 16"/>
              <a:gd name="T8" fmla="*/ 15 w 16"/>
              <a:gd name="T9" fmla="*/ 15 h 16"/>
              <a:gd name="T10" fmla="*/ 8 w 16"/>
              <a:gd name="T11" fmla="*/ 15 h 16"/>
              <a:gd name="T12" fmla="*/ 4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4" y="0"/>
                </a:lnTo>
                <a:lnTo>
                  <a:pt x="8" y="0"/>
                </a:lnTo>
                <a:lnTo>
                  <a:pt x="15" y="0"/>
                </a:lnTo>
                <a:lnTo>
                  <a:pt x="15" y="15"/>
                </a:lnTo>
                <a:lnTo>
                  <a:pt x="8" y="15"/>
                </a:lnTo>
                <a:lnTo>
                  <a:pt x="4" y="15"/>
                </a:lnTo>
                <a:lnTo>
                  <a:pt x="0" y="15"/>
                </a:lnTo>
                <a:lnTo>
                  <a:pt x="0" y="0"/>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0" name="Freeform 1695"/>
          <p:cNvSpPr>
            <a:spLocks/>
          </p:cNvSpPr>
          <p:nvPr/>
        </p:nvSpPr>
        <p:spPr bwMode="auto">
          <a:xfrm flipH="1">
            <a:off x="3650138" y="3254024"/>
            <a:ext cx="12151" cy="13932"/>
          </a:xfrm>
          <a:custGeom>
            <a:avLst/>
            <a:gdLst>
              <a:gd name="T0" fmla="*/ 0 w 16"/>
              <a:gd name="T1" fmla="*/ 0 h 16"/>
              <a:gd name="T2" fmla="*/ 6 w 16"/>
              <a:gd name="T3" fmla="*/ 0 h 16"/>
              <a:gd name="T4" fmla="*/ 9 w 16"/>
              <a:gd name="T5" fmla="*/ 0 h 16"/>
              <a:gd name="T6" fmla="*/ 15 w 16"/>
              <a:gd name="T7" fmla="*/ 0 h 16"/>
              <a:gd name="T8" fmla="*/ 15 w 16"/>
              <a:gd name="T9" fmla="*/ 15 h 16"/>
              <a:gd name="T10" fmla="*/ 9 w 16"/>
              <a:gd name="T11" fmla="*/ 15 h 16"/>
              <a:gd name="T12" fmla="*/ 6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6" y="0"/>
                </a:lnTo>
                <a:lnTo>
                  <a:pt x="9" y="0"/>
                </a:lnTo>
                <a:lnTo>
                  <a:pt x="15" y="0"/>
                </a:lnTo>
                <a:lnTo>
                  <a:pt x="15" y="15"/>
                </a:lnTo>
                <a:lnTo>
                  <a:pt x="9" y="15"/>
                </a:lnTo>
                <a:lnTo>
                  <a:pt x="6" y="15"/>
                </a:lnTo>
                <a:lnTo>
                  <a:pt x="0" y="15"/>
                </a:lnTo>
                <a:lnTo>
                  <a:pt x="0" y="0"/>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1" name="Freeform 1696"/>
          <p:cNvSpPr>
            <a:spLocks/>
          </p:cNvSpPr>
          <p:nvPr/>
        </p:nvSpPr>
        <p:spPr bwMode="auto">
          <a:xfrm flipH="1">
            <a:off x="3654695" y="3254024"/>
            <a:ext cx="759" cy="13932"/>
          </a:xfrm>
          <a:custGeom>
            <a:avLst/>
            <a:gdLst>
              <a:gd name="T0" fmla="*/ 0 w 1"/>
              <a:gd name="T1" fmla="*/ 0 h 16"/>
              <a:gd name="T2" fmla="*/ 0 w 1"/>
              <a:gd name="T3" fmla="*/ 0 h 16"/>
              <a:gd name="T4" fmla="*/ 0 w 1"/>
              <a:gd name="T5" fmla="*/ 15 h 16"/>
              <a:gd name="T6" fmla="*/ 0 w 1"/>
              <a:gd name="T7" fmla="*/ 0 h 16"/>
              <a:gd name="T8" fmla="*/ 0 60000 65536"/>
              <a:gd name="T9" fmla="*/ 0 60000 65536"/>
              <a:gd name="T10" fmla="*/ 0 60000 65536"/>
              <a:gd name="T11" fmla="*/ 0 60000 65536"/>
              <a:gd name="T12" fmla="*/ 0 w 1"/>
              <a:gd name="T13" fmla="*/ 0 h 16"/>
              <a:gd name="T14" fmla="*/ 1 w 1"/>
              <a:gd name="T15" fmla="*/ 16 h 16"/>
            </a:gdLst>
            <a:ahLst/>
            <a:cxnLst>
              <a:cxn ang="T8">
                <a:pos x="T0" y="T1"/>
              </a:cxn>
              <a:cxn ang="T9">
                <a:pos x="T2" y="T3"/>
              </a:cxn>
              <a:cxn ang="T10">
                <a:pos x="T4" y="T5"/>
              </a:cxn>
              <a:cxn ang="T11">
                <a:pos x="T6" y="T7"/>
              </a:cxn>
            </a:cxnLst>
            <a:rect l="T12" t="T13" r="T14" b="T15"/>
            <a:pathLst>
              <a:path w="1" h="16">
                <a:moveTo>
                  <a:pt x="0" y="0"/>
                </a:moveTo>
                <a:lnTo>
                  <a:pt x="0" y="0"/>
                </a:lnTo>
                <a:lnTo>
                  <a:pt x="0" y="15"/>
                </a:lnTo>
                <a:lnTo>
                  <a:pt x="0" y="0"/>
                </a:lnTo>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2" name="Freeform 1697"/>
          <p:cNvSpPr>
            <a:spLocks/>
          </p:cNvSpPr>
          <p:nvPr/>
        </p:nvSpPr>
        <p:spPr bwMode="auto">
          <a:xfrm flipH="1">
            <a:off x="3650138" y="3254024"/>
            <a:ext cx="12151" cy="13932"/>
          </a:xfrm>
          <a:custGeom>
            <a:avLst/>
            <a:gdLst>
              <a:gd name="T0" fmla="*/ 0 w 16"/>
              <a:gd name="T1" fmla="*/ 0 h 16"/>
              <a:gd name="T2" fmla="*/ 7 w 16"/>
              <a:gd name="T3" fmla="*/ 0 h 16"/>
              <a:gd name="T4" fmla="*/ 9 w 16"/>
              <a:gd name="T5" fmla="*/ 0 h 16"/>
              <a:gd name="T6" fmla="*/ 15 w 16"/>
              <a:gd name="T7" fmla="*/ 0 h 16"/>
              <a:gd name="T8" fmla="*/ 15 w 16"/>
              <a:gd name="T9" fmla="*/ 15 h 16"/>
              <a:gd name="T10" fmla="*/ 9 w 16"/>
              <a:gd name="T11" fmla="*/ 15 h 16"/>
              <a:gd name="T12" fmla="*/ 7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7" y="0"/>
                </a:lnTo>
                <a:lnTo>
                  <a:pt x="9" y="0"/>
                </a:lnTo>
                <a:lnTo>
                  <a:pt x="15" y="0"/>
                </a:lnTo>
                <a:lnTo>
                  <a:pt x="15" y="15"/>
                </a:lnTo>
                <a:lnTo>
                  <a:pt x="9" y="15"/>
                </a:lnTo>
                <a:lnTo>
                  <a:pt x="7" y="15"/>
                </a:lnTo>
                <a:lnTo>
                  <a:pt x="0" y="15"/>
                </a:lnTo>
                <a:lnTo>
                  <a:pt x="0" y="0"/>
                </a:lnTo>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3" name="Freeform 1698"/>
          <p:cNvSpPr>
            <a:spLocks/>
          </p:cNvSpPr>
          <p:nvPr/>
        </p:nvSpPr>
        <p:spPr bwMode="auto">
          <a:xfrm flipH="1">
            <a:off x="3648619" y="3254024"/>
            <a:ext cx="12151" cy="13932"/>
          </a:xfrm>
          <a:custGeom>
            <a:avLst/>
            <a:gdLst>
              <a:gd name="T0" fmla="*/ 0 w 16"/>
              <a:gd name="T1" fmla="*/ 0 h 16"/>
              <a:gd name="T2" fmla="*/ 8 w 16"/>
              <a:gd name="T3" fmla="*/ 0 h 16"/>
              <a:gd name="T4" fmla="*/ 15 w 16"/>
              <a:gd name="T5" fmla="*/ 0 h 16"/>
              <a:gd name="T6" fmla="*/ 15 w 16"/>
              <a:gd name="T7" fmla="*/ 15 h 16"/>
              <a:gd name="T8" fmla="*/ 8 w 16"/>
              <a:gd name="T9" fmla="*/ 15 h 16"/>
              <a:gd name="T10" fmla="*/ 0 w 16"/>
              <a:gd name="T11" fmla="*/ 15 h 16"/>
              <a:gd name="T12" fmla="*/ 0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0"/>
                </a:moveTo>
                <a:lnTo>
                  <a:pt x="8" y="0"/>
                </a:lnTo>
                <a:lnTo>
                  <a:pt x="15" y="0"/>
                </a:lnTo>
                <a:lnTo>
                  <a:pt x="15" y="15"/>
                </a:lnTo>
                <a:lnTo>
                  <a:pt x="8" y="15"/>
                </a:lnTo>
                <a:lnTo>
                  <a:pt x="0" y="15"/>
                </a:lnTo>
                <a:lnTo>
                  <a:pt x="0" y="0"/>
                </a:ln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4" name="Freeform 1699"/>
          <p:cNvSpPr>
            <a:spLocks/>
          </p:cNvSpPr>
          <p:nvPr/>
        </p:nvSpPr>
        <p:spPr bwMode="auto">
          <a:xfrm flipH="1">
            <a:off x="3648619" y="3254024"/>
            <a:ext cx="12151" cy="13932"/>
          </a:xfrm>
          <a:custGeom>
            <a:avLst/>
            <a:gdLst>
              <a:gd name="T0" fmla="*/ 0 w 16"/>
              <a:gd name="T1" fmla="*/ 0 h 16"/>
              <a:gd name="T2" fmla="*/ 8 w 16"/>
              <a:gd name="T3" fmla="*/ 0 h 16"/>
              <a:gd name="T4" fmla="*/ 11 w 16"/>
              <a:gd name="T5" fmla="*/ 0 h 16"/>
              <a:gd name="T6" fmla="*/ 15 w 16"/>
              <a:gd name="T7" fmla="*/ 0 h 16"/>
              <a:gd name="T8" fmla="*/ 15 w 16"/>
              <a:gd name="T9" fmla="*/ 15 h 16"/>
              <a:gd name="T10" fmla="*/ 11 w 16"/>
              <a:gd name="T11" fmla="*/ 15 h 16"/>
              <a:gd name="T12" fmla="*/ 8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8" y="0"/>
                </a:lnTo>
                <a:lnTo>
                  <a:pt x="11" y="0"/>
                </a:lnTo>
                <a:lnTo>
                  <a:pt x="15" y="0"/>
                </a:lnTo>
                <a:lnTo>
                  <a:pt x="15" y="15"/>
                </a:lnTo>
                <a:lnTo>
                  <a:pt x="11" y="15"/>
                </a:lnTo>
                <a:lnTo>
                  <a:pt x="8" y="15"/>
                </a:lnTo>
                <a:lnTo>
                  <a:pt x="0" y="15"/>
                </a:lnTo>
                <a:lnTo>
                  <a:pt x="0" y="0"/>
                </a:ln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5" name="Freeform 1700"/>
          <p:cNvSpPr>
            <a:spLocks/>
          </p:cNvSpPr>
          <p:nvPr/>
        </p:nvSpPr>
        <p:spPr bwMode="auto">
          <a:xfrm flipH="1">
            <a:off x="3648619" y="3254024"/>
            <a:ext cx="12151" cy="13932"/>
          </a:xfrm>
          <a:custGeom>
            <a:avLst/>
            <a:gdLst>
              <a:gd name="T0" fmla="*/ 0 w 16"/>
              <a:gd name="T1" fmla="*/ 0 h 16"/>
              <a:gd name="T2" fmla="*/ 7 w 16"/>
              <a:gd name="T3" fmla="*/ 0 h 16"/>
              <a:gd name="T4" fmla="*/ 9 w 16"/>
              <a:gd name="T5" fmla="*/ 0 h 16"/>
              <a:gd name="T6" fmla="*/ 15 w 16"/>
              <a:gd name="T7" fmla="*/ 0 h 16"/>
              <a:gd name="T8" fmla="*/ 15 w 16"/>
              <a:gd name="T9" fmla="*/ 15 h 16"/>
              <a:gd name="T10" fmla="*/ 9 w 16"/>
              <a:gd name="T11" fmla="*/ 15 h 16"/>
              <a:gd name="T12" fmla="*/ 7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7" y="0"/>
                </a:lnTo>
                <a:lnTo>
                  <a:pt x="9" y="0"/>
                </a:lnTo>
                <a:lnTo>
                  <a:pt x="15" y="0"/>
                </a:lnTo>
                <a:lnTo>
                  <a:pt x="15" y="15"/>
                </a:lnTo>
                <a:lnTo>
                  <a:pt x="9" y="15"/>
                </a:lnTo>
                <a:lnTo>
                  <a:pt x="7" y="15"/>
                </a:lnTo>
                <a:lnTo>
                  <a:pt x="0" y="15"/>
                </a:lnTo>
                <a:lnTo>
                  <a:pt x="0" y="0"/>
                </a:ln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6" name="Freeform 1701"/>
          <p:cNvSpPr>
            <a:spLocks/>
          </p:cNvSpPr>
          <p:nvPr/>
        </p:nvSpPr>
        <p:spPr bwMode="auto">
          <a:xfrm flipH="1">
            <a:off x="3648619" y="3254024"/>
            <a:ext cx="12151" cy="13932"/>
          </a:xfrm>
          <a:custGeom>
            <a:avLst/>
            <a:gdLst>
              <a:gd name="T0" fmla="*/ 0 w 16"/>
              <a:gd name="T1" fmla="*/ 0 h 16"/>
              <a:gd name="T2" fmla="*/ 7 w 16"/>
              <a:gd name="T3" fmla="*/ 0 h 16"/>
              <a:gd name="T4" fmla="*/ 12 w 16"/>
              <a:gd name="T5" fmla="*/ 0 h 16"/>
              <a:gd name="T6" fmla="*/ 15 w 16"/>
              <a:gd name="T7" fmla="*/ 0 h 16"/>
              <a:gd name="T8" fmla="*/ 15 w 16"/>
              <a:gd name="T9" fmla="*/ 15 h 16"/>
              <a:gd name="T10" fmla="*/ 12 w 16"/>
              <a:gd name="T11" fmla="*/ 15 h 16"/>
              <a:gd name="T12" fmla="*/ 7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7" y="0"/>
                </a:lnTo>
                <a:lnTo>
                  <a:pt x="12" y="0"/>
                </a:lnTo>
                <a:lnTo>
                  <a:pt x="15" y="0"/>
                </a:lnTo>
                <a:lnTo>
                  <a:pt x="15" y="15"/>
                </a:lnTo>
                <a:lnTo>
                  <a:pt x="12" y="15"/>
                </a:lnTo>
                <a:lnTo>
                  <a:pt x="7" y="15"/>
                </a:lnTo>
                <a:lnTo>
                  <a:pt x="0" y="15"/>
                </a:lnTo>
                <a:lnTo>
                  <a:pt x="0" y="0"/>
                </a:lnTo>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7" name="Freeform 1702"/>
          <p:cNvSpPr>
            <a:spLocks/>
          </p:cNvSpPr>
          <p:nvPr/>
        </p:nvSpPr>
        <p:spPr bwMode="auto">
          <a:xfrm flipH="1">
            <a:off x="3650138" y="3254024"/>
            <a:ext cx="759" cy="13932"/>
          </a:xfrm>
          <a:custGeom>
            <a:avLst/>
            <a:gdLst>
              <a:gd name="T0" fmla="*/ 0 w 1"/>
              <a:gd name="T1" fmla="*/ 0 h 16"/>
              <a:gd name="T2" fmla="*/ 0 w 1"/>
              <a:gd name="T3" fmla="*/ 0 h 16"/>
              <a:gd name="T4" fmla="*/ 0 w 1"/>
              <a:gd name="T5" fmla="*/ 15 h 16"/>
              <a:gd name="T6" fmla="*/ 0 w 1"/>
              <a:gd name="T7" fmla="*/ 0 h 16"/>
              <a:gd name="T8" fmla="*/ 0 60000 65536"/>
              <a:gd name="T9" fmla="*/ 0 60000 65536"/>
              <a:gd name="T10" fmla="*/ 0 60000 65536"/>
              <a:gd name="T11" fmla="*/ 0 60000 65536"/>
              <a:gd name="T12" fmla="*/ 0 w 1"/>
              <a:gd name="T13" fmla="*/ 0 h 16"/>
              <a:gd name="T14" fmla="*/ 1 w 1"/>
              <a:gd name="T15" fmla="*/ 16 h 16"/>
            </a:gdLst>
            <a:ahLst/>
            <a:cxnLst>
              <a:cxn ang="T8">
                <a:pos x="T0" y="T1"/>
              </a:cxn>
              <a:cxn ang="T9">
                <a:pos x="T2" y="T3"/>
              </a:cxn>
              <a:cxn ang="T10">
                <a:pos x="T4" y="T5"/>
              </a:cxn>
              <a:cxn ang="T11">
                <a:pos x="T6" y="T7"/>
              </a:cxn>
            </a:cxnLst>
            <a:rect l="T12" t="T13" r="T14" b="T15"/>
            <a:pathLst>
              <a:path w="1" h="16">
                <a:moveTo>
                  <a:pt x="0" y="0"/>
                </a:moveTo>
                <a:lnTo>
                  <a:pt x="0" y="0"/>
                </a:lnTo>
                <a:lnTo>
                  <a:pt x="0" y="15"/>
                </a:lnTo>
                <a:lnTo>
                  <a:pt x="0" y="0"/>
                </a:lnTo>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8" name="Freeform 1703"/>
          <p:cNvSpPr>
            <a:spLocks/>
          </p:cNvSpPr>
          <p:nvPr/>
        </p:nvSpPr>
        <p:spPr bwMode="auto">
          <a:xfrm flipH="1">
            <a:off x="3647100" y="3254024"/>
            <a:ext cx="12151" cy="13932"/>
          </a:xfrm>
          <a:custGeom>
            <a:avLst/>
            <a:gdLst>
              <a:gd name="T0" fmla="*/ 0 w 16"/>
              <a:gd name="T1" fmla="*/ 0 h 16"/>
              <a:gd name="T2" fmla="*/ 3 w 16"/>
              <a:gd name="T3" fmla="*/ 0 h 16"/>
              <a:gd name="T4" fmla="*/ 7 w 16"/>
              <a:gd name="T5" fmla="*/ 0 h 16"/>
              <a:gd name="T6" fmla="*/ 11 w 16"/>
              <a:gd name="T7" fmla="*/ 0 h 16"/>
              <a:gd name="T8" fmla="*/ 15 w 16"/>
              <a:gd name="T9" fmla="*/ 0 h 16"/>
              <a:gd name="T10" fmla="*/ 15 w 16"/>
              <a:gd name="T11" fmla="*/ 15 h 16"/>
              <a:gd name="T12" fmla="*/ 11 w 16"/>
              <a:gd name="T13" fmla="*/ 15 h 16"/>
              <a:gd name="T14" fmla="*/ 7 w 16"/>
              <a:gd name="T15" fmla="*/ 15 h 16"/>
              <a:gd name="T16" fmla="*/ 3 w 16"/>
              <a:gd name="T17" fmla="*/ 15 h 16"/>
              <a:gd name="T18" fmla="*/ 0 w 16"/>
              <a:gd name="T19" fmla="*/ 15 h 16"/>
              <a:gd name="T20" fmla="*/ 0 w 1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0"/>
                </a:moveTo>
                <a:lnTo>
                  <a:pt x="3" y="0"/>
                </a:lnTo>
                <a:lnTo>
                  <a:pt x="7" y="0"/>
                </a:lnTo>
                <a:lnTo>
                  <a:pt x="11" y="0"/>
                </a:lnTo>
                <a:lnTo>
                  <a:pt x="15" y="0"/>
                </a:lnTo>
                <a:lnTo>
                  <a:pt x="15" y="15"/>
                </a:lnTo>
                <a:lnTo>
                  <a:pt x="11" y="15"/>
                </a:lnTo>
                <a:lnTo>
                  <a:pt x="7" y="15"/>
                </a:lnTo>
                <a:lnTo>
                  <a:pt x="3" y="15"/>
                </a:lnTo>
                <a:lnTo>
                  <a:pt x="0" y="15"/>
                </a:lnTo>
                <a:lnTo>
                  <a:pt x="0" y="0"/>
                </a:lnTo>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19" name="Freeform 1704"/>
          <p:cNvSpPr>
            <a:spLocks/>
          </p:cNvSpPr>
          <p:nvPr/>
        </p:nvSpPr>
        <p:spPr bwMode="auto">
          <a:xfrm flipH="1">
            <a:off x="3647860" y="3254024"/>
            <a:ext cx="12151" cy="13932"/>
          </a:xfrm>
          <a:custGeom>
            <a:avLst/>
            <a:gdLst>
              <a:gd name="T0" fmla="*/ 0 w 16"/>
              <a:gd name="T1" fmla="*/ 0 h 16"/>
              <a:gd name="T2" fmla="*/ 6 w 16"/>
              <a:gd name="T3" fmla="*/ 0 h 16"/>
              <a:gd name="T4" fmla="*/ 9 w 16"/>
              <a:gd name="T5" fmla="*/ 0 h 16"/>
              <a:gd name="T6" fmla="*/ 15 w 16"/>
              <a:gd name="T7" fmla="*/ 0 h 16"/>
              <a:gd name="T8" fmla="*/ 15 w 16"/>
              <a:gd name="T9" fmla="*/ 15 h 16"/>
              <a:gd name="T10" fmla="*/ 9 w 16"/>
              <a:gd name="T11" fmla="*/ 15 h 16"/>
              <a:gd name="T12" fmla="*/ 6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6" y="0"/>
                </a:lnTo>
                <a:lnTo>
                  <a:pt x="9" y="0"/>
                </a:lnTo>
                <a:lnTo>
                  <a:pt x="15" y="0"/>
                </a:lnTo>
                <a:lnTo>
                  <a:pt x="15" y="15"/>
                </a:lnTo>
                <a:lnTo>
                  <a:pt x="9" y="15"/>
                </a:lnTo>
                <a:lnTo>
                  <a:pt x="6" y="15"/>
                </a:lnTo>
                <a:lnTo>
                  <a:pt x="0" y="15"/>
                </a:lnTo>
                <a:lnTo>
                  <a:pt x="0" y="0"/>
                </a:lnTo>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0" name="Freeform 1705"/>
          <p:cNvSpPr>
            <a:spLocks/>
          </p:cNvSpPr>
          <p:nvPr/>
        </p:nvSpPr>
        <p:spPr bwMode="auto">
          <a:xfrm flipH="1">
            <a:off x="3645581" y="3254024"/>
            <a:ext cx="12151" cy="13932"/>
          </a:xfrm>
          <a:custGeom>
            <a:avLst/>
            <a:gdLst>
              <a:gd name="T0" fmla="*/ 0 w 16"/>
              <a:gd name="T1" fmla="*/ 0 h 16"/>
              <a:gd name="T2" fmla="*/ 7 w 16"/>
              <a:gd name="T3" fmla="*/ 0 h 16"/>
              <a:gd name="T4" fmla="*/ 15 w 16"/>
              <a:gd name="T5" fmla="*/ 0 h 16"/>
              <a:gd name="T6" fmla="*/ 15 w 16"/>
              <a:gd name="T7" fmla="*/ 15 h 16"/>
              <a:gd name="T8" fmla="*/ 7 w 16"/>
              <a:gd name="T9" fmla="*/ 15 h 16"/>
              <a:gd name="T10" fmla="*/ 0 w 16"/>
              <a:gd name="T11" fmla="*/ 15 h 16"/>
              <a:gd name="T12" fmla="*/ 0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0"/>
                </a:moveTo>
                <a:lnTo>
                  <a:pt x="7" y="0"/>
                </a:lnTo>
                <a:lnTo>
                  <a:pt x="15" y="0"/>
                </a:lnTo>
                <a:lnTo>
                  <a:pt x="15" y="15"/>
                </a:lnTo>
                <a:lnTo>
                  <a:pt x="7" y="15"/>
                </a:lnTo>
                <a:lnTo>
                  <a:pt x="0" y="15"/>
                </a:lnTo>
                <a:lnTo>
                  <a:pt x="0" y="0"/>
                </a:lnTo>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1" name="Freeform 1706"/>
          <p:cNvSpPr>
            <a:spLocks/>
          </p:cNvSpPr>
          <p:nvPr/>
        </p:nvSpPr>
        <p:spPr bwMode="auto">
          <a:xfrm flipH="1">
            <a:off x="3645581" y="3254024"/>
            <a:ext cx="12151" cy="13932"/>
          </a:xfrm>
          <a:custGeom>
            <a:avLst/>
            <a:gdLst>
              <a:gd name="T0" fmla="*/ 0 w 16"/>
              <a:gd name="T1" fmla="*/ 0 h 16"/>
              <a:gd name="T2" fmla="*/ 7 w 16"/>
              <a:gd name="T3" fmla="*/ 0 h 16"/>
              <a:gd name="T4" fmla="*/ 11 w 16"/>
              <a:gd name="T5" fmla="*/ 0 h 16"/>
              <a:gd name="T6" fmla="*/ 15 w 16"/>
              <a:gd name="T7" fmla="*/ 0 h 16"/>
              <a:gd name="T8" fmla="*/ 15 w 16"/>
              <a:gd name="T9" fmla="*/ 15 h 16"/>
              <a:gd name="T10" fmla="*/ 11 w 16"/>
              <a:gd name="T11" fmla="*/ 15 h 16"/>
              <a:gd name="T12" fmla="*/ 7 w 16"/>
              <a:gd name="T13" fmla="*/ 15 h 16"/>
              <a:gd name="T14" fmla="*/ 0 w 16"/>
              <a:gd name="T15" fmla="*/ 15 h 16"/>
              <a:gd name="T16" fmla="*/ 0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0"/>
                </a:moveTo>
                <a:lnTo>
                  <a:pt x="7" y="0"/>
                </a:lnTo>
                <a:lnTo>
                  <a:pt x="11" y="0"/>
                </a:lnTo>
                <a:lnTo>
                  <a:pt x="15" y="0"/>
                </a:lnTo>
                <a:lnTo>
                  <a:pt x="15" y="15"/>
                </a:lnTo>
                <a:lnTo>
                  <a:pt x="11" y="15"/>
                </a:lnTo>
                <a:lnTo>
                  <a:pt x="7" y="15"/>
                </a:lnTo>
                <a:lnTo>
                  <a:pt x="0" y="15"/>
                </a:lnTo>
                <a:lnTo>
                  <a:pt x="0" y="0"/>
                </a:lnTo>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2" name="Freeform 1707"/>
          <p:cNvSpPr>
            <a:spLocks/>
          </p:cNvSpPr>
          <p:nvPr/>
        </p:nvSpPr>
        <p:spPr bwMode="auto">
          <a:xfrm flipH="1">
            <a:off x="3644822" y="3254024"/>
            <a:ext cx="12151" cy="13932"/>
          </a:xfrm>
          <a:custGeom>
            <a:avLst/>
            <a:gdLst>
              <a:gd name="T0" fmla="*/ 0 w 16"/>
              <a:gd name="T1" fmla="*/ 0 h 16"/>
              <a:gd name="T2" fmla="*/ 2 w 16"/>
              <a:gd name="T3" fmla="*/ 0 h 16"/>
              <a:gd name="T4" fmla="*/ 7 w 16"/>
              <a:gd name="T5" fmla="*/ 0 h 16"/>
              <a:gd name="T6" fmla="*/ 10 w 16"/>
              <a:gd name="T7" fmla="*/ 0 h 16"/>
              <a:gd name="T8" fmla="*/ 15 w 16"/>
              <a:gd name="T9" fmla="*/ 0 h 16"/>
              <a:gd name="T10" fmla="*/ 15 w 16"/>
              <a:gd name="T11" fmla="*/ 15 h 16"/>
              <a:gd name="T12" fmla="*/ 10 w 16"/>
              <a:gd name="T13" fmla="*/ 15 h 16"/>
              <a:gd name="T14" fmla="*/ 7 w 16"/>
              <a:gd name="T15" fmla="*/ 15 h 16"/>
              <a:gd name="T16" fmla="*/ 2 w 16"/>
              <a:gd name="T17" fmla="*/ 15 h 16"/>
              <a:gd name="T18" fmla="*/ 0 w 16"/>
              <a:gd name="T19" fmla="*/ 15 h 16"/>
              <a:gd name="T20" fmla="*/ 0 w 1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0"/>
                </a:moveTo>
                <a:lnTo>
                  <a:pt x="2" y="0"/>
                </a:lnTo>
                <a:lnTo>
                  <a:pt x="7" y="0"/>
                </a:lnTo>
                <a:lnTo>
                  <a:pt x="10" y="0"/>
                </a:lnTo>
                <a:lnTo>
                  <a:pt x="15" y="0"/>
                </a:lnTo>
                <a:lnTo>
                  <a:pt x="15" y="15"/>
                </a:lnTo>
                <a:lnTo>
                  <a:pt x="10" y="15"/>
                </a:lnTo>
                <a:lnTo>
                  <a:pt x="7" y="15"/>
                </a:lnTo>
                <a:lnTo>
                  <a:pt x="2" y="15"/>
                </a:lnTo>
                <a:lnTo>
                  <a:pt x="0" y="15"/>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3" name="Freeform 1708"/>
          <p:cNvSpPr>
            <a:spLocks/>
          </p:cNvSpPr>
          <p:nvPr/>
        </p:nvSpPr>
        <p:spPr bwMode="auto">
          <a:xfrm flipH="1">
            <a:off x="3643303" y="3254024"/>
            <a:ext cx="12151" cy="13932"/>
          </a:xfrm>
          <a:custGeom>
            <a:avLst/>
            <a:gdLst>
              <a:gd name="T0" fmla="*/ 0 w 16"/>
              <a:gd name="T1" fmla="*/ 0 h 16"/>
              <a:gd name="T2" fmla="*/ 7 w 16"/>
              <a:gd name="T3" fmla="*/ 0 h 16"/>
              <a:gd name="T4" fmla="*/ 15 w 16"/>
              <a:gd name="T5" fmla="*/ 0 h 16"/>
              <a:gd name="T6" fmla="*/ 15 w 16"/>
              <a:gd name="T7" fmla="*/ 2 h 16"/>
              <a:gd name="T8" fmla="*/ 15 w 16"/>
              <a:gd name="T9" fmla="*/ 4 h 16"/>
              <a:gd name="T10" fmla="*/ 15 w 16"/>
              <a:gd name="T11" fmla="*/ 6 h 16"/>
              <a:gd name="T12" fmla="*/ 15 w 16"/>
              <a:gd name="T13" fmla="*/ 8 h 16"/>
              <a:gd name="T14" fmla="*/ 15 w 16"/>
              <a:gd name="T15" fmla="*/ 9 h 16"/>
              <a:gd name="T16" fmla="*/ 15 w 16"/>
              <a:gd name="T17" fmla="*/ 11 h 16"/>
              <a:gd name="T18" fmla="*/ 15 w 16"/>
              <a:gd name="T19" fmla="*/ 13 h 16"/>
              <a:gd name="T20" fmla="*/ 15 w 16"/>
              <a:gd name="T21" fmla="*/ 15 h 16"/>
              <a:gd name="T22" fmla="*/ 7 w 16"/>
              <a:gd name="T23" fmla="*/ 15 h 16"/>
              <a:gd name="T24" fmla="*/ 0 w 16"/>
              <a:gd name="T25" fmla="*/ 15 h 16"/>
              <a:gd name="T26" fmla="*/ 0 w 1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0" y="0"/>
                </a:moveTo>
                <a:lnTo>
                  <a:pt x="7" y="0"/>
                </a:lnTo>
                <a:lnTo>
                  <a:pt x="15" y="0"/>
                </a:lnTo>
                <a:lnTo>
                  <a:pt x="15" y="2"/>
                </a:lnTo>
                <a:lnTo>
                  <a:pt x="15" y="4"/>
                </a:lnTo>
                <a:lnTo>
                  <a:pt x="15" y="6"/>
                </a:lnTo>
                <a:lnTo>
                  <a:pt x="15" y="8"/>
                </a:lnTo>
                <a:lnTo>
                  <a:pt x="15" y="9"/>
                </a:lnTo>
                <a:lnTo>
                  <a:pt x="15" y="11"/>
                </a:lnTo>
                <a:lnTo>
                  <a:pt x="15" y="13"/>
                </a:lnTo>
                <a:lnTo>
                  <a:pt x="15" y="15"/>
                </a:lnTo>
                <a:lnTo>
                  <a:pt x="7" y="15"/>
                </a:lnTo>
                <a:lnTo>
                  <a:pt x="0" y="15"/>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4" name="Freeform 1709"/>
          <p:cNvSpPr>
            <a:spLocks/>
          </p:cNvSpPr>
          <p:nvPr/>
        </p:nvSpPr>
        <p:spPr bwMode="auto">
          <a:xfrm flipH="1">
            <a:off x="3645581" y="3254024"/>
            <a:ext cx="12911" cy="13932"/>
          </a:xfrm>
          <a:custGeom>
            <a:avLst/>
            <a:gdLst>
              <a:gd name="T0" fmla="*/ 0 w 17"/>
              <a:gd name="T1" fmla="*/ 15 h 16"/>
              <a:gd name="T2" fmla="*/ 0 w 17"/>
              <a:gd name="T3" fmla="*/ 15 h 16"/>
              <a:gd name="T4" fmla="*/ 0 w 17"/>
              <a:gd name="T5" fmla="*/ 15 h 16"/>
              <a:gd name="T6" fmla="*/ 1 w 17"/>
              <a:gd name="T7" fmla="*/ 15 h 16"/>
              <a:gd name="T8" fmla="*/ 2 w 17"/>
              <a:gd name="T9" fmla="*/ 15 h 16"/>
              <a:gd name="T10" fmla="*/ 4 w 17"/>
              <a:gd name="T11" fmla="*/ 15 h 16"/>
              <a:gd name="T12" fmla="*/ 6 w 17"/>
              <a:gd name="T13" fmla="*/ 15 h 16"/>
              <a:gd name="T14" fmla="*/ 7 w 17"/>
              <a:gd name="T15" fmla="*/ 15 h 16"/>
              <a:gd name="T16" fmla="*/ 8 w 17"/>
              <a:gd name="T17" fmla="*/ 15 h 16"/>
              <a:gd name="T18" fmla="*/ 9 w 17"/>
              <a:gd name="T19" fmla="*/ 15 h 16"/>
              <a:gd name="T20" fmla="*/ 10 w 17"/>
              <a:gd name="T21" fmla="*/ 15 h 16"/>
              <a:gd name="T22" fmla="*/ 11 w 17"/>
              <a:gd name="T23" fmla="*/ 15 h 16"/>
              <a:gd name="T24" fmla="*/ 12 w 17"/>
              <a:gd name="T25" fmla="*/ 15 h 16"/>
              <a:gd name="T26" fmla="*/ 13 w 17"/>
              <a:gd name="T27" fmla="*/ 15 h 16"/>
              <a:gd name="T28" fmla="*/ 14 w 17"/>
              <a:gd name="T29" fmla="*/ 15 h 16"/>
              <a:gd name="T30" fmla="*/ 16 w 17"/>
              <a:gd name="T31" fmla="*/ 15 h 16"/>
              <a:gd name="T32" fmla="*/ 16 w 17"/>
              <a:gd name="T33" fmla="*/ 13 h 16"/>
              <a:gd name="T34" fmla="*/ 16 w 17"/>
              <a:gd name="T35" fmla="*/ 11 h 16"/>
              <a:gd name="T36" fmla="*/ 16 w 17"/>
              <a:gd name="T37" fmla="*/ 9 h 16"/>
              <a:gd name="T38" fmla="*/ 16 w 17"/>
              <a:gd name="T39" fmla="*/ 8 h 16"/>
              <a:gd name="T40" fmla="*/ 16 w 17"/>
              <a:gd name="T41" fmla="*/ 7 h 16"/>
              <a:gd name="T42" fmla="*/ 16 w 17"/>
              <a:gd name="T43" fmla="*/ 5 h 16"/>
              <a:gd name="T44" fmla="*/ 16 w 17"/>
              <a:gd name="T45" fmla="*/ 3 h 16"/>
              <a:gd name="T46" fmla="*/ 16 w 17"/>
              <a:gd name="T47" fmla="*/ 1 h 16"/>
              <a:gd name="T48" fmla="*/ 14 w 17"/>
              <a:gd name="T49" fmla="*/ 1 h 16"/>
              <a:gd name="T50" fmla="*/ 13 w 17"/>
              <a:gd name="T51" fmla="*/ 1 h 16"/>
              <a:gd name="T52" fmla="*/ 12 w 17"/>
              <a:gd name="T53" fmla="*/ 0 h 16"/>
              <a:gd name="T54" fmla="*/ 11 w 17"/>
              <a:gd name="T55" fmla="*/ 0 h 16"/>
              <a:gd name="T56" fmla="*/ 10 w 17"/>
              <a:gd name="T57" fmla="*/ 0 h 16"/>
              <a:gd name="T58" fmla="*/ 9 w 17"/>
              <a:gd name="T59" fmla="*/ 0 h 16"/>
              <a:gd name="T60" fmla="*/ 8 w 17"/>
              <a:gd name="T61" fmla="*/ 0 h 16"/>
              <a:gd name="T62" fmla="*/ 7 w 17"/>
              <a:gd name="T63" fmla="*/ 0 h 16"/>
              <a:gd name="T64" fmla="*/ 6 w 17"/>
              <a:gd name="T65" fmla="*/ 0 h 16"/>
              <a:gd name="T66" fmla="*/ 4 w 17"/>
              <a:gd name="T67" fmla="*/ 0 h 16"/>
              <a:gd name="T68" fmla="*/ 2 w 17"/>
              <a:gd name="T69" fmla="*/ 0 h 16"/>
              <a:gd name="T70" fmla="*/ 1 w 17"/>
              <a:gd name="T71" fmla="*/ 0 h 16"/>
              <a:gd name="T72" fmla="*/ 0 w 17"/>
              <a:gd name="T73" fmla="*/ 1 h 16"/>
              <a:gd name="T74" fmla="*/ 0 w 17"/>
              <a:gd name="T75" fmla="*/ 1 h 16"/>
              <a:gd name="T76" fmla="*/ 0 w 17"/>
              <a:gd name="T77" fmla="*/ 3 h 16"/>
              <a:gd name="T78" fmla="*/ 0 w 17"/>
              <a:gd name="T79" fmla="*/ 5 h 16"/>
              <a:gd name="T80" fmla="*/ 0 w 17"/>
              <a:gd name="T81" fmla="*/ 7 h 16"/>
              <a:gd name="T82" fmla="*/ 0 w 17"/>
              <a:gd name="T83" fmla="*/ 8 h 16"/>
              <a:gd name="T84" fmla="*/ 0 w 17"/>
              <a:gd name="T85" fmla="*/ 9 h 16"/>
              <a:gd name="T86" fmla="*/ 0 w 17"/>
              <a:gd name="T87" fmla="*/ 11 h 16"/>
              <a:gd name="T88" fmla="*/ 0 w 17"/>
              <a:gd name="T89" fmla="*/ 13 h 16"/>
              <a:gd name="T90" fmla="*/ 0 w 17"/>
              <a:gd name="T91" fmla="*/ 15 h 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16"/>
              <a:gd name="T140" fmla="*/ 17 w 17"/>
              <a:gd name="T141" fmla="*/ 16 h 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16">
                <a:moveTo>
                  <a:pt x="0" y="15"/>
                </a:moveTo>
                <a:lnTo>
                  <a:pt x="0" y="15"/>
                </a:lnTo>
                <a:lnTo>
                  <a:pt x="1" y="15"/>
                </a:lnTo>
                <a:lnTo>
                  <a:pt x="2" y="15"/>
                </a:lnTo>
                <a:lnTo>
                  <a:pt x="4" y="15"/>
                </a:lnTo>
                <a:lnTo>
                  <a:pt x="6" y="15"/>
                </a:lnTo>
                <a:lnTo>
                  <a:pt x="7" y="15"/>
                </a:lnTo>
                <a:lnTo>
                  <a:pt x="8" y="15"/>
                </a:lnTo>
                <a:lnTo>
                  <a:pt x="9" y="15"/>
                </a:lnTo>
                <a:lnTo>
                  <a:pt x="10" y="15"/>
                </a:lnTo>
                <a:lnTo>
                  <a:pt x="11" y="15"/>
                </a:lnTo>
                <a:lnTo>
                  <a:pt x="12" y="15"/>
                </a:lnTo>
                <a:lnTo>
                  <a:pt x="13" y="15"/>
                </a:lnTo>
                <a:lnTo>
                  <a:pt x="14" y="15"/>
                </a:lnTo>
                <a:lnTo>
                  <a:pt x="16" y="15"/>
                </a:lnTo>
                <a:lnTo>
                  <a:pt x="16" y="13"/>
                </a:lnTo>
                <a:lnTo>
                  <a:pt x="16" y="11"/>
                </a:lnTo>
                <a:lnTo>
                  <a:pt x="16" y="9"/>
                </a:lnTo>
                <a:lnTo>
                  <a:pt x="16" y="8"/>
                </a:lnTo>
                <a:lnTo>
                  <a:pt x="16" y="7"/>
                </a:lnTo>
                <a:lnTo>
                  <a:pt x="16" y="5"/>
                </a:lnTo>
                <a:lnTo>
                  <a:pt x="16" y="3"/>
                </a:lnTo>
                <a:lnTo>
                  <a:pt x="16" y="1"/>
                </a:lnTo>
                <a:lnTo>
                  <a:pt x="14" y="1"/>
                </a:lnTo>
                <a:lnTo>
                  <a:pt x="13" y="1"/>
                </a:lnTo>
                <a:lnTo>
                  <a:pt x="12" y="0"/>
                </a:lnTo>
                <a:lnTo>
                  <a:pt x="11" y="0"/>
                </a:lnTo>
                <a:lnTo>
                  <a:pt x="10" y="0"/>
                </a:lnTo>
                <a:lnTo>
                  <a:pt x="9" y="0"/>
                </a:lnTo>
                <a:lnTo>
                  <a:pt x="8" y="0"/>
                </a:lnTo>
                <a:lnTo>
                  <a:pt x="7" y="0"/>
                </a:lnTo>
                <a:lnTo>
                  <a:pt x="6" y="0"/>
                </a:lnTo>
                <a:lnTo>
                  <a:pt x="4" y="0"/>
                </a:lnTo>
                <a:lnTo>
                  <a:pt x="2" y="0"/>
                </a:lnTo>
                <a:lnTo>
                  <a:pt x="1" y="0"/>
                </a:lnTo>
                <a:lnTo>
                  <a:pt x="0" y="1"/>
                </a:lnTo>
                <a:lnTo>
                  <a:pt x="0" y="3"/>
                </a:lnTo>
                <a:lnTo>
                  <a:pt x="0" y="5"/>
                </a:lnTo>
                <a:lnTo>
                  <a:pt x="0" y="7"/>
                </a:lnTo>
                <a:lnTo>
                  <a:pt x="0" y="8"/>
                </a:lnTo>
                <a:lnTo>
                  <a:pt x="0" y="9"/>
                </a:lnTo>
                <a:lnTo>
                  <a:pt x="0" y="11"/>
                </a:lnTo>
                <a:lnTo>
                  <a:pt x="0" y="13"/>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5" name="Freeform 1710"/>
          <p:cNvSpPr>
            <a:spLocks/>
          </p:cNvSpPr>
          <p:nvPr/>
        </p:nvSpPr>
        <p:spPr bwMode="auto">
          <a:xfrm flipH="1">
            <a:off x="3648619" y="3254024"/>
            <a:ext cx="12151" cy="13932"/>
          </a:xfrm>
          <a:custGeom>
            <a:avLst/>
            <a:gdLst>
              <a:gd name="T0" fmla="*/ 0 w 16"/>
              <a:gd name="T1" fmla="*/ 1 h 16"/>
              <a:gd name="T2" fmla="*/ 1 w 16"/>
              <a:gd name="T3" fmla="*/ 1 h 16"/>
              <a:gd name="T4" fmla="*/ 1 w 16"/>
              <a:gd name="T5" fmla="*/ 2 h 16"/>
              <a:gd name="T6" fmla="*/ 2 w 16"/>
              <a:gd name="T7" fmla="*/ 2 h 16"/>
              <a:gd name="T8" fmla="*/ 2 w 16"/>
              <a:gd name="T9" fmla="*/ 3 h 16"/>
              <a:gd name="T10" fmla="*/ 2 w 16"/>
              <a:gd name="T11" fmla="*/ 4 h 16"/>
              <a:gd name="T12" fmla="*/ 3 w 16"/>
              <a:gd name="T13" fmla="*/ 5 h 16"/>
              <a:gd name="T14" fmla="*/ 3 w 16"/>
              <a:gd name="T15" fmla="*/ 6 h 16"/>
              <a:gd name="T16" fmla="*/ 3 w 16"/>
              <a:gd name="T17" fmla="*/ 7 h 16"/>
              <a:gd name="T18" fmla="*/ 3 w 16"/>
              <a:gd name="T19" fmla="*/ 8 h 16"/>
              <a:gd name="T20" fmla="*/ 4 w 16"/>
              <a:gd name="T21" fmla="*/ 11 h 16"/>
              <a:gd name="T22" fmla="*/ 6 w 16"/>
              <a:gd name="T23" fmla="*/ 13 h 16"/>
              <a:gd name="T24" fmla="*/ 7 w 16"/>
              <a:gd name="T25" fmla="*/ 14 h 16"/>
              <a:gd name="T26" fmla="*/ 8 w 16"/>
              <a:gd name="T27" fmla="*/ 14 h 16"/>
              <a:gd name="T28" fmla="*/ 8 w 16"/>
              <a:gd name="T29" fmla="*/ 15 h 16"/>
              <a:gd name="T30" fmla="*/ 9 w 16"/>
              <a:gd name="T31" fmla="*/ 15 h 16"/>
              <a:gd name="T32" fmla="*/ 11 w 16"/>
              <a:gd name="T33" fmla="*/ 12 h 16"/>
              <a:gd name="T34" fmla="*/ 12 w 16"/>
              <a:gd name="T35" fmla="*/ 9 h 16"/>
              <a:gd name="T36" fmla="*/ 13 w 16"/>
              <a:gd name="T37" fmla="*/ 7 h 16"/>
              <a:gd name="T38" fmla="*/ 14 w 16"/>
              <a:gd name="T39" fmla="*/ 4 h 16"/>
              <a:gd name="T40" fmla="*/ 14 w 16"/>
              <a:gd name="T41" fmla="*/ 3 h 16"/>
              <a:gd name="T42" fmla="*/ 14 w 16"/>
              <a:gd name="T43" fmla="*/ 2 h 16"/>
              <a:gd name="T44" fmla="*/ 14 w 16"/>
              <a:gd name="T45" fmla="*/ 1 h 16"/>
              <a:gd name="T46" fmla="*/ 15 w 16"/>
              <a:gd name="T47" fmla="*/ 0 h 16"/>
              <a:gd name="T48" fmla="*/ 14 w 16"/>
              <a:gd name="T49" fmla="*/ 0 h 16"/>
              <a:gd name="T50" fmla="*/ 13 w 16"/>
              <a:gd name="T51" fmla="*/ 0 h 16"/>
              <a:gd name="T52" fmla="*/ 12 w 16"/>
              <a:gd name="T53" fmla="*/ 0 h 16"/>
              <a:gd name="T54" fmla="*/ 11 w 16"/>
              <a:gd name="T55" fmla="*/ 0 h 16"/>
              <a:gd name="T56" fmla="*/ 9 w 16"/>
              <a:gd name="T57" fmla="*/ 0 h 16"/>
              <a:gd name="T58" fmla="*/ 8 w 16"/>
              <a:gd name="T59" fmla="*/ 0 h 16"/>
              <a:gd name="T60" fmla="*/ 6 w 16"/>
              <a:gd name="T61" fmla="*/ 0 h 16"/>
              <a:gd name="T62" fmla="*/ 5 w 16"/>
              <a:gd name="T63" fmla="*/ 0 h 16"/>
              <a:gd name="T64" fmla="*/ 3 w 16"/>
              <a:gd name="T65" fmla="*/ 1 h 16"/>
              <a:gd name="T66" fmla="*/ 2 w 16"/>
              <a:gd name="T67" fmla="*/ 1 h 16"/>
              <a:gd name="T68" fmla="*/ 0 w 16"/>
              <a:gd name="T69" fmla="*/ 1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16"/>
              <a:gd name="T107" fmla="*/ 16 w 16"/>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16">
                <a:moveTo>
                  <a:pt x="0" y="1"/>
                </a:moveTo>
                <a:lnTo>
                  <a:pt x="1" y="1"/>
                </a:lnTo>
                <a:lnTo>
                  <a:pt x="1" y="2"/>
                </a:lnTo>
                <a:lnTo>
                  <a:pt x="2" y="2"/>
                </a:lnTo>
                <a:lnTo>
                  <a:pt x="2" y="3"/>
                </a:lnTo>
                <a:lnTo>
                  <a:pt x="2" y="4"/>
                </a:lnTo>
                <a:lnTo>
                  <a:pt x="3" y="5"/>
                </a:lnTo>
                <a:lnTo>
                  <a:pt x="3" y="6"/>
                </a:lnTo>
                <a:lnTo>
                  <a:pt x="3" y="7"/>
                </a:lnTo>
                <a:lnTo>
                  <a:pt x="3" y="8"/>
                </a:lnTo>
                <a:lnTo>
                  <a:pt x="4" y="11"/>
                </a:lnTo>
                <a:lnTo>
                  <a:pt x="6" y="13"/>
                </a:lnTo>
                <a:lnTo>
                  <a:pt x="7" y="14"/>
                </a:lnTo>
                <a:lnTo>
                  <a:pt x="8" y="14"/>
                </a:lnTo>
                <a:lnTo>
                  <a:pt x="8" y="15"/>
                </a:lnTo>
                <a:lnTo>
                  <a:pt x="9" y="15"/>
                </a:lnTo>
                <a:lnTo>
                  <a:pt x="11" y="12"/>
                </a:lnTo>
                <a:lnTo>
                  <a:pt x="12" y="9"/>
                </a:lnTo>
                <a:lnTo>
                  <a:pt x="13" y="7"/>
                </a:lnTo>
                <a:lnTo>
                  <a:pt x="14" y="4"/>
                </a:lnTo>
                <a:lnTo>
                  <a:pt x="14" y="3"/>
                </a:lnTo>
                <a:lnTo>
                  <a:pt x="14" y="2"/>
                </a:lnTo>
                <a:lnTo>
                  <a:pt x="14" y="1"/>
                </a:lnTo>
                <a:lnTo>
                  <a:pt x="15" y="0"/>
                </a:lnTo>
                <a:lnTo>
                  <a:pt x="14" y="0"/>
                </a:lnTo>
                <a:lnTo>
                  <a:pt x="13" y="0"/>
                </a:lnTo>
                <a:lnTo>
                  <a:pt x="12" y="0"/>
                </a:lnTo>
                <a:lnTo>
                  <a:pt x="11" y="0"/>
                </a:lnTo>
                <a:lnTo>
                  <a:pt x="9" y="0"/>
                </a:lnTo>
                <a:lnTo>
                  <a:pt x="8" y="0"/>
                </a:lnTo>
                <a:lnTo>
                  <a:pt x="6" y="0"/>
                </a:lnTo>
                <a:lnTo>
                  <a:pt x="5" y="0"/>
                </a:lnTo>
                <a:lnTo>
                  <a:pt x="3" y="1"/>
                </a:lnTo>
                <a:lnTo>
                  <a:pt x="2" y="1"/>
                </a:lnTo>
                <a:lnTo>
                  <a:pt x="0" y="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6" name="Freeform 1711"/>
          <p:cNvSpPr>
            <a:spLocks/>
          </p:cNvSpPr>
          <p:nvPr/>
        </p:nvSpPr>
        <p:spPr bwMode="auto">
          <a:xfrm flipH="1">
            <a:off x="3648619" y="3254024"/>
            <a:ext cx="12151" cy="13932"/>
          </a:xfrm>
          <a:custGeom>
            <a:avLst/>
            <a:gdLst>
              <a:gd name="T0" fmla="*/ 0 w 16"/>
              <a:gd name="T1" fmla="*/ 1 h 16"/>
              <a:gd name="T2" fmla="*/ 0 w 16"/>
              <a:gd name="T3" fmla="*/ 1 h 16"/>
              <a:gd name="T4" fmla="*/ 0 w 16"/>
              <a:gd name="T5" fmla="*/ 2 h 16"/>
              <a:gd name="T6" fmla="*/ 2 w 16"/>
              <a:gd name="T7" fmla="*/ 2 h 16"/>
              <a:gd name="T8" fmla="*/ 2 w 16"/>
              <a:gd name="T9" fmla="*/ 3 h 16"/>
              <a:gd name="T10" fmla="*/ 2 w 16"/>
              <a:gd name="T11" fmla="*/ 4 h 16"/>
              <a:gd name="T12" fmla="*/ 2 w 16"/>
              <a:gd name="T13" fmla="*/ 6 h 16"/>
              <a:gd name="T14" fmla="*/ 2 w 16"/>
              <a:gd name="T15" fmla="*/ 7 h 16"/>
              <a:gd name="T16" fmla="*/ 2 w 16"/>
              <a:gd name="T17" fmla="*/ 8 h 16"/>
              <a:gd name="T18" fmla="*/ 3 w 16"/>
              <a:gd name="T19" fmla="*/ 8 h 16"/>
              <a:gd name="T20" fmla="*/ 4 w 16"/>
              <a:gd name="T21" fmla="*/ 11 h 16"/>
              <a:gd name="T22" fmla="*/ 6 w 16"/>
              <a:gd name="T23" fmla="*/ 14 h 16"/>
              <a:gd name="T24" fmla="*/ 7 w 16"/>
              <a:gd name="T25" fmla="*/ 15 h 16"/>
              <a:gd name="T26" fmla="*/ 8 w 16"/>
              <a:gd name="T27" fmla="*/ 15 h 16"/>
              <a:gd name="T28" fmla="*/ 9 w 16"/>
              <a:gd name="T29" fmla="*/ 15 h 16"/>
              <a:gd name="T30" fmla="*/ 11 w 16"/>
              <a:gd name="T31" fmla="*/ 13 h 16"/>
              <a:gd name="T32" fmla="*/ 12 w 16"/>
              <a:gd name="T33" fmla="*/ 9 h 16"/>
              <a:gd name="T34" fmla="*/ 13 w 16"/>
              <a:gd name="T35" fmla="*/ 7 h 16"/>
              <a:gd name="T36" fmla="*/ 13 w 16"/>
              <a:gd name="T37" fmla="*/ 4 h 16"/>
              <a:gd name="T38" fmla="*/ 13 w 16"/>
              <a:gd name="T39" fmla="*/ 3 h 16"/>
              <a:gd name="T40" fmla="*/ 13 w 16"/>
              <a:gd name="T41" fmla="*/ 2 h 16"/>
              <a:gd name="T42" fmla="*/ 14 w 16"/>
              <a:gd name="T43" fmla="*/ 1 h 16"/>
              <a:gd name="T44" fmla="*/ 15 w 16"/>
              <a:gd name="T45" fmla="*/ 0 h 16"/>
              <a:gd name="T46" fmla="*/ 13 w 16"/>
              <a:gd name="T47" fmla="*/ 0 h 16"/>
              <a:gd name="T48" fmla="*/ 12 w 16"/>
              <a:gd name="T49" fmla="*/ 0 h 16"/>
              <a:gd name="T50" fmla="*/ 11 w 16"/>
              <a:gd name="T51" fmla="*/ 0 h 16"/>
              <a:gd name="T52" fmla="*/ 9 w 16"/>
              <a:gd name="T53" fmla="*/ 0 h 16"/>
              <a:gd name="T54" fmla="*/ 8 w 16"/>
              <a:gd name="T55" fmla="*/ 0 h 16"/>
              <a:gd name="T56" fmla="*/ 6 w 16"/>
              <a:gd name="T57" fmla="*/ 0 h 16"/>
              <a:gd name="T58" fmla="*/ 4 w 16"/>
              <a:gd name="T59" fmla="*/ 0 h 16"/>
              <a:gd name="T60" fmla="*/ 3 w 16"/>
              <a:gd name="T61" fmla="*/ 1 h 16"/>
              <a:gd name="T62" fmla="*/ 2 w 16"/>
              <a:gd name="T63" fmla="*/ 1 h 16"/>
              <a:gd name="T64" fmla="*/ 0 w 16"/>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6"/>
              <a:gd name="T101" fmla="*/ 16 w 1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6">
                <a:moveTo>
                  <a:pt x="0" y="1"/>
                </a:moveTo>
                <a:lnTo>
                  <a:pt x="0" y="1"/>
                </a:lnTo>
                <a:lnTo>
                  <a:pt x="0" y="2"/>
                </a:lnTo>
                <a:lnTo>
                  <a:pt x="2" y="2"/>
                </a:lnTo>
                <a:lnTo>
                  <a:pt x="2" y="3"/>
                </a:lnTo>
                <a:lnTo>
                  <a:pt x="2" y="4"/>
                </a:lnTo>
                <a:lnTo>
                  <a:pt x="2" y="6"/>
                </a:lnTo>
                <a:lnTo>
                  <a:pt x="2" y="7"/>
                </a:lnTo>
                <a:lnTo>
                  <a:pt x="2" y="8"/>
                </a:lnTo>
                <a:lnTo>
                  <a:pt x="3" y="8"/>
                </a:lnTo>
                <a:lnTo>
                  <a:pt x="4" y="11"/>
                </a:lnTo>
                <a:lnTo>
                  <a:pt x="6" y="14"/>
                </a:lnTo>
                <a:lnTo>
                  <a:pt x="7" y="15"/>
                </a:lnTo>
                <a:lnTo>
                  <a:pt x="8" y="15"/>
                </a:lnTo>
                <a:lnTo>
                  <a:pt x="9" y="15"/>
                </a:lnTo>
                <a:lnTo>
                  <a:pt x="11" y="13"/>
                </a:lnTo>
                <a:lnTo>
                  <a:pt x="12" y="9"/>
                </a:lnTo>
                <a:lnTo>
                  <a:pt x="13" y="7"/>
                </a:lnTo>
                <a:lnTo>
                  <a:pt x="13" y="4"/>
                </a:lnTo>
                <a:lnTo>
                  <a:pt x="13" y="3"/>
                </a:lnTo>
                <a:lnTo>
                  <a:pt x="13" y="2"/>
                </a:lnTo>
                <a:lnTo>
                  <a:pt x="14" y="1"/>
                </a:lnTo>
                <a:lnTo>
                  <a:pt x="15" y="0"/>
                </a:lnTo>
                <a:lnTo>
                  <a:pt x="13" y="0"/>
                </a:lnTo>
                <a:lnTo>
                  <a:pt x="12" y="0"/>
                </a:lnTo>
                <a:lnTo>
                  <a:pt x="11" y="0"/>
                </a:lnTo>
                <a:lnTo>
                  <a:pt x="9" y="0"/>
                </a:lnTo>
                <a:lnTo>
                  <a:pt x="8" y="0"/>
                </a:lnTo>
                <a:lnTo>
                  <a:pt x="6" y="0"/>
                </a:lnTo>
                <a:lnTo>
                  <a:pt x="4" y="0"/>
                </a:lnTo>
                <a:lnTo>
                  <a:pt x="3" y="1"/>
                </a:lnTo>
                <a:lnTo>
                  <a:pt x="2" y="1"/>
                </a:lnTo>
                <a:lnTo>
                  <a:pt x="0"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7" name="Freeform 1712"/>
          <p:cNvSpPr>
            <a:spLocks/>
          </p:cNvSpPr>
          <p:nvPr/>
        </p:nvSpPr>
        <p:spPr bwMode="auto">
          <a:xfrm flipH="1">
            <a:off x="3677478" y="3222678"/>
            <a:ext cx="12151" cy="28734"/>
          </a:xfrm>
          <a:custGeom>
            <a:avLst/>
            <a:gdLst>
              <a:gd name="T0" fmla="*/ 15 w 16"/>
              <a:gd name="T1" fmla="*/ 0 h 33"/>
              <a:gd name="T2" fmla="*/ 12 w 16"/>
              <a:gd name="T3" fmla="*/ 1 h 33"/>
              <a:gd name="T4" fmla="*/ 8 w 16"/>
              <a:gd name="T5" fmla="*/ 3 h 33"/>
              <a:gd name="T6" fmla="*/ 6 w 16"/>
              <a:gd name="T7" fmla="*/ 5 h 33"/>
              <a:gd name="T8" fmla="*/ 4 w 16"/>
              <a:gd name="T9" fmla="*/ 7 h 33"/>
              <a:gd name="T10" fmla="*/ 2 w 16"/>
              <a:gd name="T11" fmla="*/ 9 h 33"/>
              <a:gd name="T12" fmla="*/ 1 w 16"/>
              <a:gd name="T13" fmla="*/ 11 h 33"/>
              <a:gd name="T14" fmla="*/ 1 w 16"/>
              <a:gd name="T15" fmla="*/ 13 h 33"/>
              <a:gd name="T16" fmla="*/ 0 w 16"/>
              <a:gd name="T17" fmla="*/ 16 h 33"/>
              <a:gd name="T18" fmla="*/ 1 w 16"/>
              <a:gd name="T19" fmla="*/ 17 h 33"/>
              <a:gd name="T20" fmla="*/ 1 w 16"/>
              <a:gd name="T21" fmla="*/ 19 h 33"/>
              <a:gd name="T22" fmla="*/ 2 w 16"/>
              <a:gd name="T23" fmla="*/ 21 h 33"/>
              <a:gd name="T24" fmla="*/ 4 w 16"/>
              <a:gd name="T25" fmla="*/ 23 h 33"/>
              <a:gd name="T26" fmla="*/ 6 w 16"/>
              <a:gd name="T27" fmla="*/ 26 h 33"/>
              <a:gd name="T28" fmla="*/ 8 w 16"/>
              <a:gd name="T29" fmla="*/ 28 h 33"/>
              <a:gd name="T30" fmla="*/ 12 w 16"/>
              <a:gd name="T31" fmla="*/ 29 h 33"/>
              <a:gd name="T32" fmla="*/ 15 w 16"/>
              <a:gd name="T33" fmla="*/ 32 h 33"/>
              <a:gd name="T34" fmla="*/ 15 w 16"/>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3"/>
              <a:gd name="T56" fmla="*/ 16 w 16"/>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3">
                <a:moveTo>
                  <a:pt x="15" y="0"/>
                </a:moveTo>
                <a:lnTo>
                  <a:pt x="12" y="1"/>
                </a:lnTo>
                <a:lnTo>
                  <a:pt x="8" y="3"/>
                </a:lnTo>
                <a:lnTo>
                  <a:pt x="6" y="5"/>
                </a:lnTo>
                <a:lnTo>
                  <a:pt x="4" y="7"/>
                </a:lnTo>
                <a:lnTo>
                  <a:pt x="2" y="9"/>
                </a:lnTo>
                <a:lnTo>
                  <a:pt x="1" y="11"/>
                </a:lnTo>
                <a:lnTo>
                  <a:pt x="1" y="13"/>
                </a:lnTo>
                <a:lnTo>
                  <a:pt x="0" y="16"/>
                </a:lnTo>
                <a:lnTo>
                  <a:pt x="1" y="17"/>
                </a:lnTo>
                <a:lnTo>
                  <a:pt x="1" y="19"/>
                </a:lnTo>
                <a:lnTo>
                  <a:pt x="2" y="21"/>
                </a:lnTo>
                <a:lnTo>
                  <a:pt x="4" y="23"/>
                </a:lnTo>
                <a:lnTo>
                  <a:pt x="6" y="26"/>
                </a:lnTo>
                <a:lnTo>
                  <a:pt x="8" y="28"/>
                </a:lnTo>
                <a:lnTo>
                  <a:pt x="12" y="29"/>
                </a:lnTo>
                <a:lnTo>
                  <a:pt x="15" y="32"/>
                </a:lnTo>
                <a:lnTo>
                  <a:pt x="15"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8" name="Freeform 1713"/>
          <p:cNvSpPr>
            <a:spLocks/>
          </p:cNvSpPr>
          <p:nvPr/>
        </p:nvSpPr>
        <p:spPr bwMode="auto">
          <a:xfrm flipH="1">
            <a:off x="3675200" y="3220066"/>
            <a:ext cx="12151" cy="34829"/>
          </a:xfrm>
          <a:custGeom>
            <a:avLst/>
            <a:gdLst>
              <a:gd name="T0" fmla="*/ 0 w 16"/>
              <a:gd name="T1" fmla="*/ 3 h 40"/>
              <a:gd name="T2" fmla="*/ 0 w 16"/>
              <a:gd name="T3" fmla="*/ 2 h 40"/>
              <a:gd name="T4" fmla="*/ 1 w 16"/>
              <a:gd name="T5" fmla="*/ 2 h 40"/>
              <a:gd name="T6" fmla="*/ 2 w 16"/>
              <a:gd name="T7" fmla="*/ 1 h 40"/>
              <a:gd name="T8" fmla="*/ 5 w 16"/>
              <a:gd name="T9" fmla="*/ 1 h 40"/>
              <a:gd name="T10" fmla="*/ 8 w 16"/>
              <a:gd name="T11" fmla="*/ 0 h 40"/>
              <a:gd name="T12" fmla="*/ 11 w 16"/>
              <a:gd name="T13" fmla="*/ 0 h 40"/>
              <a:gd name="T14" fmla="*/ 15 w 16"/>
              <a:gd name="T15" fmla="*/ 0 h 40"/>
              <a:gd name="T16" fmla="*/ 15 w 16"/>
              <a:gd name="T17" fmla="*/ 39 h 40"/>
              <a:gd name="T18" fmla="*/ 11 w 16"/>
              <a:gd name="T19" fmla="*/ 39 h 40"/>
              <a:gd name="T20" fmla="*/ 8 w 16"/>
              <a:gd name="T21" fmla="*/ 38 h 40"/>
              <a:gd name="T22" fmla="*/ 4 w 16"/>
              <a:gd name="T23" fmla="*/ 36 h 40"/>
              <a:gd name="T24" fmla="*/ 2 w 16"/>
              <a:gd name="T25" fmla="*/ 36 h 40"/>
              <a:gd name="T26" fmla="*/ 1 w 16"/>
              <a:gd name="T27" fmla="*/ 35 h 40"/>
              <a:gd name="T28" fmla="*/ 0 w 16"/>
              <a:gd name="T29" fmla="*/ 35 h 40"/>
              <a:gd name="T30" fmla="*/ 0 w 16"/>
              <a:gd name="T31" fmla="*/ 34 h 40"/>
              <a:gd name="T32" fmla="*/ 0 w 16"/>
              <a:gd name="T33" fmla="*/ 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40"/>
              <a:gd name="T53" fmla="*/ 16 w 1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40">
                <a:moveTo>
                  <a:pt x="0" y="3"/>
                </a:moveTo>
                <a:lnTo>
                  <a:pt x="0" y="2"/>
                </a:lnTo>
                <a:lnTo>
                  <a:pt x="1" y="2"/>
                </a:lnTo>
                <a:lnTo>
                  <a:pt x="2" y="1"/>
                </a:lnTo>
                <a:lnTo>
                  <a:pt x="5" y="1"/>
                </a:lnTo>
                <a:lnTo>
                  <a:pt x="8" y="0"/>
                </a:lnTo>
                <a:lnTo>
                  <a:pt x="11" y="0"/>
                </a:lnTo>
                <a:lnTo>
                  <a:pt x="15" y="0"/>
                </a:lnTo>
                <a:lnTo>
                  <a:pt x="15" y="39"/>
                </a:lnTo>
                <a:lnTo>
                  <a:pt x="11" y="39"/>
                </a:lnTo>
                <a:lnTo>
                  <a:pt x="8" y="38"/>
                </a:lnTo>
                <a:lnTo>
                  <a:pt x="4" y="36"/>
                </a:lnTo>
                <a:lnTo>
                  <a:pt x="2" y="36"/>
                </a:lnTo>
                <a:lnTo>
                  <a:pt x="1" y="35"/>
                </a:lnTo>
                <a:lnTo>
                  <a:pt x="0" y="35"/>
                </a:lnTo>
                <a:lnTo>
                  <a:pt x="0" y="34"/>
                </a:lnTo>
                <a:lnTo>
                  <a:pt x="0" y="3"/>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29" name="Freeform 1714"/>
          <p:cNvSpPr>
            <a:spLocks/>
          </p:cNvSpPr>
          <p:nvPr/>
        </p:nvSpPr>
        <p:spPr bwMode="auto">
          <a:xfrm flipH="1">
            <a:off x="3672162" y="3220066"/>
            <a:ext cx="12151" cy="34829"/>
          </a:xfrm>
          <a:custGeom>
            <a:avLst/>
            <a:gdLst>
              <a:gd name="T0" fmla="*/ 0 w 16"/>
              <a:gd name="T1" fmla="*/ 0 h 40"/>
              <a:gd name="T2" fmla="*/ 0 w 16"/>
              <a:gd name="T3" fmla="*/ 0 h 40"/>
              <a:gd name="T4" fmla="*/ 2 w 16"/>
              <a:gd name="T5" fmla="*/ 0 h 40"/>
              <a:gd name="T6" fmla="*/ 6 w 16"/>
              <a:gd name="T7" fmla="*/ 0 h 40"/>
              <a:gd name="T8" fmla="*/ 8 w 16"/>
              <a:gd name="T9" fmla="*/ 0 h 40"/>
              <a:gd name="T10" fmla="*/ 12 w 16"/>
              <a:gd name="T11" fmla="*/ 0 h 40"/>
              <a:gd name="T12" fmla="*/ 15 w 16"/>
              <a:gd name="T13" fmla="*/ 0 h 40"/>
              <a:gd name="T14" fmla="*/ 15 w 16"/>
              <a:gd name="T15" fmla="*/ 39 h 40"/>
              <a:gd name="T16" fmla="*/ 12 w 16"/>
              <a:gd name="T17" fmla="*/ 39 h 40"/>
              <a:gd name="T18" fmla="*/ 8 w 16"/>
              <a:gd name="T19" fmla="*/ 39 h 40"/>
              <a:gd name="T20" fmla="*/ 6 w 16"/>
              <a:gd name="T21" fmla="*/ 39 h 40"/>
              <a:gd name="T22" fmla="*/ 2 w 16"/>
              <a:gd name="T23" fmla="*/ 39 h 40"/>
              <a:gd name="T24" fmla="*/ 0 w 16"/>
              <a:gd name="T25" fmla="*/ 39 h 40"/>
              <a:gd name="T26" fmla="*/ 0 w 16"/>
              <a:gd name="T27" fmla="*/ 39 h 40"/>
              <a:gd name="T28" fmla="*/ 0 w 16"/>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40"/>
              <a:gd name="T47" fmla="*/ 16 w 16"/>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40">
                <a:moveTo>
                  <a:pt x="0" y="0"/>
                </a:moveTo>
                <a:lnTo>
                  <a:pt x="0" y="0"/>
                </a:lnTo>
                <a:lnTo>
                  <a:pt x="2" y="0"/>
                </a:lnTo>
                <a:lnTo>
                  <a:pt x="6" y="0"/>
                </a:lnTo>
                <a:lnTo>
                  <a:pt x="8" y="0"/>
                </a:lnTo>
                <a:lnTo>
                  <a:pt x="12" y="0"/>
                </a:lnTo>
                <a:lnTo>
                  <a:pt x="15" y="0"/>
                </a:lnTo>
                <a:lnTo>
                  <a:pt x="15" y="39"/>
                </a:lnTo>
                <a:lnTo>
                  <a:pt x="12" y="39"/>
                </a:lnTo>
                <a:lnTo>
                  <a:pt x="8" y="39"/>
                </a:lnTo>
                <a:lnTo>
                  <a:pt x="6" y="39"/>
                </a:lnTo>
                <a:lnTo>
                  <a:pt x="2" y="39"/>
                </a:lnTo>
                <a:lnTo>
                  <a:pt x="0" y="39"/>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0" name="Freeform 1715"/>
          <p:cNvSpPr>
            <a:spLocks/>
          </p:cNvSpPr>
          <p:nvPr/>
        </p:nvSpPr>
        <p:spPr bwMode="auto">
          <a:xfrm flipH="1">
            <a:off x="3668365" y="3220066"/>
            <a:ext cx="12151" cy="34829"/>
          </a:xfrm>
          <a:custGeom>
            <a:avLst/>
            <a:gdLst>
              <a:gd name="T0" fmla="*/ 0 w 16"/>
              <a:gd name="T1" fmla="*/ 0 h 40"/>
              <a:gd name="T2" fmla="*/ 0 w 16"/>
              <a:gd name="T3" fmla="*/ 0 h 40"/>
              <a:gd name="T4" fmla="*/ 2 w 16"/>
              <a:gd name="T5" fmla="*/ 0 h 40"/>
              <a:gd name="T6" fmla="*/ 4 w 16"/>
              <a:gd name="T7" fmla="*/ 0 h 40"/>
              <a:gd name="T8" fmla="*/ 6 w 16"/>
              <a:gd name="T9" fmla="*/ 0 h 40"/>
              <a:gd name="T10" fmla="*/ 9 w 16"/>
              <a:gd name="T11" fmla="*/ 0 h 40"/>
              <a:gd name="T12" fmla="*/ 11 w 16"/>
              <a:gd name="T13" fmla="*/ 0 h 40"/>
              <a:gd name="T14" fmla="*/ 12 w 16"/>
              <a:gd name="T15" fmla="*/ 0 h 40"/>
              <a:gd name="T16" fmla="*/ 15 w 16"/>
              <a:gd name="T17" fmla="*/ 0 h 40"/>
              <a:gd name="T18" fmla="*/ 15 w 16"/>
              <a:gd name="T19" fmla="*/ 39 h 40"/>
              <a:gd name="T20" fmla="*/ 12 w 16"/>
              <a:gd name="T21" fmla="*/ 39 h 40"/>
              <a:gd name="T22" fmla="*/ 11 w 16"/>
              <a:gd name="T23" fmla="*/ 39 h 40"/>
              <a:gd name="T24" fmla="*/ 9 w 16"/>
              <a:gd name="T25" fmla="*/ 39 h 40"/>
              <a:gd name="T26" fmla="*/ 6 w 16"/>
              <a:gd name="T27" fmla="*/ 39 h 40"/>
              <a:gd name="T28" fmla="*/ 4 w 16"/>
              <a:gd name="T29" fmla="*/ 39 h 40"/>
              <a:gd name="T30" fmla="*/ 2 w 16"/>
              <a:gd name="T31" fmla="*/ 39 h 40"/>
              <a:gd name="T32" fmla="*/ 0 w 16"/>
              <a:gd name="T33" fmla="*/ 39 h 40"/>
              <a:gd name="T34" fmla="*/ 0 w 16"/>
              <a:gd name="T35" fmla="*/ 39 h 40"/>
              <a:gd name="T36" fmla="*/ 0 w 16"/>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40"/>
              <a:gd name="T59" fmla="*/ 16 w 16"/>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40">
                <a:moveTo>
                  <a:pt x="0" y="0"/>
                </a:moveTo>
                <a:lnTo>
                  <a:pt x="0" y="0"/>
                </a:lnTo>
                <a:lnTo>
                  <a:pt x="2" y="0"/>
                </a:lnTo>
                <a:lnTo>
                  <a:pt x="4" y="0"/>
                </a:lnTo>
                <a:lnTo>
                  <a:pt x="6" y="0"/>
                </a:lnTo>
                <a:lnTo>
                  <a:pt x="9" y="0"/>
                </a:lnTo>
                <a:lnTo>
                  <a:pt x="11" y="0"/>
                </a:lnTo>
                <a:lnTo>
                  <a:pt x="12" y="0"/>
                </a:lnTo>
                <a:lnTo>
                  <a:pt x="15" y="0"/>
                </a:lnTo>
                <a:lnTo>
                  <a:pt x="15" y="39"/>
                </a:lnTo>
                <a:lnTo>
                  <a:pt x="12" y="39"/>
                </a:lnTo>
                <a:lnTo>
                  <a:pt x="11" y="39"/>
                </a:lnTo>
                <a:lnTo>
                  <a:pt x="9" y="39"/>
                </a:lnTo>
                <a:lnTo>
                  <a:pt x="6" y="39"/>
                </a:lnTo>
                <a:lnTo>
                  <a:pt x="4" y="39"/>
                </a:lnTo>
                <a:lnTo>
                  <a:pt x="2" y="39"/>
                </a:lnTo>
                <a:lnTo>
                  <a:pt x="0" y="39"/>
                </a:lnTo>
                <a:lnTo>
                  <a:pt x="0" y="0"/>
                </a:lnTo>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1" name="Freeform 1716"/>
          <p:cNvSpPr>
            <a:spLocks/>
          </p:cNvSpPr>
          <p:nvPr/>
        </p:nvSpPr>
        <p:spPr bwMode="auto">
          <a:xfrm flipH="1">
            <a:off x="3665327" y="3220066"/>
            <a:ext cx="12151" cy="34829"/>
          </a:xfrm>
          <a:custGeom>
            <a:avLst/>
            <a:gdLst>
              <a:gd name="T0" fmla="*/ 0 w 16"/>
              <a:gd name="T1" fmla="*/ 0 h 40"/>
              <a:gd name="T2" fmla="*/ 0 w 16"/>
              <a:gd name="T3" fmla="*/ 0 h 40"/>
              <a:gd name="T4" fmla="*/ 3 w 16"/>
              <a:gd name="T5" fmla="*/ 0 h 40"/>
              <a:gd name="T6" fmla="*/ 5 w 16"/>
              <a:gd name="T7" fmla="*/ 0 h 40"/>
              <a:gd name="T8" fmla="*/ 7 w 16"/>
              <a:gd name="T9" fmla="*/ 0 h 40"/>
              <a:gd name="T10" fmla="*/ 9 w 16"/>
              <a:gd name="T11" fmla="*/ 0 h 40"/>
              <a:gd name="T12" fmla="*/ 12 w 16"/>
              <a:gd name="T13" fmla="*/ 0 h 40"/>
              <a:gd name="T14" fmla="*/ 13 w 16"/>
              <a:gd name="T15" fmla="*/ 0 h 40"/>
              <a:gd name="T16" fmla="*/ 15 w 16"/>
              <a:gd name="T17" fmla="*/ 0 h 40"/>
              <a:gd name="T18" fmla="*/ 15 w 16"/>
              <a:gd name="T19" fmla="*/ 39 h 40"/>
              <a:gd name="T20" fmla="*/ 13 w 16"/>
              <a:gd name="T21" fmla="*/ 39 h 40"/>
              <a:gd name="T22" fmla="*/ 12 w 16"/>
              <a:gd name="T23" fmla="*/ 39 h 40"/>
              <a:gd name="T24" fmla="*/ 9 w 16"/>
              <a:gd name="T25" fmla="*/ 39 h 40"/>
              <a:gd name="T26" fmla="*/ 7 w 16"/>
              <a:gd name="T27" fmla="*/ 39 h 40"/>
              <a:gd name="T28" fmla="*/ 5 w 16"/>
              <a:gd name="T29" fmla="*/ 39 h 40"/>
              <a:gd name="T30" fmla="*/ 3 w 16"/>
              <a:gd name="T31" fmla="*/ 39 h 40"/>
              <a:gd name="T32" fmla="*/ 0 w 16"/>
              <a:gd name="T33" fmla="*/ 39 h 40"/>
              <a:gd name="T34" fmla="*/ 0 w 16"/>
              <a:gd name="T35" fmla="*/ 39 h 40"/>
              <a:gd name="T36" fmla="*/ 0 w 16"/>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40"/>
              <a:gd name="T59" fmla="*/ 16 w 16"/>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40">
                <a:moveTo>
                  <a:pt x="0" y="0"/>
                </a:moveTo>
                <a:lnTo>
                  <a:pt x="0" y="0"/>
                </a:lnTo>
                <a:lnTo>
                  <a:pt x="3" y="0"/>
                </a:lnTo>
                <a:lnTo>
                  <a:pt x="5" y="0"/>
                </a:lnTo>
                <a:lnTo>
                  <a:pt x="7" y="0"/>
                </a:lnTo>
                <a:lnTo>
                  <a:pt x="9" y="0"/>
                </a:lnTo>
                <a:lnTo>
                  <a:pt x="12" y="0"/>
                </a:lnTo>
                <a:lnTo>
                  <a:pt x="13" y="0"/>
                </a:lnTo>
                <a:lnTo>
                  <a:pt x="15" y="0"/>
                </a:lnTo>
                <a:lnTo>
                  <a:pt x="15" y="39"/>
                </a:lnTo>
                <a:lnTo>
                  <a:pt x="13" y="39"/>
                </a:lnTo>
                <a:lnTo>
                  <a:pt x="12" y="39"/>
                </a:lnTo>
                <a:lnTo>
                  <a:pt x="9" y="39"/>
                </a:lnTo>
                <a:lnTo>
                  <a:pt x="7" y="39"/>
                </a:lnTo>
                <a:lnTo>
                  <a:pt x="5" y="39"/>
                </a:lnTo>
                <a:lnTo>
                  <a:pt x="3" y="39"/>
                </a:lnTo>
                <a:lnTo>
                  <a:pt x="0" y="39"/>
                </a:lnTo>
                <a:lnTo>
                  <a:pt x="0" y="0"/>
                </a:lnTo>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2" name="Freeform 1717"/>
          <p:cNvSpPr>
            <a:spLocks/>
          </p:cNvSpPr>
          <p:nvPr/>
        </p:nvSpPr>
        <p:spPr bwMode="auto">
          <a:xfrm flipH="1">
            <a:off x="3661530" y="3220066"/>
            <a:ext cx="12151" cy="34829"/>
          </a:xfrm>
          <a:custGeom>
            <a:avLst/>
            <a:gdLst>
              <a:gd name="T0" fmla="*/ 0 w 16"/>
              <a:gd name="T1" fmla="*/ 0 h 40"/>
              <a:gd name="T2" fmla="*/ 1 w 16"/>
              <a:gd name="T3" fmla="*/ 0 h 40"/>
              <a:gd name="T4" fmla="*/ 3 w 16"/>
              <a:gd name="T5" fmla="*/ 0 h 40"/>
              <a:gd name="T6" fmla="*/ 5 w 16"/>
              <a:gd name="T7" fmla="*/ 0 h 40"/>
              <a:gd name="T8" fmla="*/ 7 w 16"/>
              <a:gd name="T9" fmla="*/ 0 h 40"/>
              <a:gd name="T10" fmla="*/ 9 w 16"/>
              <a:gd name="T11" fmla="*/ 0 h 40"/>
              <a:gd name="T12" fmla="*/ 11 w 16"/>
              <a:gd name="T13" fmla="*/ 0 h 40"/>
              <a:gd name="T14" fmla="*/ 13 w 16"/>
              <a:gd name="T15" fmla="*/ 0 h 40"/>
              <a:gd name="T16" fmla="*/ 15 w 16"/>
              <a:gd name="T17" fmla="*/ 0 h 40"/>
              <a:gd name="T18" fmla="*/ 15 w 16"/>
              <a:gd name="T19" fmla="*/ 39 h 40"/>
              <a:gd name="T20" fmla="*/ 13 w 16"/>
              <a:gd name="T21" fmla="*/ 39 h 40"/>
              <a:gd name="T22" fmla="*/ 11 w 16"/>
              <a:gd name="T23" fmla="*/ 39 h 40"/>
              <a:gd name="T24" fmla="*/ 9 w 16"/>
              <a:gd name="T25" fmla="*/ 39 h 40"/>
              <a:gd name="T26" fmla="*/ 7 w 16"/>
              <a:gd name="T27" fmla="*/ 39 h 40"/>
              <a:gd name="T28" fmla="*/ 5 w 16"/>
              <a:gd name="T29" fmla="*/ 39 h 40"/>
              <a:gd name="T30" fmla="*/ 3 w 16"/>
              <a:gd name="T31" fmla="*/ 39 h 40"/>
              <a:gd name="T32" fmla="*/ 1 w 16"/>
              <a:gd name="T33" fmla="*/ 39 h 40"/>
              <a:gd name="T34" fmla="*/ 0 w 16"/>
              <a:gd name="T35" fmla="*/ 39 h 40"/>
              <a:gd name="T36" fmla="*/ 0 w 16"/>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40"/>
              <a:gd name="T59" fmla="*/ 16 w 16"/>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40">
                <a:moveTo>
                  <a:pt x="0" y="0"/>
                </a:moveTo>
                <a:lnTo>
                  <a:pt x="1" y="0"/>
                </a:lnTo>
                <a:lnTo>
                  <a:pt x="3" y="0"/>
                </a:lnTo>
                <a:lnTo>
                  <a:pt x="5" y="0"/>
                </a:lnTo>
                <a:lnTo>
                  <a:pt x="7" y="0"/>
                </a:lnTo>
                <a:lnTo>
                  <a:pt x="9" y="0"/>
                </a:lnTo>
                <a:lnTo>
                  <a:pt x="11" y="0"/>
                </a:lnTo>
                <a:lnTo>
                  <a:pt x="13" y="0"/>
                </a:lnTo>
                <a:lnTo>
                  <a:pt x="15" y="0"/>
                </a:lnTo>
                <a:lnTo>
                  <a:pt x="15" y="39"/>
                </a:lnTo>
                <a:lnTo>
                  <a:pt x="13" y="39"/>
                </a:lnTo>
                <a:lnTo>
                  <a:pt x="11" y="39"/>
                </a:lnTo>
                <a:lnTo>
                  <a:pt x="9" y="39"/>
                </a:lnTo>
                <a:lnTo>
                  <a:pt x="7" y="39"/>
                </a:lnTo>
                <a:lnTo>
                  <a:pt x="5" y="39"/>
                </a:lnTo>
                <a:lnTo>
                  <a:pt x="3" y="39"/>
                </a:lnTo>
                <a:lnTo>
                  <a:pt x="1" y="39"/>
                </a:lnTo>
                <a:lnTo>
                  <a:pt x="0" y="39"/>
                </a:lnTo>
                <a:lnTo>
                  <a:pt x="0" y="0"/>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3" name="Freeform 1718"/>
          <p:cNvSpPr>
            <a:spLocks/>
          </p:cNvSpPr>
          <p:nvPr/>
        </p:nvSpPr>
        <p:spPr bwMode="auto">
          <a:xfrm flipH="1">
            <a:off x="3659251" y="3220066"/>
            <a:ext cx="12151" cy="34829"/>
          </a:xfrm>
          <a:custGeom>
            <a:avLst/>
            <a:gdLst>
              <a:gd name="T0" fmla="*/ 0 w 16"/>
              <a:gd name="T1" fmla="*/ 0 h 40"/>
              <a:gd name="T2" fmla="*/ 1 w 16"/>
              <a:gd name="T3" fmla="*/ 0 h 40"/>
              <a:gd name="T4" fmla="*/ 3 w 16"/>
              <a:gd name="T5" fmla="*/ 0 h 40"/>
              <a:gd name="T6" fmla="*/ 5 w 16"/>
              <a:gd name="T7" fmla="*/ 0 h 40"/>
              <a:gd name="T8" fmla="*/ 7 w 16"/>
              <a:gd name="T9" fmla="*/ 0 h 40"/>
              <a:gd name="T10" fmla="*/ 9 w 16"/>
              <a:gd name="T11" fmla="*/ 0 h 40"/>
              <a:gd name="T12" fmla="*/ 11 w 16"/>
              <a:gd name="T13" fmla="*/ 0 h 40"/>
              <a:gd name="T14" fmla="*/ 13 w 16"/>
              <a:gd name="T15" fmla="*/ 0 h 40"/>
              <a:gd name="T16" fmla="*/ 15 w 16"/>
              <a:gd name="T17" fmla="*/ 0 h 40"/>
              <a:gd name="T18" fmla="*/ 15 w 16"/>
              <a:gd name="T19" fmla="*/ 39 h 40"/>
              <a:gd name="T20" fmla="*/ 13 w 16"/>
              <a:gd name="T21" fmla="*/ 39 h 40"/>
              <a:gd name="T22" fmla="*/ 11 w 16"/>
              <a:gd name="T23" fmla="*/ 39 h 40"/>
              <a:gd name="T24" fmla="*/ 9 w 16"/>
              <a:gd name="T25" fmla="*/ 39 h 40"/>
              <a:gd name="T26" fmla="*/ 7 w 16"/>
              <a:gd name="T27" fmla="*/ 39 h 40"/>
              <a:gd name="T28" fmla="*/ 5 w 16"/>
              <a:gd name="T29" fmla="*/ 39 h 40"/>
              <a:gd name="T30" fmla="*/ 3 w 16"/>
              <a:gd name="T31" fmla="*/ 39 h 40"/>
              <a:gd name="T32" fmla="*/ 1 w 16"/>
              <a:gd name="T33" fmla="*/ 39 h 40"/>
              <a:gd name="T34" fmla="*/ 0 w 16"/>
              <a:gd name="T35" fmla="*/ 39 h 40"/>
              <a:gd name="T36" fmla="*/ 0 w 16"/>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40"/>
              <a:gd name="T59" fmla="*/ 16 w 16"/>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40">
                <a:moveTo>
                  <a:pt x="0" y="0"/>
                </a:moveTo>
                <a:lnTo>
                  <a:pt x="1" y="0"/>
                </a:lnTo>
                <a:lnTo>
                  <a:pt x="3" y="0"/>
                </a:lnTo>
                <a:lnTo>
                  <a:pt x="5" y="0"/>
                </a:lnTo>
                <a:lnTo>
                  <a:pt x="7" y="0"/>
                </a:lnTo>
                <a:lnTo>
                  <a:pt x="9" y="0"/>
                </a:lnTo>
                <a:lnTo>
                  <a:pt x="11" y="0"/>
                </a:lnTo>
                <a:lnTo>
                  <a:pt x="13" y="0"/>
                </a:lnTo>
                <a:lnTo>
                  <a:pt x="15" y="0"/>
                </a:lnTo>
                <a:lnTo>
                  <a:pt x="15" y="39"/>
                </a:lnTo>
                <a:lnTo>
                  <a:pt x="13" y="39"/>
                </a:lnTo>
                <a:lnTo>
                  <a:pt x="11" y="39"/>
                </a:lnTo>
                <a:lnTo>
                  <a:pt x="9" y="39"/>
                </a:lnTo>
                <a:lnTo>
                  <a:pt x="7" y="39"/>
                </a:lnTo>
                <a:lnTo>
                  <a:pt x="5" y="39"/>
                </a:lnTo>
                <a:lnTo>
                  <a:pt x="3" y="39"/>
                </a:lnTo>
                <a:lnTo>
                  <a:pt x="1" y="39"/>
                </a:lnTo>
                <a:lnTo>
                  <a:pt x="0" y="39"/>
                </a:lnTo>
                <a:lnTo>
                  <a:pt x="0" y="0"/>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4" name="Freeform 1719"/>
          <p:cNvSpPr>
            <a:spLocks/>
          </p:cNvSpPr>
          <p:nvPr/>
        </p:nvSpPr>
        <p:spPr bwMode="auto">
          <a:xfrm flipH="1">
            <a:off x="3656214" y="3220066"/>
            <a:ext cx="12151" cy="33958"/>
          </a:xfrm>
          <a:custGeom>
            <a:avLst/>
            <a:gdLst>
              <a:gd name="T0" fmla="*/ 0 w 16"/>
              <a:gd name="T1" fmla="*/ 0 h 39"/>
              <a:gd name="T2" fmla="*/ 2 w 16"/>
              <a:gd name="T3" fmla="*/ 0 h 39"/>
              <a:gd name="T4" fmla="*/ 5 w 16"/>
              <a:gd name="T5" fmla="*/ 0 h 39"/>
              <a:gd name="T6" fmla="*/ 6 w 16"/>
              <a:gd name="T7" fmla="*/ 0 h 39"/>
              <a:gd name="T8" fmla="*/ 8 w 16"/>
              <a:gd name="T9" fmla="*/ 0 h 39"/>
              <a:gd name="T10" fmla="*/ 9 w 16"/>
              <a:gd name="T11" fmla="*/ 0 h 39"/>
              <a:gd name="T12" fmla="*/ 11 w 16"/>
              <a:gd name="T13" fmla="*/ 0 h 39"/>
              <a:gd name="T14" fmla="*/ 13 w 16"/>
              <a:gd name="T15" fmla="*/ 0 h 39"/>
              <a:gd name="T16" fmla="*/ 15 w 16"/>
              <a:gd name="T17" fmla="*/ 0 h 39"/>
              <a:gd name="T18" fmla="*/ 15 w 16"/>
              <a:gd name="T19" fmla="*/ 38 h 39"/>
              <a:gd name="T20" fmla="*/ 13 w 16"/>
              <a:gd name="T21" fmla="*/ 38 h 39"/>
              <a:gd name="T22" fmla="*/ 11 w 16"/>
              <a:gd name="T23" fmla="*/ 38 h 39"/>
              <a:gd name="T24" fmla="*/ 9 w 16"/>
              <a:gd name="T25" fmla="*/ 38 h 39"/>
              <a:gd name="T26" fmla="*/ 8 w 16"/>
              <a:gd name="T27" fmla="*/ 38 h 39"/>
              <a:gd name="T28" fmla="*/ 6 w 16"/>
              <a:gd name="T29" fmla="*/ 38 h 39"/>
              <a:gd name="T30" fmla="*/ 5 w 16"/>
              <a:gd name="T31" fmla="*/ 38 h 39"/>
              <a:gd name="T32" fmla="*/ 2 w 16"/>
              <a:gd name="T33" fmla="*/ 38 h 39"/>
              <a:gd name="T34" fmla="*/ 0 w 16"/>
              <a:gd name="T35" fmla="*/ 38 h 39"/>
              <a:gd name="T36" fmla="*/ 0 w 16"/>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9"/>
              <a:gd name="T59" fmla="*/ 16 w 1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9">
                <a:moveTo>
                  <a:pt x="0" y="0"/>
                </a:moveTo>
                <a:lnTo>
                  <a:pt x="2" y="0"/>
                </a:lnTo>
                <a:lnTo>
                  <a:pt x="5" y="0"/>
                </a:lnTo>
                <a:lnTo>
                  <a:pt x="6" y="0"/>
                </a:lnTo>
                <a:lnTo>
                  <a:pt x="8" y="0"/>
                </a:lnTo>
                <a:lnTo>
                  <a:pt x="9" y="0"/>
                </a:lnTo>
                <a:lnTo>
                  <a:pt x="11" y="0"/>
                </a:lnTo>
                <a:lnTo>
                  <a:pt x="13" y="0"/>
                </a:lnTo>
                <a:lnTo>
                  <a:pt x="15" y="0"/>
                </a:lnTo>
                <a:lnTo>
                  <a:pt x="15" y="38"/>
                </a:lnTo>
                <a:lnTo>
                  <a:pt x="13" y="38"/>
                </a:lnTo>
                <a:lnTo>
                  <a:pt x="11" y="38"/>
                </a:lnTo>
                <a:lnTo>
                  <a:pt x="9" y="38"/>
                </a:lnTo>
                <a:lnTo>
                  <a:pt x="8" y="38"/>
                </a:lnTo>
                <a:lnTo>
                  <a:pt x="6" y="38"/>
                </a:lnTo>
                <a:lnTo>
                  <a:pt x="5" y="38"/>
                </a:lnTo>
                <a:lnTo>
                  <a:pt x="2" y="38"/>
                </a:lnTo>
                <a:lnTo>
                  <a:pt x="0" y="38"/>
                </a:lnTo>
                <a:lnTo>
                  <a:pt x="0" y="0"/>
                </a:lnTo>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5" name="Freeform 1720"/>
          <p:cNvSpPr>
            <a:spLocks/>
          </p:cNvSpPr>
          <p:nvPr/>
        </p:nvSpPr>
        <p:spPr bwMode="auto">
          <a:xfrm flipH="1">
            <a:off x="3652416" y="3220066"/>
            <a:ext cx="12151" cy="33958"/>
          </a:xfrm>
          <a:custGeom>
            <a:avLst/>
            <a:gdLst>
              <a:gd name="T0" fmla="*/ 0 w 16"/>
              <a:gd name="T1" fmla="*/ 0 h 39"/>
              <a:gd name="T2" fmla="*/ 2 w 16"/>
              <a:gd name="T3" fmla="*/ 0 h 39"/>
              <a:gd name="T4" fmla="*/ 4 w 16"/>
              <a:gd name="T5" fmla="*/ 0 h 39"/>
              <a:gd name="T6" fmla="*/ 6 w 16"/>
              <a:gd name="T7" fmla="*/ 0 h 39"/>
              <a:gd name="T8" fmla="*/ 8 w 16"/>
              <a:gd name="T9" fmla="*/ 0 h 39"/>
              <a:gd name="T10" fmla="*/ 9 w 16"/>
              <a:gd name="T11" fmla="*/ 0 h 39"/>
              <a:gd name="T12" fmla="*/ 11 w 16"/>
              <a:gd name="T13" fmla="*/ 0 h 39"/>
              <a:gd name="T14" fmla="*/ 13 w 16"/>
              <a:gd name="T15" fmla="*/ 0 h 39"/>
              <a:gd name="T16" fmla="*/ 15 w 16"/>
              <a:gd name="T17" fmla="*/ 0 h 39"/>
              <a:gd name="T18" fmla="*/ 15 w 16"/>
              <a:gd name="T19" fmla="*/ 37 h 39"/>
              <a:gd name="T20" fmla="*/ 13 w 16"/>
              <a:gd name="T21" fmla="*/ 37 h 39"/>
              <a:gd name="T22" fmla="*/ 11 w 16"/>
              <a:gd name="T23" fmla="*/ 37 h 39"/>
              <a:gd name="T24" fmla="*/ 9 w 16"/>
              <a:gd name="T25" fmla="*/ 37 h 39"/>
              <a:gd name="T26" fmla="*/ 8 w 16"/>
              <a:gd name="T27" fmla="*/ 37 h 39"/>
              <a:gd name="T28" fmla="*/ 6 w 16"/>
              <a:gd name="T29" fmla="*/ 37 h 39"/>
              <a:gd name="T30" fmla="*/ 4 w 16"/>
              <a:gd name="T31" fmla="*/ 37 h 39"/>
              <a:gd name="T32" fmla="*/ 2 w 16"/>
              <a:gd name="T33" fmla="*/ 38 h 39"/>
              <a:gd name="T34" fmla="*/ 0 w 16"/>
              <a:gd name="T35" fmla="*/ 38 h 39"/>
              <a:gd name="T36" fmla="*/ 0 w 16"/>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9"/>
              <a:gd name="T59" fmla="*/ 16 w 1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9">
                <a:moveTo>
                  <a:pt x="0" y="0"/>
                </a:moveTo>
                <a:lnTo>
                  <a:pt x="2" y="0"/>
                </a:lnTo>
                <a:lnTo>
                  <a:pt x="4" y="0"/>
                </a:lnTo>
                <a:lnTo>
                  <a:pt x="6" y="0"/>
                </a:lnTo>
                <a:lnTo>
                  <a:pt x="8" y="0"/>
                </a:lnTo>
                <a:lnTo>
                  <a:pt x="9" y="0"/>
                </a:lnTo>
                <a:lnTo>
                  <a:pt x="11" y="0"/>
                </a:lnTo>
                <a:lnTo>
                  <a:pt x="13" y="0"/>
                </a:lnTo>
                <a:lnTo>
                  <a:pt x="15" y="0"/>
                </a:lnTo>
                <a:lnTo>
                  <a:pt x="15" y="37"/>
                </a:lnTo>
                <a:lnTo>
                  <a:pt x="13" y="37"/>
                </a:lnTo>
                <a:lnTo>
                  <a:pt x="11" y="37"/>
                </a:lnTo>
                <a:lnTo>
                  <a:pt x="9" y="37"/>
                </a:lnTo>
                <a:lnTo>
                  <a:pt x="8" y="37"/>
                </a:lnTo>
                <a:lnTo>
                  <a:pt x="6" y="37"/>
                </a:lnTo>
                <a:lnTo>
                  <a:pt x="4" y="37"/>
                </a:lnTo>
                <a:lnTo>
                  <a:pt x="2" y="38"/>
                </a:lnTo>
                <a:lnTo>
                  <a:pt x="0" y="38"/>
                </a:lnTo>
                <a:lnTo>
                  <a:pt x="0" y="0"/>
                </a:lnTo>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6" name="Freeform 1721"/>
          <p:cNvSpPr>
            <a:spLocks/>
          </p:cNvSpPr>
          <p:nvPr/>
        </p:nvSpPr>
        <p:spPr bwMode="auto">
          <a:xfrm flipH="1">
            <a:off x="3648619" y="3220936"/>
            <a:ext cx="12151" cy="33087"/>
          </a:xfrm>
          <a:custGeom>
            <a:avLst/>
            <a:gdLst>
              <a:gd name="T0" fmla="*/ 0 w 16"/>
              <a:gd name="T1" fmla="*/ 0 h 38"/>
              <a:gd name="T2" fmla="*/ 3 w 16"/>
              <a:gd name="T3" fmla="*/ 0 h 38"/>
              <a:gd name="T4" fmla="*/ 4 w 16"/>
              <a:gd name="T5" fmla="*/ 0 h 38"/>
              <a:gd name="T6" fmla="*/ 7 w 16"/>
              <a:gd name="T7" fmla="*/ 0 h 38"/>
              <a:gd name="T8" fmla="*/ 8 w 16"/>
              <a:gd name="T9" fmla="*/ 0 h 38"/>
              <a:gd name="T10" fmla="*/ 9 w 16"/>
              <a:gd name="T11" fmla="*/ 0 h 38"/>
              <a:gd name="T12" fmla="*/ 12 w 16"/>
              <a:gd name="T13" fmla="*/ 0 h 38"/>
              <a:gd name="T14" fmla="*/ 13 w 16"/>
              <a:gd name="T15" fmla="*/ 0 h 38"/>
              <a:gd name="T16" fmla="*/ 15 w 16"/>
              <a:gd name="T17" fmla="*/ 0 h 38"/>
              <a:gd name="T18" fmla="*/ 15 w 16"/>
              <a:gd name="T19" fmla="*/ 37 h 38"/>
              <a:gd name="T20" fmla="*/ 13 w 16"/>
              <a:gd name="T21" fmla="*/ 37 h 38"/>
              <a:gd name="T22" fmla="*/ 12 w 16"/>
              <a:gd name="T23" fmla="*/ 37 h 38"/>
              <a:gd name="T24" fmla="*/ 9 w 16"/>
              <a:gd name="T25" fmla="*/ 37 h 38"/>
              <a:gd name="T26" fmla="*/ 8 w 16"/>
              <a:gd name="T27" fmla="*/ 37 h 38"/>
              <a:gd name="T28" fmla="*/ 7 w 16"/>
              <a:gd name="T29" fmla="*/ 37 h 38"/>
              <a:gd name="T30" fmla="*/ 4 w 16"/>
              <a:gd name="T31" fmla="*/ 37 h 38"/>
              <a:gd name="T32" fmla="*/ 3 w 16"/>
              <a:gd name="T33" fmla="*/ 37 h 38"/>
              <a:gd name="T34" fmla="*/ 0 w 16"/>
              <a:gd name="T35" fmla="*/ 37 h 38"/>
              <a:gd name="T36" fmla="*/ 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8"/>
              <a:gd name="T59" fmla="*/ 16 w 1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8">
                <a:moveTo>
                  <a:pt x="0" y="0"/>
                </a:moveTo>
                <a:lnTo>
                  <a:pt x="3" y="0"/>
                </a:lnTo>
                <a:lnTo>
                  <a:pt x="4" y="0"/>
                </a:lnTo>
                <a:lnTo>
                  <a:pt x="7" y="0"/>
                </a:lnTo>
                <a:lnTo>
                  <a:pt x="8" y="0"/>
                </a:lnTo>
                <a:lnTo>
                  <a:pt x="9" y="0"/>
                </a:lnTo>
                <a:lnTo>
                  <a:pt x="12" y="0"/>
                </a:lnTo>
                <a:lnTo>
                  <a:pt x="13" y="0"/>
                </a:lnTo>
                <a:lnTo>
                  <a:pt x="15" y="0"/>
                </a:lnTo>
                <a:lnTo>
                  <a:pt x="15" y="37"/>
                </a:lnTo>
                <a:lnTo>
                  <a:pt x="13" y="37"/>
                </a:lnTo>
                <a:lnTo>
                  <a:pt x="12" y="37"/>
                </a:lnTo>
                <a:lnTo>
                  <a:pt x="9" y="37"/>
                </a:lnTo>
                <a:lnTo>
                  <a:pt x="8" y="37"/>
                </a:lnTo>
                <a:lnTo>
                  <a:pt x="7" y="37"/>
                </a:lnTo>
                <a:lnTo>
                  <a:pt x="4" y="37"/>
                </a:lnTo>
                <a:lnTo>
                  <a:pt x="3" y="37"/>
                </a:lnTo>
                <a:lnTo>
                  <a:pt x="0" y="37"/>
                </a:lnTo>
                <a:lnTo>
                  <a:pt x="0" y="0"/>
                </a:ln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7" name="Freeform 1722"/>
          <p:cNvSpPr>
            <a:spLocks/>
          </p:cNvSpPr>
          <p:nvPr/>
        </p:nvSpPr>
        <p:spPr bwMode="auto">
          <a:xfrm flipH="1">
            <a:off x="3646341" y="3220936"/>
            <a:ext cx="12151" cy="33087"/>
          </a:xfrm>
          <a:custGeom>
            <a:avLst/>
            <a:gdLst>
              <a:gd name="T0" fmla="*/ 0 w 16"/>
              <a:gd name="T1" fmla="*/ 0 h 38"/>
              <a:gd name="T2" fmla="*/ 2 w 16"/>
              <a:gd name="T3" fmla="*/ 0 h 38"/>
              <a:gd name="T4" fmla="*/ 5 w 16"/>
              <a:gd name="T5" fmla="*/ 0 h 38"/>
              <a:gd name="T6" fmla="*/ 7 w 16"/>
              <a:gd name="T7" fmla="*/ 0 h 38"/>
              <a:gd name="T8" fmla="*/ 9 w 16"/>
              <a:gd name="T9" fmla="*/ 0 h 38"/>
              <a:gd name="T10" fmla="*/ 11 w 16"/>
              <a:gd name="T11" fmla="*/ 0 h 38"/>
              <a:gd name="T12" fmla="*/ 13 w 16"/>
              <a:gd name="T13" fmla="*/ 0 h 38"/>
              <a:gd name="T14" fmla="*/ 15 w 16"/>
              <a:gd name="T15" fmla="*/ 0 h 38"/>
              <a:gd name="T16" fmla="*/ 15 w 16"/>
              <a:gd name="T17" fmla="*/ 37 h 38"/>
              <a:gd name="T18" fmla="*/ 13 w 16"/>
              <a:gd name="T19" fmla="*/ 37 h 38"/>
              <a:gd name="T20" fmla="*/ 11 w 16"/>
              <a:gd name="T21" fmla="*/ 37 h 38"/>
              <a:gd name="T22" fmla="*/ 9 w 16"/>
              <a:gd name="T23" fmla="*/ 37 h 38"/>
              <a:gd name="T24" fmla="*/ 7 w 16"/>
              <a:gd name="T25" fmla="*/ 37 h 38"/>
              <a:gd name="T26" fmla="*/ 5 w 16"/>
              <a:gd name="T27" fmla="*/ 37 h 38"/>
              <a:gd name="T28" fmla="*/ 2 w 16"/>
              <a:gd name="T29" fmla="*/ 37 h 38"/>
              <a:gd name="T30" fmla="*/ 0 w 16"/>
              <a:gd name="T31" fmla="*/ 37 h 38"/>
              <a:gd name="T32" fmla="*/ 0 w 1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38"/>
              <a:gd name="T53" fmla="*/ 16 w 1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38">
                <a:moveTo>
                  <a:pt x="0" y="0"/>
                </a:moveTo>
                <a:lnTo>
                  <a:pt x="2" y="0"/>
                </a:lnTo>
                <a:lnTo>
                  <a:pt x="5" y="0"/>
                </a:lnTo>
                <a:lnTo>
                  <a:pt x="7" y="0"/>
                </a:lnTo>
                <a:lnTo>
                  <a:pt x="9" y="0"/>
                </a:lnTo>
                <a:lnTo>
                  <a:pt x="11" y="0"/>
                </a:lnTo>
                <a:lnTo>
                  <a:pt x="13" y="0"/>
                </a:lnTo>
                <a:lnTo>
                  <a:pt x="15" y="0"/>
                </a:lnTo>
                <a:lnTo>
                  <a:pt x="15" y="37"/>
                </a:lnTo>
                <a:lnTo>
                  <a:pt x="13" y="37"/>
                </a:lnTo>
                <a:lnTo>
                  <a:pt x="11" y="37"/>
                </a:lnTo>
                <a:lnTo>
                  <a:pt x="9" y="37"/>
                </a:lnTo>
                <a:lnTo>
                  <a:pt x="7" y="37"/>
                </a:lnTo>
                <a:lnTo>
                  <a:pt x="5" y="37"/>
                </a:lnTo>
                <a:lnTo>
                  <a:pt x="2" y="37"/>
                </a:lnTo>
                <a:lnTo>
                  <a:pt x="0" y="37"/>
                </a:lnTo>
                <a:lnTo>
                  <a:pt x="0" y="0"/>
                </a:ln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8" name="Freeform 1723"/>
          <p:cNvSpPr>
            <a:spLocks/>
          </p:cNvSpPr>
          <p:nvPr/>
        </p:nvSpPr>
        <p:spPr bwMode="auto">
          <a:xfrm flipH="1">
            <a:off x="3643303" y="3220936"/>
            <a:ext cx="12151" cy="33087"/>
          </a:xfrm>
          <a:custGeom>
            <a:avLst/>
            <a:gdLst>
              <a:gd name="T0" fmla="*/ 0 w 16"/>
              <a:gd name="T1" fmla="*/ 0 h 38"/>
              <a:gd name="T2" fmla="*/ 0 w 16"/>
              <a:gd name="T3" fmla="*/ 0 h 38"/>
              <a:gd name="T4" fmla="*/ 2 w 16"/>
              <a:gd name="T5" fmla="*/ 0 h 38"/>
              <a:gd name="T6" fmla="*/ 4 w 16"/>
              <a:gd name="T7" fmla="*/ 0 h 38"/>
              <a:gd name="T8" fmla="*/ 6 w 16"/>
              <a:gd name="T9" fmla="*/ 0 h 38"/>
              <a:gd name="T10" fmla="*/ 8 w 16"/>
              <a:gd name="T11" fmla="*/ 0 h 38"/>
              <a:gd name="T12" fmla="*/ 11 w 16"/>
              <a:gd name="T13" fmla="*/ 0 h 38"/>
              <a:gd name="T14" fmla="*/ 13 w 16"/>
              <a:gd name="T15" fmla="*/ 0 h 38"/>
              <a:gd name="T16" fmla="*/ 15 w 16"/>
              <a:gd name="T17" fmla="*/ 0 h 38"/>
              <a:gd name="T18" fmla="*/ 15 w 16"/>
              <a:gd name="T19" fmla="*/ 37 h 38"/>
              <a:gd name="T20" fmla="*/ 13 w 16"/>
              <a:gd name="T21" fmla="*/ 37 h 38"/>
              <a:gd name="T22" fmla="*/ 11 w 16"/>
              <a:gd name="T23" fmla="*/ 37 h 38"/>
              <a:gd name="T24" fmla="*/ 8 w 16"/>
              <a:gd name="T25" fmla="*/ 37 h 38"/>
              <a:gd name="T26" fmla="*/ 6 w 16"/>
              <a:gd name="T27" fmla="*/ 37 h 38"/>
              <a:gd name="T28" fmla="*/ 4 w 16"/>
              <a:gd name="T29" fmla="*/ 37 h 38"/>
              <a:gd name="T30" fmla="*/ 2 w 16"/>
              <a:gd name="T31" fmla="*/ 37 h 38"/>
              <a:gd name="T32" fmla="*/ 0 w 16"/>
              <a:gd name="T33" fmla="*/ 37 h 38"/>
              <a:gd name="T34" fmla="*/ 0 w 16"/>
              <a:gd name="T35" fmla="*/ 37 h 38"/>
              <a:gd name="T36" fmla="*/ 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8"/>
              <a:gd name="T59" fmla="*/ 16 w 1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8">
                <a:moveTo>
                  <a:pt x="0" y="0"/>
                </a:moveTo>
                <a:lnTo>
                  <a:pt x="0" y="0"/>
                </a:lnTo>
                <a:lnTo>
                  <a:pt x="2" y="0"/>
                </a:lnTo>
                <a:lnTo>
                  <a:pt x="4" y="0"/>
                </a:lnTo>
                <a:lnTo>
                  <a:pt x="6" y="0"/>
                </a:lnTo>
                <a:lnTo>
                  <a:pt x="8" y="0"/>
                </a:lnTo>
                <a:lnTo>
                  <a:pt x="11" y="0"/>
                </a:lnTo>
                <a:lnTo>
                  <a:pt x="13" y="0"/>
                </a:lnTo>
                <a:lnTo>
                  <a:pt x="15" y="0"/>
                </a:lnTo>
                <a:lnTo>
                  <a:pt x="15" y="37"/>
                </a:lnTo>
                <a:lnTo>
                  <a:pt x="13" y="37"/>
                </a:lnTo>
                <a:lnTo>
                  <a:pt x="11" y="37"/>
                </a:lnTo>
                <a:lnTo>
                  <a:pt x="8" y="37"/>
                </a:lnTo>
                <a:lnTo>
                  <a:pt x="6" y="37"/>
                </a:lnTo>
                <a:lnTo>
                  <a:pt x="4" y="37"/>
                </a:lnTo>
                <a:lnTo>
                  <a:pt x="2" y="37"/>
                </a:lnTo>
                <a:lnTo>
                  <a:pt x="0" y="37"/>
                </a:lnTo>
                <a:lnTo>
                  <a:pt x="0" y="0"/>
                </a:lnTo>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39" name="Freeform 1724"/>
          <p:cNvSpPr>
            <a:spLocks/>
          </p:cNvSpPr>
          <p:nvPr/>
        </p:nvSpPr>
        <p:spPr bwMode="auto">
          <a:xfrm flipH="1">
            <a:off x="3639506" y="3220936"/>
            <a:ext cx="12151" cy="33087"/>
          </a:xfrm>
          <a:custGeom>
            <a:avLst/>
            <a:gdLst>
              <a:gd name="T0" fmla="*/ 0 w 16"/>
              <a:gd name="T1" fmla="*/ 0 h 38"/>
              <a:gd name="T2" fmla="*/ 0 w 16"/>
              <a:gd name="T3" fmla="*/ 0 h 38"/>
              <a:gd name="T4" fmla="*/ 2 w 16"/>
              <a:gd name="T5" fmla="*/ 0 h 38"/>
              <a:gd name="T6" fmla="*/ 4 w 16"/>
              <a:gd name="T7" fmla="*/ 0 h 38"/>
              <a:gd name="T8" fmla="*/ 7 w 16"/>
              <a:gd name="T9" fmla="*/ 0 h 38"/>
              <a:gd name="T10" fmla="*/ 9 w 16"/>
              <a:gd name="T11" fmla="*/ 0 h 38"/>
              <a:gd name="T12" fmla="*/ 11 w 16"/>
              <a:gd name="T13" fmla="*/ 0 h 38"/>
              <a:gd name="T14" fmla="*/ 13 w 16"/>
              <a:gd name="T15" fmla="*/ 0 h 38"/>
              <a:gd name="T16" fmla="*/ 15 w 16"/>
              <a:gd name="T17" fmla="*/ 0 h 38"/>
              <a:gd name="T18" fmla="*/ 15 w 16"/>
              <a:gd name="T19" fmla="*/ 36 h 38"/>
              <a:gd name="T20" fmla="*/ 13 w 16"/>
              <a:gd name="T21" fmla="*/ 36 h 38"/>
              <a:gd name="T22" fmla="*/ 11 w 16"/>
              <a:gd name="T23" fmla="*/ 36 h 38"/>
              <a:gd name="T24" fmla="*/ 9 w 16"/>
              <a:gd name="T25" fmla="*/ 36 h 38"/>
              <a:gd name="T26" fmla="*/ 7 w 16"/>
              <a:gd name="T27" fmla="*/ 36 h 38"/>
              <a:gd name="T28" fmla="*/ 4 w 16"/>
              <a:gd name="T29" fmla="*/ 36 h 38"/>
              <a:gd name="T30" fmla="*/ 2 w 16"/>
              <a:gd name="T31" fmla="*/ 36 h 38"/>
              <a:gd name="T32" fmla="*/ 0 w 16"/>
              <a:gd name="T33" fmla="*/ 37 h 38"/>
              <a:gd name="T34" fmla="*/ 0 w 16"/>
              <a:gd name="T35" fmla="*/ 37 h 38"/>
              <a:gd name="T36" fmla="*/ 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8"/>
              <a:gd name="T59" fmla="*/ 16 w 1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8">
                <a:moveTo>
                  <a:pt x="0" y="0"/>
                </a:moveTo>
                <a:lnTo>
                  <a:pt x="0" y="0"/>
                </a:lnTo>
                <a:lnTo>
                  <a:pt x="2" y="0"/>
                </a:lnTo>
                <a:lnTo>
                  <a:pt x="4" y="0"/>
                </a:lnTo>
                <a:lnTo>
                  <a:pt x="7" y="0"/>
                </a:lnTo>
                <a:lnTo>
                  <a:pt x="9" y="0"/>
                </a:lnTo>
                <a:lnTo>
                  <a:pt x="11" y="0"/>
                </a:lnTo>
                <a:lnTo>
                  <a:pt x="13" y="0"/>
                </a:lnTo>
                <a:lnTo>
                  <a:pt x="15" y="0"/>
                </a:lnTo>
                <a:lnTo>
                  <a:pt x="15" y="36"/>
                </a:lnTo>
                <a:lnTo>
                  <a:pt x="13" y="36"/>
                </a:lnTo>
                <a:lnTo>
                  <a:pt x="11" y="36"/>
                </a:lnTo>
                <a:lnTo>
                  <a:pt x="9" y="36"/>
                </a:lnTo>
                <a:lnTo>
                  <a:pt x="7" y="36"/>
                </a:lnTo>
                <a:lnTo>
                  <a:pt x="4" y="36"/>
                </a:lnTo>
                <a:lnTo>
                  <a:pt x="2" y="36"/>
                </a:lnTo>
                <a:lnTo>
                  <a:pt x="0" y="37"/>
                </a:lnTo>
                <a:lnTo>
                  <a:pt x="0" y="0"/>
                </a:lnTo>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0" name="Freeform 1725"/>
          <p:cNvSpPr>
            <a:spLocks/>
          </p:cNvSpPr>
          <p:nvPr/>
        </p:nvSpPr>
        <p:spPr bwMode="auto">
          <a:xfrm flipH="1">
            <a:off x="3636468" y="3220936"/>
            <a:ext cx="12151" cy="33087"/>
          </a:xfrm>
          <a:custGeom>
            <a:avLst/>
            <a:gdLst>
              <a:gd name="T0" fmla="*/ 0 w 16"/>
              <a:gd name="T1" fmla="*/ 0 h 38"/>
              <a:gd name="T2" fmla="*/ 1 w 16"/>
              <a:gd name="T3" fmla="*/ 0 h 38"/>
              <a:gd name="T4" fmla="*/ 2 w 16"/>
              <a:gd name="T5" fmla="*/ 0 h 38"/>
              <a:gd name="T6" fmla="*/ 5 w 16"/>
              <a:gd name="T7" fmla="*/ 0 h 38"/>
              <a:gd name="T8" fmla="*/ 6 w 16"/>
              <a:gd name="T9" fmla="*/ 0 h 38"/>
              <a:gd name="T10" fmla="*/ 9 w 16"/>
              <a:gd name="T11" fmla="*/ 0 h 38"/>
              <a:gd name="T12" fmla="*/ 10 w 16"/>
              <a:gd name="T13" fmla="*/ 0 h 38"/>
              <a:gd name="T14" fmla="*/ 12 w 16"/>
              <a:gd name="T15" fmla="*/ 0 h 38"/>
              <a:gd name="T16" fmla="*/ 15 w 16"/>
              <a:gd name="T17" fmla="*/ 0 h 38"/>
              <a:gd name="T18" fmla="*/ 15 w 16"/>
              <a:gd name="T19" fmla="*/ 36 h 38"/>
              <a:gd name="T20" fmla="*/ 12 w 16"/>
              <a:gd name="T21" fmla="*/ 36 h 38"/>
              <a:gd name="T22" fmla="*/ 10 w 16"/>
              <a:gd name="T23" fmla="*/ 36 h 38"/>
              <a:gd name="T24" fmla="*/ 9 w 16"/>
              <a:gd name="T25" fmla="*/ 36 h 38"/>
              <a:gd name="T26" fmla="*/ 6 w 16"/>
              <a:gd name="T27" fmla="*/ 36 h 38"/>
              <a:gd name="T28" fmla="*/ 5 w 16"/>
              <a:gd name="T29" fmla="*/ 36 h 38"/>
              <a:gd name="T30" fmla="*/ 2 w 16"/>
              <a:gd name="T31" fmla="*/ 36 h 38"/>
              <a:gd name="T32" fmla="*/ 1 w 16"/>
              <a:gd name="T33" fmla="*/ 37 h 38"/>
              <a:gd name="T34" fmla="*/ 0 w 16"/>
              <a:gd name="T35" fmla="*/ 37 h 38"/>
              <a:gd name="T36" fmla="*/ 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8"/>
              <a:gd name="T59" fmla="*/ 16 w 1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8">
                <a:moveTo>
                  <a:pt x="0" y="0"/>
                </a:moveTo>
                <a:lnTo>
                  <a:pt x="1" y="0"/>
                </a:lnTo>
                <a:lnTo>
                  <a:pt x="2" y="0"/>
                </a:lnTo>
                <a:lnTo>
                  <a:pt x="5" y="0"/>
                </a:lnTo>
                <a:lnTo>
                  <a:pt x="6" y="0"/>
                </a:lnTo>
                <a:lnTo>
                  <a:pt x="9" y="0"/>
                </a:lnTo>
                <a:lnTo>
                  <a:pt x="10" y="0"/>
                </a:lnTo>
                <a:lnTo>
                  <a:pt x="12" y="0"/>
                </a:lnTo>
                <a:lnTo>
                  <a:pt x="15" y="0"/>
                </a:lnTo>
                <a:lnTo>
                  <a:pt x="15" y="36"/>
                </a:lnTo>
                <a:lnTo>
                  <a:pt x="12" y="36"/>
                </a:lnTo>
                <a:lnTo>
                  <a:pt x="10" y="36"/>
                </a:lnTo>
                <a:lnTo>
                  <a:pt x="9" y="36"/>
                </a:lnTo>
                <a:lnTo>
                  <a:pt x="6" y="36"/>
                </a:lnTo>
                <a:lnTo>
                  <a:pt x="5" y="36"/>
                </a:lnTo>
                <a:lnTo>
                  <a:pt x="2" y="36"/>
                </a:lnTo>
                <a:lnTo>
                  <a:pt x="1" y="37"/>
                </a:lnTo>
                <a:lnTo>
                  <a:pt x="0" y="37"/>
                </a:lnTo>
                <a:lnTo>
                  <a:pt x="0" y="0"/>
                </a:lnTo>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1" name="Freeform 1726"/>
          <p:cNvSpPr>
            <a:spLocks/>
          </p:cNvSpPr>
          <p:nvPr/>
        </p:nvSpPr>
        <p:spPr bwMode="auto">
          <a:xfrm flipH="1">
            <a:off x="3633430" y="3220936"/>
            <a:ext cx="12151" cy="33087"/>
          </a:xfrm>
          <a:custGeom>
            <a:avLst/>
            <a:gdLst>
              <a:gd name="T0" fmla="*/ 0 w 16"/>
              <a:gd name="T1" fmla="*/ 0 h 38"/>
              <a:gd name="T2" fmla="*/ 0 w 16"/>
              <a:gd name="T3" fmla="*/ 0 h 38"/>
              <a:gd name="T4" fmla="*/ 2 w 16"/>
              <a:gd name="T5" fmla="*/ 0 h 38"/>
              <a:gd name="T6" fmla="*/ 4 w 16"/>
              <a:gd name="T7" fmla="*/ 0 h 38"/>
              <a:gd name="T8" fmla="*/ 6 w 16"/>
              <a:gd name="T9" fmla="*/ 0 h 38"/>
              <a:gd name="T10" fmla="*/ 9 w 16"/>
              <a:gd name="T11" fmla="*/ 0 h 38"/>
              <a:gd name="T12" fmla="*/ 11 w 16"/>
              <a:gd name="T13" fmla="*/ 0 h 38"/>
              <a:gd name="T14" fmla="*/ 13 w 16"/>
              <a:gd name="T15" fmla="*/ 0 h 38"/>
              <a:gd name="T16" fmla="*/ 15 w 16"/>
              <a:gd name="T17" fmla="*/ 0 h 38"/>
              <a:gd name="T18" fmla="*/ 15 w 16"/>
              <a:gd name="T19" fmla="*/ 36 h 38"/>
              <a:gd name="T20" fmla="*/ 13 w 16"/>
              <a:gd name="T21" fmla="*/ 36 h 38"/>
              <a:gd name="T22" fmla="*/ 11 w 16"/>
              <a:gd name="T23" fmla="*/ 36 h 38"/>
              <a:gd name="T24" fmla="*/ 9 w 16"/>
              <a:gd name="T25" fmla="*/ 36 h 38"/>
              <a:gd name="T26" fmla="*/ 6 w 16"/>
              <a:gd name="T27" fmla="*/ 36 h 38"/>
              <a:gd name="T28" fmla="*/ 4 w 16"/>
              <a:gd name="T29" fmla="*/ 37 h 38"/>
              <a:gd name="T30" fmla="*/ 2 w 16"/>
              <a:gd name="T31" fmla="*/ 37 h 38"/>
              <a:gd name="T32" fmla="*/ 0 w 16"/>
              <a:gd name="T33" fmla="*/ 37 h 38"/>
              <a:gd name="T34" fmla="*/ 0 w 16"/>
              <a:gd name="T35" fmla="*/ 37 h 38"/>
              <a:gd name="T36" fmla="*/ 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8"/>
              <a:gd name="T59" fmla="*/ 16 w 1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8">
                <a:moveTo>
                  <a:pt x="0" y="0"/>
                </a:moveTo>
                <a:lnTo>
                  <a:pt x="0" y="0"/>
                </a:lnTo>
                <a:lnTo>
                  <a:pt x="2" y="0"/>
                </a:lnTo>
                <a:lnTo>
                  <a:pt x="4" y="0"/>
                </a:lnTo>
                <a:lnTo>
                  <a:pt x="6" y="0"/>
                </a:lnTo>
                <a:lnTo>
                  <a:pt x="9" y="0"/>
                </a:lnTo>
                <a:lnTo>
                  <a:pt x="11" y="0"/>
                </a:lnTo>
                <a:lnTo>
                  <a:pt x="13" y="0"/>
                </a:lnTo>
                <a:lnTo>
                  <a:pt x="15" y="0"/>
                </a:lnTo>
                <a:lnTo>
                  <a:pt x="15" y="36"/>
                </a:lnTo>
                <a:lnTo>
                  <a:pt x="13" y="36"/>
                </a:lnTo>
                <a:lnTo>
                  <a:pt x="11" y="36"/>
                </a:lnTo>
                <a:lnTo>
                  <a:pt x="9" y="36"/>
                </a:lnTo>
                <a:lnTo>
                  <a:pt x="6" y="36"/>
                </a:lnTo>
                <a:lnTo>
                  <a:pt x="4" y="37"/>
                </a:lnTo>
                <a:lnTo>
                  <a:pt x="2" y="37"/>
                </a:lnTo>
                <a:lnTo>
                  <a:pt x="0" y="37"/>
                </a:lnTo>
                <a:lnTo>
                  <a:pt x="0" y="0"/>
                </a:lnTo>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2" name="Freeform 1727"/>
          <p:cNvSpPr>
            <a:spLocks/>
          </p:cNvSpPr>
          <p:nvPr/>
        </p:nvSpPr>
        <p:spPr bwMode="auto">
          <a:xfrm flipH="1">
            <a:off x="3629633" y="3221807"/>
            <a:ext cx="12151" cy="32217"/>
          </a:xfrm>
          <a:custGeom>
            <a:avLst/>
            <a:gdLst>
              <a:gd name="T0" fmla="*/ 0 w 16"/>
              <a:gd name="T1" fmla="*/ 0 h 37"/>
              <a:gd name="T2" fmla="*/ 1 w 16"/>
              <a:gd name="T3" fmla="*/ 0 h 37"/>
              <a:gd name="T4" fmla="*/ 3 w 16"/>
              <a:gd name="T5" fmla="*/ 0 h 37"/>
              <a:gd name="T6" fmla="*/ 5 w 16"/>
              <a:gd name="T7" fmla="*/ 0 h 37"/>
              <a:gd name="T8" fmla="*/ 7 w 16"/>
              <a:gd name="T9" fmla="*/ 0 h 37"/>
              <a:gd name="T10" fmla="*/ 8 w 16"/>
              <a:gd name="T11" fmla="*/ 0 h 37"/>
              <a:gd name="T12" fmla="*/ 11 w 16"/>
              <a:gd name="T13" fmla="*/ 0 h 37"/>
              <a:gd name="T14" fmla="*/ 12 w 16"/>
              <a:gd name="T15" fmla="*/ 0 h 37"/>
              <a:gd name="T16" fmla="*/ 15 w 16"/>
              <a:gd name="T17" fmla="*/ 0 h 37"/>
              <a:gd name="T18" fmla="*/ 15 w 16"/>
              <a:gd name="T19" fmla="*/ 36 h 37"/>
              <a:gd name="T20" fmla="*/ 12 w 16"/>
              <a:gd name="T21" fmla="*/ 36 h 37"/>
              <a:gd name="T22" fmla="*/ 11 w 16"/>
              <a:gd name="T23" fmla="*/ 36 h 37"/>
              <a:gd name="T24" fmla="*/ 8 w 16"/>
              <a:gd name="T25" fmla="*/ 36 h 37"/>
              <a:gd name="T26" fmla="*/ 7 w 16"/>
              <a:gd name="T27" fmla="*/ 36 h 37"/>
              <a:gd name="T28" fmla="*/ 5 w 16"/>
              <a:gd name="T29" fmla="*/ 36 h 37"/>
              <a:gd name="T30" fmla="*/ 3 w 16"/>
              <a:gd name="T31" fmla="*/ 36 h 37"/>
              <a:gd name="T32" fmla="*/ 1 w 16"/>
              <a:gd name="T33" fmla="*/ 36 h 37"/>
              <a:gd name="T34" fmla="*/ 0 w 16"/>
              <a:gd name="T35" fmla="*/ 36 h 37"/>
              <a:gd name="T36" fmla="*/ 0 w 16"/>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7"/>
              <a:gd name="T59" fmla="*/ 16 w 16"/>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7">
                <a:moveTo>
                  <a:pt x="0" y="0"/>
                </a:moveTo>
                <a:lnTo>
                  <a:pt x="1" y="0"/>
                </a:lnTo>
                <a:lnTo>
                  <a:pt x="3" y="0"/>
                </a:lnTo>
                <a:lnTo>
                  <a:pt x="5" y="0"/>
                </a:lnTo>
                <a:lnTo>
                  <a:pt x="7" y="0"/>
                </a:lnTo>
                <a:lnTo>
                  <a:pt x="8" y="0"/>
                </a:lnTo>
                <a:lnTo>
                  <a:pt x="11" y="0"/>
                </a:lnTo>
                <a:lnTo>
                  <a:pt x="12" y="0"/>
                </a:lnTo>
                <a:lnTo>
                  <a:pt x="15" y="0"/>
                </a:lnTo>
                <a:lnTo>
                  <a:pt x="15" y="36"/>
                </a:lnTo>
                <a:lnTo>
                  <a:pt x="12" y="36"/>
                </a:lnTo>
                <a:lnTo>
                  <a:pt x="11" y="36"/>
                </a:lnTo>
                <a:lnTo>
                  <a:pt x="8" y="36"/>
                </a:lnTo>
                <a:lnTo>
                  <a:pt x="7" y="36"/>
                </a:lnTo>
                <a:lnTo>
                  <a:pt x="5" y="36"/>
                </a:lnTo>
                <a:lnTo>
                  <a:pt x="3" y="36"/>
                </a:lnTo>
                <a:lnTo>
                  <a:pt x="1" y="36"/>
                </a:lnTo>
                <a:lnTo>
                  <a:pt x="0" y="36"/>
                </a:lnTo>
                <a:lnTo>
                  <a:pt x="0" y="0"/>
                </a:lnTo>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3" name="Freeform 1728"/>
          <p:cNvSpPr>
            <a:spLocks/>
          </p:cNvSpPr>
          <p:nvPr/>
        </p:nvSpPr>
        <p:spPr bwMode="auto">
          <a:xfrm flipH="1">
            <a:off x="3627354" y="3222678"/>
            <a:ext cx="12151" cy="31346"/>
          </a:xfrm>
          <a:custGeom>
            <a:avLst/>
            <a:gdLst>
              <a:gd name="T0" fmla="*/ 0 w 16"/>
              <a:gd name="T1" fmla="*/ 0 h 36"/>
              <a:gd name="T2" fmla="*/ 2 w 16"/>
              <a:gd name="T3" fmla="*/ 0 h 36"/>
              <a:gd name="T4" fmla="*/ 5 w 16"/>
              <a:gd name="T5" fmla="*/ 0 h 36"/>
              <a:gd name="T6" fmla="*/ 6 w 16"/>
              <a:gd name="T7" fmla="*/ 0 h 36"/>
              <a:gd name="T8" fmla="*/ 8 w 16"/>
              <a:gd name="T9" fmla="*/ 0 h 36"/>
              <a:gd name="T10" fmla="*/ 9 w 16"/>
              <a:gd name="T11" fmla="*/ 0 h 36"/>
              <a:gd name="T12" fmla="*/ 11 w 16"/>
              <a:gd name="T13" fmla="*/ 0 h 36"/>
              <a:gd name="T14" fmla="*/ 13 w 16"/>
              <a:gd name="T15" fmla="*/ 0 h 36"/>
              <a:gd name="T16" fmla="*/ 15 w 16"/>
              <a:gd name="T17" fmla="*/ 0 h 36"/>
              <a:gd name="T18" fmla="*/ 15 w 16"/>
              <a:gd name="T19" fmla="*/ 34 h 36"/>
              <a:gd name="T20" fmla="*/ 13 w 16"/>
              <a:gd name="T21" fmla="*/ 34 h 36"/>
              <a:gd name="T22" fmla="*/ 11 w 16"/>
              <a:gd name="T23" fmla="*/ 34 h 36"/>
              <a:gd name="T24" fmla="*/ 9 w 16"/>
              <a:gd name="T25" fmla="*/ 34 h 36"/>
              <a:gd name="T26" fmla="*/ 8 w 16"/>
              <a:gd name="T27" fmla="*/ 34 h 36"/>
              <a:gd name="T28" fmla="*/ 6 w 16"/>
              <a:gd name="T29" fmla="*/ 34 h 36"/>
              <a:gd name="T30" fmla="*/ 5 w 16"/>
              <a:gd name="T31" fmla="*/ 34 h 36"/>
              <a:gd name="T32" fmla="*/ 2 w 16"/>
              <a:gd name="T33" fmla="*/ 35 h 36"/>
              <a:gd name="T34" fmla="*/ 0 w 16"/>
              <a:gd name="T35" fmla="*/ 35 h 36"/>
              <a:gd name="T36" fmla="*/ 0 w 16"/>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6"/>
              <a:gd name="T59" fmla="*/ 16 w 16"/>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6">
                <a:moveTo>
                  <a:pt x="0" y="0"/>
                </a:moveTo>
                <a:lnTo>
                  <a:pt x="2" y="0"/>
                </a:lnTo>
                <a:lnTo>
                  <a:pt x="5" y="0"/>
                </a:lnTo>
                <a:lnTo>
                  <a:pt x="6" y="0"/>
                </a:lnTo>
                <a:lnTo>
                  <a:pt x="8" y="0"/>
                </a:lnTo>
                <a:lnTo>
                  <a:pt x="9" y="0"/>
                </a:lnTo>
                <a:lnTo>
                  <a:pt x="11" y="0"/>
                </a:lnTo>
                <a:lnTo>
                  <a:pt x="13" y="0"/>
                </a:lnTo>
                <a:lnTo>
                  <a:pt x="15" y="0"/>
                </a:lnTo>
                <a:lnTo>
                  <a:pt x="15" y="34"/>
                </a:lnTo>
                <a:lnTo>
                  <a:pt x="13" y="34"/>
                </a:lnTo>
                <a:lnTo>
                  <a:pt x="11" y="34"/>
                </a:lnTo>
                <a:lnTo>
                  <a:pt x="9" y="34"/>
                </a:lnTo>
                <a:lnTo>
                  <a:pt x="8" y="34"/>
                </a:lnTo>
                <a:lnTo>
                  <a:pt x="6" y="34"/>
                </a:lnTo>
                <a:lnTo>
                  <a:pt x="5" y="34"/>
                </a:lnTo>
                <a:lnTo>
                  <a:pt x="2" y="35"/>
                </a:lnTo>
                <a:lnTo>
                  <a:pt x="0" y="35"/>
                </a:lnTo>
                <a:lnTo>
                  <a:pt x="0" y="0"/>
                </a:lnTo>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4" name="Freeform 1729"/>
          <p:cNvSpPr>
            <a:spLocks/>
          </p:cNvSpPr>
          <p:nvPr/>
        </p:nvSpPr>
        <p:spPr bwMode="auto">
          <a:xfrm flipH="1">
            <a:off x="3623557" y="3221807"/>
            <a:ext cx="12151" cy="30475"/>
          </a:xfrm>
          <a:custGeom>
            <a:avLst/>
            <a:gdLst>
              <a:gd name="T0" fmla="*/ 0 w 16"/>
              <a:gd name="T1" fmla="*/ 0 h 35"/>
              <a:gd name="T2" fmla="*/ 1 w 16"/>
              <a:gd name="T3" fmla="*/ 0 h 35"/>
              <a:gd name="T4" fmla="*/ 4 w 16"/>
              <a:gd name="T5" fmla="*/ 0 h 35"/>
              <a:gd name="T6" fmla="*/ 5 w 16"/>
              <a:gd name="T7" fmla="*/ 0 h 35"/>
              <a:gd name="T8" fmla="*/ 8 w 16"/>
              <a:gd name="T9" fmla="*/ 0 h 35"/>
              <a:gd name="T10" fmla="*/ 10 w 16"/>
              <a:gd name="T11" fmla="*/ 0 h 35"/>
              <a:gd name="T12" fmla="*/ 11 w 16"/>
              <a:gd name="T13" fmla="*/ 0 h 35"/>
              <a:gd name="T14" fmla="*/ 14 w 16"/>
              <a:gd name="T15" fmla="*/ 0 h 35"/>
              <a:gd name="T16" fmla="*/ 15 w 16"/>
              <a:gd name="T17" fmla="*/ 0 h 35"/>
              <a:gd name="T18" fmla="*/ 15 w 16"/>
              <a:gd name="T19" fmla="*/ 33 h 35"/>
              <a:gd name="T20" fmla="*/ 14 w 16"/>
              <a:gd name="T21" fmla="*/ 33 h 35"/>
              <a:gd name="T22" fmla="*/ 11 w 16"/>
              <a:gd name="T23" fmla="*/ 33 h 35"/>
              <a:gd name="T24" fmla="*/ 10 w 16"/>
              <a:gd name="T25" fmla="*/ 33 h 35"/>
              <a:gd name="T26" fmla="*/ 8 w 16"/>
              <a:gd name="T27" fmla="*/ 33 h 35"/>
              <a:gd name="T28" fmla="*/ 5 w 16"/>
              <a:gd name="T29" fmla="*/ 33 h 35"/>
              <a:gd name="T30" fmla="*/ 4 w 16"/>
              <a:gd name="T31" fmla="*/ 33 h 35"/>
              <a:gd name="T32" fmla="*/ 1 w 16"/>
              <a:gd name="T33" fmla="*/ 34 h 35"/>
              <a:gd name="T34" fmla="*/ 0 w 16"/>
              <a:gd name="T35" fmla="*/ 34 h 35"/>
              <a:gd name="T36" fmla="*/ 0 w 16"/>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0" y="0"/>
                </a:moveTo>
                <a:lnTo>
                  <a:pt x="1" y="0"/>
                </a:lnTo>
                <a:lnTo>
                  <a:pt x="4" y="0"/>
                </a:lnTo>
                <a:lnTo>
                  <a:pt x="5" y="0"/>
                </a:lnTo>
                <a:lnTo>
                  <a:pt x="8" y="0"/>
                </a:lnTo>
                <a:lnTo>
                  <a:pt x="10" y="0"/>
                </a:lnTo>
                <a:lnTo>
                  <a:pt x="11" y="0"/>
                </a:lnTo>
                <a:lnTo>
                  <a:pt x="14" y="0"/>
                </a:lnTo>
                <a:lnTo>
                  <a:pt x="15" y="0"/>
                </a:lnTo>
                <a:lnTo>
                  <a:pt x="15" y="33"/>
                </a:lnTo>
                <a:lnTo>
                  <a:pt x="14" y="33"/>
                </a:lnTo>
                <a:lnTo>
                  <a:pt x="11" y="33"/>
                </a:lnTo>
                <a:lnTo>
                  <a:pt x="10" y="33"/>
                </a:lnTo>
                <a:lnTo>
                  <a:pt x="8" y="33"/>
                </a:lnTo>
                <a:lnTo>
                  <a:pt x="5" y="33"/>
                </a:lnTo>
                <a:lnTo>
                  <a:pt x="4" y="33"/>
                </a:lnTo>
                <a:lnTo>
                  <a:pt x="1" y="34"/>
                </a:lnTo>
                <a:lnTo>
                  <a:pt x="0" y="34"/>
                </a:lnTo>
                <a:lnTo>
                  <a:pt x="0" y="0"/>
                </a:lnTo>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5" name="Freeform 1730"/>
          <p:cNvSpPr>
            <a:spLocks/>
          </p:cNvSpPr>
          <p:nvPr/>
        </p:nvSpPr>
        <p:spPr bwMode="auto">
          <a:xfrm flipH="1">
            <a:off x="3620519" y="3222678"/>
            <a:ext cx="12151" cy="30475"/>
          </a:xfrm>
          <a:custGeom>
            <a:avLst/>
            <a:gdLst>
              <a:gd name="T0" fmla="*/ 0 w 16"/>
              <a:gd name="T1" fmla="*/ 0 h 35"/>
              <a:gd name="T2" fmla="*/ 1 w 16"/>
              <a:gd name="T3" fmla="*/ 0 h 35"/>
              <a:gd name="T4" fmla="*/ 4 w 16"/>
              <a:gd name="T5" fmla="*/ 0 h 35"/>
              <a:gd name="T6" fmla="*/ 5 w 16"/>
              <a:gd name="T7" fmla="*/ 0 h 35"/>
              <a:gd name="T8" fmla="*/ 7 w 16"/>
              <a:gd name="T9" fmla="*/ 0 h 35"/>
              <a:gd name="T10" fmla="*/ 9 w 16"/>
              <a:gd name="T11" fmla="*/ 0 h 35"/>
              <a:gd name="T12" fmla="*/ 10 w 16"/>
              <a:gd name="T13" fmla="*/ 0 h 35"/>
              <a:gd name="T14" fmla="*/ 13 w 16"/>
              <a:gd name="T15" fmla="*/ 0 h 35"/>
              <a:gd name="T16" fmla="*/ 15 w 16"/>
              <a:gd name="T17" fmla="*/ 0 h 35"/>
              <a:gd name="T18" fmla="*/ 15 w 16"/>
              <a:gd name="T19" fmla="*/ 34 h 35"/>
              <a:gd name="T20" fmla="*/ 13 w 16"/>
              <a:gd name="T21" fmla="*/ 34 h 35"/>
              <a:gd name="T22" fmla="*/ 10 w 16"/>
              <a:gd name="T23" fmla="*/ 34 h 35"/>
              <a:gd name="T24" fmla="*/ 9 w 16"/>
              <a:gd name="T25" fmla="*/ 34 h 35"/>
              <a:gd name="T26" fmla="*/ 7 w 16"/>
              <a:gd name="T27" fmla="*/ 34 h 35"/>
              <a:gd name="T28" fmla="*/ 5 w 16"/>
              <a:gd name="T29" fmla="*/ 34 h 35"/>
              <a:gd name="T30" fmla="*/ 4 w 16"/>
              <a:gd name="T31" fmla="*/ 34 h 35"/>
              <a:gd name="T32" fmla="*/ 1 w 16"/>
              <a:gd name="T33" fmla="*/ 34 h 35"/>
              <a:gd name="T34" fmla="*/ 0 w 16"/>
              <a:gd name="T35" fmla="*/ 34 h 35"/>
              <a:gd name="T36" fmla="*/ 0 w 16"/>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0" y="0"/>
                </a:moveTo>
                <a:lnTo>
                  <a:pt x="1" y="0"/>
                </a:lnTo>
                <a:lnTo>
                  <a:pt x="4" y="0"/>
                </a:lnTo>
                <a:lnTo>
                  <a:pt x="5" y="0"/>
                </a:lnTo>
                <a:lnTo>
                  <a:pt x="7" y="0"/>
                </a:lnTo>
                <a:lnTo>
                  <a:pt x="9" y="0"/>
                </a:lnTo>
                <a:lnTo>
                  <a:pt x="10" y="0"/>
                </a:lnTo>
                <a:lnTo>
                  <a:pt x="13" y="0"/>
                </a:lnTo>
                <a:lnTo>
                  <a:pt x="15" y="0"/>
                </a:lnTo>
                <a:lnTo>
                  <a:pt x="15" y="34"/>
                </a:lnTo>
                <a:lnTo>
                  <a:pt x="13" y="34"/>
                </a:lnTo>
                <a:lnTo>
                  <a:pt x="10" y="34"/>
                </a:lnTo>
                <a:lnTo>
                  <a:pt x="9" y="34"/>
                </a:lnTo>
                <a:lnTo>
                  <a:pt x="7" y="34"/>
                </a:lnTo>
                <a:lnTo>
                  <a:pt x="5" y="34"/>
                </a:lnTo>
                <a:lnTo>
                  <a:pt x="4" y="34"/>
                </a:lnTo>
                <a:lnTo>
                  <a:pt x="1" y="34"/>
                </a:lnTo>
                <a:lnTo>
                  <a:pt x="0" y="34"/>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6" name="Freeform 1731"/>
          <p:cNvSpPr>
            <a:spLocks/>
          </p:cNvSpPr>
          <p:nvPr/>
        </p:nvSpPr>
        <p:spPr bwMode="auto">
          <a:xfrm flipH="1">
            <a:off x="3617481" y="3223549"/>
            <a:ext cx="12151" cy="29605"/>
          </a:xfrm>
          <a:custGeom>
            <a:avLst/>
            <a:gdLst>
              <a:gd name="T0" fmla="*/ 0 w 16"/>
              <a:gd name="T1" fmla="*/ 0 h 34"/>
              <a:gd name="T2" fmla="*/ 0 w 16"/>
              <a:gd name="T3" fmla="*/ 0 h 34"/>
              <a:gd name="T4" fmla="*/ 1 w 16"/>
              <a:gd name="T5" fmla="*/ 0 h 34"/>
              <a:gd name="T6" fmla="*/ 4 w 16"/>
              <a:gd name="T7" fmla="*/ 0 h 34"/>
              <a:gd name="T8" fmla="*/ 7 w 16"/>
              <a:gd name="T9" fmla="*/ 0 h 34"/>
              <a:gd name="T10" fmla="*/ 11 w 16"/>
              <a:gd name="T11" fmla="*/ 0 h 34"/>
              <a:gd name="T12" fmla="*/ 12 w 16"/>
              <a:gd name="T13" fmla="*/ 1 h 34"/>
              <a:gd name="T14" fmla="*/ 13 w 16"/>
              <a:gd name="T15" fmla="*/ 4 h 34"/>
              <a:gd name="T16" fmla="*/ 14 w 16"/>
              <a:gd name="T17" fmla="*/ 8 h 34"/>
              <a:gd name="T18" fmla="*/ 15 w 16"/>
              <a:gd name="T19" fmla="*/ 12 h 34"/>
              <a:gd name="T20" fmla="*/ 15 w 16"/>
              <a:gd name="T21" fmla="*/ 16 h 34"/>
              <a:gd name="T22" fmla="*/ 15 w 16"/>
              <a:gd name="T23" fmla="*/ 18 h 34"/>
              <a:gd name="T24" fmla="*/ 14 w 16"/>
              <a:gd name="T25" fmla="*/ 22 h 34"/>
              <a:gd name="T26" fmla="*/ 13 w 16"/>
              <a:gd name="T27" fmla="*/ 26 h 34"/>
              <a:gd name="T28" fmla="*/ 12 w 16"/>
              <a:gd name="T29" fmla="*/ 30 h 34"/>
              <a:gd name="T30" fmla="*/ 11 w 16"/>
              <a:gd name="T31" fmla="*/ 30 h 34"/>
              <a:gd name="T32" fmla="*/ 8 w 16"/>
              <a:gd name="T33" fmla="*/ 31 h 34"/>
              <a:gd name="T34" fmla="*/ 5 w 16"/>
              <a:gd name="T35" fmla="*/ 32 h 34"/>
              <a:gd name="T36" fmla="*/ 1 w 16"/>
              <a:gd name="T37" fmla="*/ 33 h 34"/>
              <a:gd name="T38" fmla="*/ 0 w 16"/>
              <a:gd name="T39" fmla="*/ 33 h 34"/>
              <a:gd name="T40" fmla="*/ 0 w 16"/>
              <a:gd name="T41" fmla="*/ 33 h 34"/>
              <a:gd name="T42" fmla="*/ 0 w 16"/>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34"/>
              <a:gd name="T68" fmla="*/ 16 w 16"/>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34">
                <a:moveTo>
                  <a:pt x="0" y="0"/>
                </a:moveTo>
                <a:lnTo>
                  <a:pt x="0" y="0"/>
                </a:lnTo>
                <a:lnTo>
                  <a:pt x="1" y="0"/>
                </a:lnTo>
                <a:lnTo>
                  <a:pt x="4" y="0"/>
                </a:lnTo>
                <a:lnTo>
                  <a:pt x="7" y="0"/>
                </a:lnTo>
                <a:lnTo>
                  <a:pt x="11" y="0"/>
                </a:lnTo>
                <a:lnTo>
                  <a:pt x="12" y="1"/>
                </a:lnTo>
                <a:lnTo>
                  <a:pt x="13" y="4"/>
                </a:lnTo>
                <a:lnTo>
                  <a:pt x="14" y="8"/>
                </a:lnTo>
                <a:lnTo>
                  <a:pt x="15" y="12"/>
                </a:lnTo>
                <a:lnTo>
                  <a:pt x="15" y="16"/>
                </a:lnTo>
                <a:lnTo>
                  <a:pt x="15" y="18"/>
                </a:lnTo>
                <a:lnTo>
                  <a:pt x="14" y="22"/>
                </a:lnTo>
                <a:lnTo>
                  <a:pt x="13" y="26"/>
                </a:lnTo>
                <a:lnTo>
                  <a:pt x="12" y="30"/>
                </a:lnTo>
                <a:lnTo>
                  <a:pt x="11" y="30"/>
                </a:lnTo>
                <a:lnTo>
                  <a:pt x="8" y="31"/>
                </a:lnTo>
                <a:lnTo>
                  <a:pt x="5" y="32"/>
                </a:lnTo>
                <a:lnTo>
                  <a:pt x="1" y="33"/>
                </a:lnTo>
                <a:lnTo>
                  <a:pt x="0" y="33"/>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7" name="Freeform 1732"/>
          <p:cNvSpPr>
            <a:spLocks/>
          </p:cNvSpPr>
          <p:nvPr/>
        </p:nvSpPr>
        <p:spPr bwMode="auto">
          <a:xfrm flipH="1">
            <a:off x="3619000" y="3220066"/>
            <a:ext cx="64554" cy="34829"/>
          </a:xfrm>
          <a:custGeom>
            <a:avLst/>
            <a:gdLst>
              <a:gd name="T0" fmla="*/ 11 w 85"/>
              <a:gd name="T1" fmla="*/ 39 h 40"/>
              <a:gd name="T2" fmla="*/ 15 w 85"/>
              <a:gd name="T3" fmla="*/ 39 h 40"/>
              <a:gd name="T4" fmla="*/ 20 w 85"/>
              <a:gd name="T5" fmla="*/ 39 h 40"/>
              <a:gd name="T6" fmla="*/ 24 w 85"/>
              <a:gd name="T7" fmla="*/ 39 h 40"/>
              <a:gd name="T8" fmla="*/ 28 w 85"/>
              <a:gd name="T9" fmla="*/ 39 h 40"/>
              <a:gd name="T10" fmla="*/ 33 w 85"/>
              <a:gd name="T11" fmla="*/ 38 h 40"/>
              <a:gd name="T12" fmla="*/ 37 w 85"/>
              <a:gd name="T13" fmla="*/ 38 h 40"/>
              <a:gd name="T14" fmla="*/ 42 w 85"/>
              <a:gd name="T15" fmla="*/ 38 h 40"/>
              <a:gd name="T16" fmla="*/ 46 w 85"/>
              <a:gd name="T17" fmla="*/ 38 h 40"/>
              <a:gd name="T18" fmla="*/ 51 w 85"/>
              <a:gd name="T19" fmla="*/ 37 h 40"/>
              <a:gd name="T20" fmla="*/ 56 w 85"/>
              <a:gd name="T21" fmla="*/ 37 h 40"/>
              <a:gd name="T22" fmla="*/ 60 w 85"/>
              <a:gd name="T23" fmla="*/ 37 h 40"/>
              <a:gd name="T24" fmla="*/ 64 w 85"/>
              <a:gd name="T25" fmla="*/ 37 h 40"/>
              <a:gd name="T26" fmla="*/ 68 w 85"/>
              <a:gd name="T27" fmla="*/ 36 h 40"/>
              <a:gd name="T28" fmla="*/ 72 w 85"/>
              <a:gd name="T29" fmla="*/ 36 h 40"/>
              <a:gd name="T30" fmla="*/ 77 w 85"/>
              <a:gd name="T31" fmla="*/ 36 h 40"/>
              <a:gd name="T32" fmla="*/ 81 w 85"/>
              <a:gd name="T33" fmla="*/ 36 h 40"/>
              <a:gd name="T34" fmla="*/ 83 w 85"/>
              <a:gd name="T35" fmla="*/ 34 h 40"/>
              <a:gd name="T36" fmla="*/ 83 w 85"/>
              <a:gd name="T37" fmla="*/ 30 h 40"/>
              <a:gd name="T38" fmla="*/ 84 w 85"/>
              <a:gd name="T39" fmla="*/ 23 h 40"/>
              <a:gd name="T40" fmla="*/ 84 w 85"/>
              <a:gd name="T41" fmla="*/ 17 h 40"/>
              <a:gd name="T42" fmla="*/ 83 w 85"/>
              <a:gd name="T43" fmla="*/ 9 h 40"/>
              <a:gd name="T44" fmla="*/ 83 w 85"/>
              <a:gd name="T45" fmla="*/ 5 h 40"/>
              <a:gd name="T46" fmla="*/ 80 w 85"/>
              <a:gd name="T47" fmla="*/ 3 h 40"/>
              <a:gd name="T48" fmla="*/ 75 w 85"/>
              <a:gd name="T49" fmla="*/ 3 h 40"/>
              <a:gd name="T50" fmla="*/ 70 w 85"/>
              <a:gd name="T51" fmla="*/ 2 h 40"/>
              <a:gd name="T52" fmla="*/ 66 w 85"/>
              <a:gd name="T53" fmla="*/ 1 h 40"/>
              <a:gd name="T54" fmla="*/ 62 w 85"/>
              <a:gd name="T55" fmla="*/ 1 h 40"/>
              <a:gd name="T56" fmla="*/ 57 w 85"/>
              <a:gd name="T57" fmla="*/ 1 h 40"/>
              <a:gd name="T58" fmla="*/ 53 w 85"/>
              <a:gd name="T59" fmla="*/ 1 h 40"/>
              <a:gd name="T60" fmla="*/ 48 w 85"/>
              <a:gd name="T61" fmla="*/ 0 h 40"/>
              <a:gd name="T62" fmla="*/ 43 w 85"/>
              <a:gd name="T63" fmla="*/ 0 h 40"/>
              <a:gd name="T64" fmla="*/ 40 w 85"/>
              <a:gd name="T65" fmla="*/ 0 h 40"/>
              <a:gd name="T66" fmla="*/ 35 w 85"/>
              <a:gd name="T67" fmla="*/ 0 h 40"/>
              <a:gd name="T68" fmla="*/ 30 w 85"/>
              <a:gd name="T69" fmla="*/ 0 h 40"/>
              <a:gd name="T70" fmla="*/ 26 w 85"/>
              <a:gd name="T71" fmla="*/ 0 h 40"/>
              <a:gd name="T72" fmla="*/ 21 w 85"/>
              <a:gd name="T73" fmla="*/ 0 h 40"/>
              <a:gd name="T74" fmla="*/ 18 w 85"/>
              <a:gd name="T75" fmla="*/ 0 h 40"/>
              <a:gd name="T76" fmla="*/ 13 w 85"/>
              <a:gd name="T77" fmla="*/ 0 h 40"/>
              <a:gd name="T78" fmla="*/ 9 w 85"/>
              <a:gd name="T79" fmla="*/ 0 h 40"/>
              <a:gd name="T80" fmla="*/ 7 w 85"/>
              <a:gd name="T81" fmla="*/ 0 h 40"/>
              <a:gd name="T82" fmla="*/ 5 w 85"/>
              <a:gd name="T83" fmla="*/ 0 h 40"/>
              <a:gd name="T84" fmla="*/ 2 w 85"/>
              <a:gd name="T85" fmla="*/ 4 h 40"/>
              <a:gd name="T86" fmla="*/ 1 w 85"/>
              <a:gd name="T87" fmla="*/ 8 h 40"/>
              <a:gd name="T88" fmla="*/ 0 w 85"/>
              <a:gd name="T89" fmla="*/ 12 h 40"/>
              <a:gd name="T90" fmla="*/ 0 w 85"/>
              <a:gd name="T91" fmla="*/ 17 h 40"/>
              <a:gd name="T92" fmla="*/ 0 w 85"/>
              <a:gd name="T93" fmla="*/ 20 h 40"/>
              <a:gd name="T94" fmla="*/ 0 w 85"/>
              <a:gd name="T95" fmla="*/ 25 h 40"/>
              <a:gd name="T96" fmla="*/ 1 w 85"/>
              <a:gd name="T97" fmla="*/ 29 h 40"/>
              <a:gd name="T98" fmla="*/ 2 w 85"/>
              <a:gd name="T99" fmla="*/ 33 h 40"/>
              <a:gd name="T100" fmla="*/ 5 w 85"/>
              <a:gd name="T101" fmla="*/ 37 h 40"/>
              <a:gd name="T102" fmla="*/ 7 w 85"/>
              <a:gd name="T103" fmla="*/ 38 h 40"/>
              <a:gd name="T104" fmla="*/ 8 w 85"/>
              <a:gd name="T105" fmla="*/ 39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
              <a:gd name="T160" fmla="*/ 0 h 40"/>
              <a:gd name="T161" fmla="*/ 85 w 85"/>
              <a:gd name="T162" fmla="*/ 40 h 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 h="40">
                <a:moveTo>
                  <a:pt x="9" y="39"/>
                </a:moveTo>
                <a:lnTo>
                  <a:pt x="11" y="39"/>
                </a:lnTo>
                <a:lnTo>
                  <a:pt x="13" y="39"/>
                </a:lnTo>
                <a:lnTo>
                  <a:pt x="15" y="39"/>
                </a:lnTo>
                <a:lnTo>
                  <a:pt x="18" y="39"/>
                </a:lnTo>
                <a:lnTo>
                  <a:pt x="20" y="39"/>
                </a:lnTo>
                <a:lnTo>
                  <a:pt x="21" y="39"/>
                </a:lnTo>
                <a:lnTo>
                  <a:pt x="24" y="39"/>
                </a:lnTo>
                <a:lnTo>
                  <a:pt x="26" y="39"/>
                </a:lnTo>
                <a:lnTo>
                  <a:pt x="28" y="39"/>
                </a:lnTo>
                <a:lnTo>
                  <a:pt x="30" y="39"/>
                </a:lnTo>
                <a:lnTo>
                  <a:pt x="33" y="38"/>
                </a:lnTo>
                <a:lnTo>
                  <a:pt x="35" y="38"/>
                </a:lnTo>
                <a:lnTo>
                  <a:pt x="37" y="38"/>
                </a:lnTo>
                <a:lnTo>
                  <a:pt x="40" y="38"/>
                </a:lnTo>
                <a:lnTo>
                  <a:pt x="42" y="38"/>
                </a:lnTo>
                <a:lnTo>
                  <a:pt x="43" y="38"/>
                </a:lnTo>
                <a:lnTo>
                  <a:pt x="46" y="38"/>
                </a:lnTo>
                <a:lnTo>
                  <a:pt x="48" y="38"/>
                </a:lnTo>
                <a:lnTo>
                  <a:pt x="51" y="37"/>
                </a:lnTo>
                <a:lnTo>
                  <a:pt x="53" y="37"/>
                </a:lnTo>
                <a:lnTo>
                  <a:pt x="56" y="37"/>
                </a:lnTo>
                <a:lnTo>
                  <a:pt x="57" y="37"/>
                </a:lnTo>
                <a:lnTo>
                  <a:pt x="60" y="37"/>
                </a:lnTo>
                <a:lnTo>
                  <a:pt x="62" y="37"/>
                </a:lnTo>
                <a:lnTo>
                  <a:pt x="64" y="37"/>
                </a:lnTo>
                <a:lnTo>
                  <a:pt x="66" y="36"/>
                </a:lnTo>
                <a:lnTo>
                  <a:pt x="68" y="36"/>
                </a:lnTo>
                <a:lnTo>
                  <a:pt x="70" y="36"/>
                </a:lnTo>
                <a:lnTo>
                  <a:pt x="72" y="36"/>
                </a:lnTo>
                <a:lnTo>
                  <a:pt x="75" y="36"/>
                </a:lnTo>
                <a:lnTo>
                  <a:pt x="77" y="36"/>
                </a:lnTo>
                <a:lnTo>
                  <a:pt x="80" y="36"/>
                </a:lnTo>
                <a:lnTo>
                  <a:pt x="81" y="36"/>
                </a:lnTo>
                <a:lnTo>
                  <a:pt x="82" y="35"/>
                </a:lnTo>
                <a:lnTo>
                  <a:pt x="83" y="34"/>
                </a:lnTo>
                <a:lnTo>
                  <a:pt x="83" y="33"/>
                </a:lnTo>
                <a:lnTo>
                  <a:pt x="83" y="30"/>
                </a:lnTo>
                <a:lnTo>
                  <a:pt x="84" y="26"/>
                </a:lnTo>
                <a:lnTo>
                  <a:pt x="84" y="23"/>
                </a:lnTo>
                <a:lnTo>
                  <a:pt x="84" y="20"/>
                </a:lnTo>
                <a:lnTo>
                  <a:pt x="84" y="17"/>
                </a:lnTo>
                <a:lnTo>
                  <a:pt x="84" y="13"/>
                </a:lnTo>
                <a:lnTo>
                  <a:pt x="83" y="9"/>
                </a:lnTo>
                <a:lnTo>
                  <a:pt x="83" y="6"/>
                </a:lnTo>
                <a:lnTo>
                  <a:pt x="83" y="5"/>
                </a:lnTo>
                <a:lnTo>
                  <a:pt x="81" y="4"/>
                </a:lnTo>
                <a:lnTo>
                  <a:pt x="80" y="3"/>
                </a:lnTo>
                <a:lnTo>
                  <a:pt x="77" y="3"/>
                </a:lnTo>
                <a:lnTo>
                  <a:pt x="75" y="3"/>
                </a:lnTo>
                <a:lnTo>
                  <a:pt x="72" y="2"/>
                </a:lnTo>
                <a:lnTo>
                  <a:pt x="70" y="2"/>
                </a:lnTo>
                <a:lnTo>
                  <a:pt x="68" y="2"/>
                </a:lnTo>
                <a:lnTo>
                  <a:pt x="66" y="1"/>
                </a:lnTo>
                <a:lnTo>
                  <a:pt x="64" y="1"/>
                </a:lnTo>
                <a:lnTo>
                  <a:pt x="62" y="1"/>
                </a:lnTo>
                <a:lnTo>
                  <a:pt x="60" y="1"/>
                </a:lnTo>
                <a:lnTo>
                  <a:pt x="57" y="1"/>
                </a:lnTo>
                <a:lnTo>
                  <a:pt x="56" y="1"/>
                </a:lnTo>
                <a:lnTo>
                  <a:pt x="53" y="1"/>
                </a:lnTo>
                <a:lnTo>
                  <a:pt x="51" y="0"/>
                </a:lnTo>
                <a:lnTo>
                  <a:pt x="48" y="0"/>
                </a:lnTo>
                <a:lnTo>
                  <a:pt x="46" y="0"/>
                </a:lnTo>
                <a:lnTo>
                  <a:pt x="43" y="0"/>
                </a:lnTo>
                <a:lnTo>
                  <a:pt x="42" y="0"/>
                </a:lnTo>
                <a:lnTo>
                  <a:pt x="40" y="0"/>
                </a:lnTo>
                <a:lnTo>
                  <a:pt x="37" y="0"/>
                </a:lnTo>
                <a:lnTo>
                  <a:pt x="35" y="0"/>
                </a:lnTo>
                <a:lnTo>
                  <a:pt x="33" y="0"/>
                </a:lnTo>
                <a:lnTo>
                  <a:pt x="30" y="0"/>
                </a:lnTo>
                <a:lnTo>
                  <a:pt x="28" y="0"/>
                </a:lnTo>
                <a:lnTo>
                  <a:pt x="26" y="0"/>
                </a:lnTo>
                <a:lnTo>
                  <a:pt x="24" y="0"/>
                </a:lnTo>
                <a:lnTo>
                  <a:pt x="21" y="0"/>
                </a:lnTo>
                <a:lnTo>
                  <a:pt x="20" y="0"/>
                </a:lnTo>
                <a:lnTo>
                  <a:pt x="18" y="0"/>
                </a:lnTo>
                <a:lnTo>
                  <a:pt x="15" y="0"/>
                </a:lnTo>
                <a:lnTo>
                  <a:pt x="13" y="0"/>
                </a:lnTo>
                <a:lnTo>
                  <a:pt x="11" y="0"/>
                </a:lnTo>
                <a:lnTo>
                  <a:pt x="9" y="0"/>
                </a:lnTo>
                <a:lnTo>
                  <a:pt x="8" y="0"/>
                </a:lnTo>
                <a:lnTo>
                  <a:pt x="7" y="0"/>
                </a:lnTo>
                <a:lnTo>
                  <a:pt x="6" y="0"/>
                </a:lnTo>
                <a:lnTo>
                  <a:pt x="5" y="0"/>
                </a:lnTo>
                <a:lnTo>
                  <a:pt x="4" y="1"/>
                </a:lnTo>
                <a:lnTo>
                  <a:pt x="2" y="4"/>
                </a:lnTo>
                <a:lnTo>
                  <a:pt x="1" y="6"/>
                </a:lnTo>
                <a:lnTo>
                  <a:pt x="1" y="8"/>
                </a:lnTo>
                <a:lnTo>
                  <a:pt x="0" y="10"/>
                </a:lnTo>
                <a:lnTo>
                  <a:pt x="0" y="12"/>
                </a:lnTo>
                <a:lnTo>
                  <a:pt x="0" y="14"/>
                </a:lnTo>
                <a:lnTo>
                  <a:pt x="0" y="17"/>
                </a:lnTo>
                <a:lnTo>
                  <a:pt x="0" y="20"/>
                </a:lnTo>
                <a:lnTo>
                  <a:pt x="0" y="23"/>
                </a:lnTo>
                <a:lnTo>
                  <a:pt x="0" y="25"/>
                </a:lnTo>
                <a:lnTo>
                  <a:pt x="0" y="27"/>
                </a:lnTo>
                <a:lnTo>
                  <a:pt x="1" y="29"/>
                </a:lnTo>
                <a:lnTo>
                  <a:pt x="1" y="32"/>
                </a:lnTo>
                <a:lnTo>
                  <a:pt x="2" y="33"/>
                </a:lnTo>
                <a:lnTo>
                  <a:pt x="4" y="36"/>
                </a:lnTo>
                <a:lnTo>
                  <a:pt x="5" y="37"/>
                </a:lnTo>
                <a:lnTo>
                  <a:pt x="6" y="38"/>
                </a:lnTo>
                <a:lnTo>
                  <a:pt x="7" y="38"/>
                </a:lnTo>
                <a:lnTo>
                  <a:pt x="7" y="39"/>
                </a:lnTo>
                <a:lnTo>
                  <a:pt x="8" y="39"/>
                </a:lnTo>
                <a:lnTo>
                  <a:pt x="9" y="3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8" name="Freeform 1733"/>
          <p:cNvSpPr>
            <a:spLocks/>
          </p:cNvSpPr>
          <p:nvPr/>
        </p:nvSpPr>
        <p:spPr bwMode="auto">
          <a:xfrm flipH="1">
            <a:off x="3675959" y="3217454"/>
            <a:ext cx="12151" cy="37441"/>
          </a:xfrm>
          <a:custGeom>
            <a:avLst/>
            <a:gdLst>
              <a:gd name="T0" fmla="*/ 15 w 16"/>
              <a:gd name="T1" fmla="*/ 39 h 43"/>
              <a:gd name="T2" fmla="*/ 14 w 16"/>
              <a:gd name="T3" fmla="*/ 39 h 43"/>
              <a:gd name="T4" fmla="*/ 13 w 16"/>
              <a:gd name="T5" fmla="*/ 39 h 43"/>
              <a:gd name="T6" fmla="*/ 12 w 16"/>
              <a:gd name="T7" fmla="*/ 39 h 43"/>
              <a:gd name="T8" fmla="*/ 11 w 16"/>
              <a:gd name="T9" fmla="*/ 40 h 43"/>
              <a:gd name="T10" fmla="*/ 10 w 16"/>
              <a:gd name="T11" fmla="*/ 40 h 43"/>
              <a:gd name="T12" fmla="*/ 9 w 16"/>
              <a:gd name="T13" fmla="*/ 41 h 43"/>
              <a:gd name="T14" fmla="*/ 8 w 16"/>
              <a:gd name="T15" fmla="*/ 42 h 43"/>
              <a:gd name="T16" fmla="*/ 6 w 16"/>
              <a:gd name="T17" fmla="*/ 39 h 43"/>
              <a:gd name="T18" fmla="*/ 4 w 16"/>
              <a:gd name="T19" fmla="*/ 36 h 43"/>
              <a:gd name="T20" fmla="*/ 3 w 16"/>
              <a:gd name="T21" fmla="*/ 34 h 43"/>
              <a:gd name="T22" fmla="*/ 1 w 16"/>
              <a:gd name="T23" fmla="*/ 31 h 43"/>
              <a:gd name="T24" fmla="*/ 0 w 16"/>
              <a:gd name="T25" fmla="*/ 28 h 43"/>
              <a:gd name="T26" fmla="*/ 0 w 16"/>
              <a:gd name="T27" fmla="*/ 25 h 43"/>
              <a:gd name="T28" fmla="*/ 0 w 16"/>
              <a:gd name="T29" fmla="*/ 22 h 43"/>
              <a:gd name="T30" fmla="*/ 0 w 16"/>
              <a:gd name="T31" fmla="*/ 21 h 43"/>
              <a:gd name="T32" fmla="*/ 0 w 16"/>
              <a:gd name="T33" fmla="*/ 18 h 43"/>
              <a:gd name="T34" fmla="*/ 0 w 16"/>
              <a:gd name="T35" fmla="*/ 15 h 43"/>
              <a:gd name="T36" fmla="*/ 0 w 16"/>
              <a:gd name="T37" fmla="*/ 12 h 43"/>
              <a:gd name="T38" fmla="*/ 1 w 16"/>
              <a:gd name="T39" fmla="*/ 9 h 43"/>
              <a:gd name="T40" fmla="*/ 3 w 16"/>
              <a:gd name="T41" fmla="*/ 6 h 43"/>
              <a:gd name="T42" fmla="*/ 4 w 16"/>
              <a:gd name="T43" fmla="*/ 4 h 43"/>
              <a:gd name="T44" fmla="*/ 6 w 16"/>
              <a:gd name="T45" fmla="*/ 1 h 43"/>
              <a:gd name="T46" fmla="*/ 8 w 16"/>
              <a:gd name="T47" fmla="*/ 0 h 43"/>
              <a:gd name="T48" fmla="*/ 9 w 16"/>
              <a:gd name="T49" fmla="*/ 0 h 43"/>
              <a:gd name="T50" fmla="*/ 10 w 16"/>
              <a:gd name="T51" fmla="*/ 0 h 43"/>
              <a:gd name="T52" fmla="*/ 11 w 16"/>
              <a:gd name="T53" fmla="*/ 1 h 43"/>
              <a:gd name="T54" fmla="*/ 13 w 16"/>
              <a:gd name="T55" fmla="*/ 1 h 43"/>
              <a:gd name="T56" fmla="*/ 14 w 16"/>
              <a:gd name="T57" fmla="*/ 1 h 43"/>
              <a:gd name="T58" fmla="*/ 12 w 16"/>
              <a:gd name="T59" fmla="*/ 4 h 43"/>
              <a:gd name="T60" fmla="*/ 10 w 16"/>
              <a:gd name="T61" fmla="*/ 6 h 43"/>
              <a:gd name="T62" fmla="*/ 9 w 16"/>
              <a:gd name="T63" fmla="*/ 8 h 43"/>
              <a:gd name="T64" fmla="*/ 8 w 16"/>
              <a:gd name="T65" fmla="*/ 10 h 43"/>
              <a:gd name="T66" fmla="*/ 6 w 16"/>
              <a:gd name="T67" fmla="*/ 13 h 43"/>
              <a:gd name="T68" fmla="*/ 6 w 16"/>
              <a:gd name="T69" fmla="*/ 16 h 43"/>
              <a:gd name="T70" fmla="*/ 5 w 16"/>
              <a:gd name="T71" fmla="*/ 18 h 43"/>
              <a:gd name="T72" fmla="*/ 5 w 16"/>
              <a:gd name="T73" fmla="*/ 21 h 43"/>
              <a:gd name="T74" fmla="*/ 5 w 16"/>
              <a:gd name="T75" fmla="*/ 22 h 43"/>
              <a:gd name="T76" fmla="*/ 6 w 16"/>
              <a:gd name="T77" fmla="*/ 25 h 43"/>
              <a:gd name="T78" fmla="*/ 7 w 16"/>
              <a:gd name="T79" fmla="*/ 27 h 43"/>
              <a:gd name="T80" fmla="*/ 8 w 16"/>
              <a:gd name="T81" fmla="*/ 30 h 43"/>
              <a:gd name="T82" fmla="*/ 9 w 16"/>
              <a:gd name="T83" fmla="*/ 32 h 43"/>
              <a:gd name="T84" fmla="*/ 11 w 16"/>
              <a:gd name="T85" fmla="*/ 35 h 43"/>
              <a:gd name="T86" fmla="*/ 13 w 16"/>
              <a:gd name="T87" fmla="*/ 36 h 43"/>
              <a:gd name="T88" fmla="*/ 15 w 16"/>
              <a:gd name="T89" fmla="*/ 39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
              <a:gd name="T136" fmla="*/ 0 h 43"/>
              <a:gd name="T137" fmla="*/ 16 w 16"/>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 h="43">
                <a:moveTo>
                  <a:pt x="15" y="39"/>
                </a:moveTo>
                <a:lnTo>
                  <a:pt x="14" y="39"/>
                </a:lnTo>
                <a:lnTo>
                  <a:pt x="13" y="39"/>
                </a:lnTo>
                <a:lnTo>
                  <a:pt x="12" y="39"/>
                </a:lnTo>
                <a:lnTo>
                  <a:pt x="11" y="40"/>
                </a:lnTo>
                <a:lnTo>
                  <a:pt x="10" y="40"/>
                </a:lnTo>
                <a:lnTo>
                  <a:pt x="9" y="41"/>
                </a:lnTo>
                <a:lnTo>
                  <a:pt x="8" y="42"/>
                </a:lnTo>
                <a:lnTo>
                  <a:pt x="6" y="39"/>
                </a:lnTo>
                <a:lnTo>
                  <a:pt x="4" y="36"/>
                </a:lnTo>
                <a:lnTo>
                  <a:pt x="3" y="34"/>
                </a:lnTo>
                <a:lnTo>
                  <a:pt x="1" y="31"/>
                </a:lnTo>
                <a:lnTo>
                  <a:pt x="0" y="28"/>
                </a:lnTo>
                <a:lnTo>
                  <a:pt x="0" y="25"/>
                </a:lnTo>
                <a:lnTo>
                  <a:pt x="0" y="22"/>
                </a:lnTo>
                <a:lnTo>
                  <a:pt x="0" y="21"/>
                </a:lnTo>
                <a:lnTo>
                  <a:pt x="0" y="18"/>
                </a:lnTo>
                <a:lnTo>
                  <a:pt x="0" y="15"/>
                </a:lnTo>
                <a:lnTo>
                  <a:pt x="0" y="12"/>
                </a:lnTo>
                <a:lnTo>
                  <a:pt x="1" y="9"/>
                </a:lnTo>
                <a:lnTo>
                  <a:pt x="3" y="6"/>
                </a:lnTo>
                <a:lnTo>
                  <a:pt x="4" y="4"/>
                </a:lnTo>
                <a:lnTo>
                  <a:pt x="6" y="1"/>
                </a:lnTo>
                <a:lnTo>
                  <a:pt x="8" y="0"/>
                </a:lnTo>
                <a:lnTo>
                  <a:pt x="9" y="0"/>
                </a:lnTo>
                <a:lnTo>
                  <a:pt x="10" y="0"/>
                </a:lnTo>
                <a:lnTo>
                  <a:pt x="11" y="1"/>
                </a:lnTo>
                <a:lnTo>
                  <a:pt x="13" y="1"/>
                </a:lnTo>
                <a:lnTo>
                  <a:pt x="14" y="1"/>
                </a:lnTo>
                <a:lnTo>
                  <a:pt x="12" y="4"/>
                </a:lnTo>
                <a:lnTo>
                  <a:pt x="10" y="6"/>
                </a:lnTo>
                <a:lnTo>
                  <a:pt x="9" y="8"/>
                </a:lnTo>
                <a:lnTo>
                  <a:pt x="8" y="10"/>
                </a:lnTo>
                <a:lnTo>
                  <a:pt x="6" y="13"/>
                </a:lnTo>
                <a:lnTo>
                  <a:pt x="6" y="16"/>
                </a:lnTo>
                <a:lnTo>
                  <a:pt x="5" y="18"/>
                </a:lnTo>
                <a:lnTo>
                  <a:pt x="5" y="21"/>
                </a:lnTo>
                <a:lnTo>
                  <a:pt x="5" y="22"/>
                </a:lnTo>
                <a:lnTo>
                  <a:pt x="6" y="25"/>
                </a:lnTo>
                <a:lnTo>
                  <a:pt x="7" y="27"/>
                </a:lnTo>
                <a:lnTo>
                  <a:pt x="8" y="30"/>
                </a:lnTo>
                <a:lnTo>
                  <a:pt x="9" y="32"/>
                </a:lnTo>
                <a:lnTo>
                  <a:pt x="11" y="35"/>
                </a:lnTo>
                <a:lnTo>
                  <a:pt x="13" y="36"/>
                </a:lnTo>
                <a:lnTo>
                  <a:pt x="15" y="39"/>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49" name="Freeform 1734"/>
          <p:cNvSpPr>
            <a:spLocks/>
          </p:cNvSpPr>
          <p:nvPr/>
        </p:nvSpPr>
        <p:spPr bwMode="auto">
          <a:xfrm flipH="1">
            <a:off x="3675200" y="3218324"/>
            <a:ext cx="12151" cy="38312"/>
          </a:xfrm>
          <a:custGeom>
            <a:avLst/>
            <a:gdLst>
              <a:gd name="T0" fmla="*/ 15 w 16"/>
              <a:gd name="T1" fmla="*/ 40 h 44"/>
              <a:gd name="T2" fmla="*/ 14 w 16"/>
              <a:gd name="T3" fmla="*/ 40 h 44"/>
              <a:gd name="T4" fmla="*/ 13 w 16"/>
              <a:gd name="T5" fmla="*/ 40 h 44"/>
              <a:gd name="T6" fmla="*/ 12 w 16"/>
              <a:gd name="T7" fmla="*/ 40 h 44"/>
              <a:gd name="T8" fmla="*/ 11 w 16"/>
              <a:gd name="T9" fmla="*/ 41 h 44"/>
              <a:gd name="T10" fmla="*/ 10 w 16"/>
              <a:gd name="T11" fmla="*/ 41 h 44"/>
              <a:gd name="T12" fmla="*/ 9 w 16"/>
              <a:gd name="T13" fmla="*/ 42 h 44"/>
              <a:gd name="T14" fmla="*/ 8 w 16"/>
              <a:gd name="T15" fmla="*/ 43 h 44"/>
              <a:gd name="T16" fmla="*/ 6 w 16"/>
              <a:gd name="T17" fmla="*/ 39 h 44"/>
              <a:gd name="T18" fmla="*/ 4 w 16"/>
              <a:gd name="T19" fmla="*/ 37 h 44"/>
              <a:gd name="T20" fmla="*/ 2 w 16"/>
              <a:gd name="T21" fmla="*/ 34 h 44"/>
              <a:gd name="T22" fmla="*/ 1 w 16"/>
              <a:gd name="T23" fmla="*/ 31 h 44"/>
              <a:gd name="T24" fmla="*/ 0 w 16"/>
              <a:gd name="T25" fmla="*/ 28 h 44"/>
              <a:gd name="T26" fmla="*/ 0 w 16"/>
              <a:gd name="T27" fmla="*/ 25 h 44"/>
              <a:gd name="T28" fmla="*/ 0 w 16"/>
              <a:gd name="T29" fmla="*/ 22 h 44"/>
              <a:gd name="T30" fmla="*/ 0 w 16"/>
              <a:gd name="T31" fmla="*/ 21 h 44"/>
              <a:gd name="T32" fmla="*/ 0 w 16"/>
              <a:gd name="T33" fmla="*/ 18 h 44"/>
              <a:gd name="T34" fmla="*/ 0 w 16"/>
              <a:gd name="T35" fmla="*/ 15 h 44"/>
              <a:gd name="T36" fmla="*/ 0 w 16"/>
              <a:gd name="T37" fmla="*/ 12 h 44"/>
              <a:gd name="T38" fmla="*/ 1 w 16"/>
              <a:gd name="T39" fmla="*/ 9 h 44"/>
              <a:gd name="T40" fmla="*/ 2 w 16"/>
              <a:gd name="T41" fmla="*/ 7 h 44"/>
              <a:gd name="T42" fmla="*/ 4 w 16"/>
              <a:gd name="T43" fmla="*/ 4 h 44"/>
              <a:gd name="T44" fmla="*/ 6 w 16"/>
              <a:gd name="T45" fmla="*/ 1 h 44"/>
              <a:gd name="T46" fmla="*/ 8 w 16"/>
              <a:gd name="T47" fmla="*/ 0 h 44"/>
              <a:gd name="T48" fmla="*/ 9 w 16"/>
              <a:gd name="T49" fmla="*/ 0 h 44"/>
              <a:gd name="T50" fmla="*/ 10 w 16"/>
              <a:gd name="T51" fmla="*/ 0 h 44"/>
              <a:gd name="T52" fmla="*/ 11 w 16"/>
              <a:gd name="T53" fmla="*/ 1 h 44"/>
              <a:gd name="T54" fmla="*/ 12 w 16"/>
              <a:gd name="T55" fmla="*/ 1 h 44"/>
              <a:gd name="T56" fmla="*/ 13 w 16"/>
              <a:gd name="T57" fmla="*/ 1 h 44"/>
              <a:gd name="T58" fmla="*/ 14 w 16"/>
              <a:gd name="T59" fmla="*/ 1 h 44"/>
              <a:gd name="T60" fmla="*/ 15 w 16"/>
              <a:gd name="T61" fmla="*/ 1 h 44"/>
              <a:gd name="T62" fmla="*/ 12 w 16"/>
              <a:gd name="T63" fmla="*/ 4 h 44"/>
              <a:gd name="T64" fmla="*/ 10 w 16"/>
              <a:gd name="T65" fmla="*/ 7 h 44"/>
              <a:gd name="T66" fmla="*/ 9 w 16"/>
              <a:gd name="T67" fmla="*/ 9 h 44"/>
              <a:gd name="T68" fmla="*/ 8 w 16"/>
              <a:gd name="T69" fmla="*/ 11 h 44"/>
              <a:gd name="T70" fmla="*/ 6 w 16"/>
              <a:gd name="T71" fmla="*/ 14 h 44"/>
              <a:gd name="T72" fmla="*/ 6 w 16"/>
              <a:gd name="T73" fmla="*/ 17 h 44"/>
              <a:gd name="T74" fmla="*/ 5 w 16"/>
              <a:gd name="T75" fmla="*/ 19 h 44"/>
              <a:gd name="T76" fmla="*/ 5 w 16"/>
              <a:gd name="T77" fmla="*/ 22 h 44"/>
              <a:gd name="T78" fmla="*/ 5 w 16"/>
              <a:gd name="T79" fmla="*/ 22 h 44"/>
              <a:gd name="T80" fmla="*/ 6 w 16"/>
              <a:gd name="T81" fmla="*/ 25 h 44"/>
              <a:gd name="T82" fmla="*/ 7 w 16"/>
              <a:gd name="T83" fmla="*/ 28 h 44"/>
              <a:gd name="T84" fmla="*/ 8 w 16"/>
              <a:gd name="T85" fmla="*/ 30 h 44"/>
              <a:gd name="T86" fmla="*/ 9 w 16"/>
              <a:gd name="T87" fmla="*/ 33 h 44"/>
              <a:gd name="T88" fmla="*/ 11 w 16"/>
              <a:gd name="T89" fmla="*/ 36 h 44"/>
              <a:gd name="T90" fmla="*/ 13 w 16"/>
              <a:gd name="T91" fmla="*/ 37 h 44"/>
              <a:gd name="T92" fmla="*/ 15 w 16"/>
              <a:gd name="T93" fmla="*/ 4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
              <a:gd name="T142" fmla="*/ 0 h 44"/>
              <a:gd name="T143" fmla="*/ 16 w 16"/>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 h="44">
                <a:moveTo>
                  <a:pt x="15" y="40"/>
                </a:moveTo>
                <a:lnTo>
                  <a:pt x="14" y="40"/>
                </a:lnTo>
                <a:lnTo>
                  <a:pt x="13" y="40"/>
                </a:lnTo>
                <a:lnTo>
                  <a:pt x="12" y="40"/>
                </a:lnTo>
                <a:lnTo>
                  <a:pt x="11" y="41"/>
                </a:lnTo>
                <a:lnTo>
                  <a:pt x="10" y="41"/>
                </a:lnTo>
                <a:lnTo>
                  <a:pt x="9" y="42"/>
                </a:lnTo>
                <a:lnTo>
                  <a:pt x="8" y="43"/>
                </a:lnTo>
                <a:lnTo>
                  <a:pt x="6" y="39"/>
                </a:lnTo>
                <a:lnTo>
                  <a:pt x="4" y="37"/>
                </a:lnTo>
                <a:lnTo>
                  <a:pt x="2" y="34"/>
                </a:lnTo>
                <a:lnTo>
                  <a:pt x="1" y="31"/>
                </a:lnTo>
                <a:lnTo>
                  <a:pt x="0" y="28"/>
                </a:lnTo>
                <a:lnTo>
                  <a:pt x="0" y="25"/>
                </a:lnTo>
                <a:lnTo>
                  <a:pt x="0" y="22"/>
                </a:lnTo>
                <a:lnTo>
                  <a:pt x="0" y="21"/>
                </a:lnTo>
                <a:lnTo>
                  <a:pt x="0" y="18"/>
                </a:lnTo>
                <a:lnTo>
                  <a:pt x="0" y="15"/>
                </a:lnTo>
                <a:lnTo>
                  <a:pt x="0" y="12"/>
                </a:lnTo>
                <a:lnTo>
                  <a:pt x="1" y="9"/>
                </a:lnTo>
                <a:lnTo>
                  <a:pt x="2" y="7"/>
                </a:lnTo>
                <a:lnTo>
                  <a:pt x="4" y="4"/>
                </a:lnTo>
                <a:lnTo>
                  <a:pt x="6" y="1"/>
                </a:lnTo>
                <a:lnTo>
                  <a:pt x="8" y="0"/>
                </a:lnTo>
                <a:lnTo>
                  <a:pt x="9" y="0"/>
                </a:lnTo>
                <a:lnTo>
                  <a:pt x="10" y="0"/>
                </a:lnTo>
                <a:lnTo>
                  <a:pt x="11" y="1"/>
                </a:lnTo>
                <a:lnTo>
                  <a:pt x="12" y="1"/>
                </a:lnTo>
                <a:lnTo>
                  <a:pt x="13" y="1"/>
                </a:lnTo>
                <a:lnTo>
                  <a:pt x="14" y="1"/>
                </a:lnTo>
                <a:lnTo>
                  <a:pt x="15" y="1"/>
                </a:lnTo>
                <a:lnTo>
                  <a:pt x="12" y="4"/>
                </a:lnTo>
                <a:lnTo>
                  <a:pt x="10" y="7"/>
                </a:lnTo>
                <a:lnTo>
                  <a:pt x="9" y="9"/>
                </a:lnTo>
                <a:lnTo>
                  <a:pt x="8" y="11"/>
                </a:lnTo>
                <a:lnTo>
                  <a:pt x="6" y="14"/>
                </a:lnTo>
                <a:lnTo>
                  <a:pt x="6" y="17"/>
                </a:lnTo>
                <a:lnTo>
                  <a:pt x="5" y="19"/>
                </a:lnTo>
                <a:lnTo>
                  <a:pt x="5" y="22"/>
                </a:lnTo>
                <a:lnTo>
                  <a:pt x="6" y="25"/>
                </a:lnTo>
                <a:lnTo>
                  <a:pt x="7" y="28"/>
                </a:lnTo>
                <a:lnTo>
                  <a:pt x="8" y="30"/>
                </a:lnTo>
                <a:lnTo>
                  <a:pt x="9" y="33"/>
                </a:lnTo>
                <a:lnTo>
                  <a:pt x="11" y="36"/>
                </a:lnTo>
                <a:lnTo>
                  <a:pt x="13" y="37"/>
                </a:lnTo>
                <a:lnTo>
                  <a:pt x="15" y="4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0" name="Freeform 1735"/>
          <p:cNvSpPr>
            <a:spLocks/>
          </p:cNvSpPr>
          <p:nvPr/>
        </p:nvSpPr>
        <p:spPr bwMode="auto">
          <a:xfrm flipH="1">
            <a:off x="3620519" y="3250541"/>
            <a:ext cx="57719" cy="13932"/>
          </a:xfrm>
          <a:custGeom>
            <a:avLst/>
            <a:gdLst>
              <a:gd name="T0" fmla="*/ 0 w 76"/>
              <a:gd name="T1" fmla="*/ 15 h 16"/>
              <a:gd name="T2" fmla="*/ 1 w 76"/>
              <a:gd name="T3" fmla="*/ 14 h 16"/>
              <a:gd name="T4" fmla="*/ 3 w 76"/>
              <a:gd name="T5" fmla="*/ 12 h 16"/>
              <a:gd name="T6" fmla="*/ 6 w 76"/>
              <a:gd name="T7" fmla="*/ 11 h 16"/>
              <a:gd name="T8" fmla="*/ 8 w 76"/>
              <a:gd name="T9" fmla="*/ 9 h 16"/>
              <a:gd name="T10" fmla="*/ 11 w 76"/>
              <a:gd name="T11" fmla="*/ 9 h 16"/>
              <a:gd name="T12" fmla="*/ 13 w 76"/>
              <a:gd name="T13" fmla="*/ 8 h 16"/>
              <a:gd name="T14" fmla="*/ 15 w 76"/>
              <a:gd name="T15" fmla="*/ 6 h 16"/>
              <a:gd name="T16" fmla="*/ 17 w 76"/>
              <a:gd name="T17" fmla="*/ 5 h 16"/>
              <a:gd name="T18" fmla="*/ 19 w 76"/>
              <a:gd name="T19" fmla="*/ 5 h 16"/>
              <a:gd name="T20" fmla="*/ 22 w 76"/>
              <a:gd name="T21" fmla="*/ 4 h 16"/>
              <a:gd name="T22" fmla="*/ 25 w 76"/>
              <a:gd name="T23" fmla="*/ 3 h 16"/>
              <a:gd name="T24" fmla="*/ 27 w 76"/>
              <a:gd name="T25" fmla="*/ 2 h 16"/>
              <a:gd name="T26" fmla="*/ 30 w 76"/>
              <a:gd name="T27" fmla="*/ 2 h 16"/>
              <a:gd name="T28" fmla="*/ 31 w 76"/>
              <a:gd name="T29" fmla="*/ 2 h 16"/>
              <a:gd name="T30" fmla="*/ 34 w 76"/>
              <a:gd name="T31" fmla="*/ 1 h 16"/>
              <a:gd name="T32" fmla="*/ 36 w 76"/>
              <a:gd name="T33" fmla="*/ 0 h 16"/>
              <a:gd name="T34" fmla="*/ 39 w 76"/>
              <a:gd name="T35" fmla="*/ 0 h 16"/>
              <a:gd name="T36" fmla="*/ 41 w 76"/>
              <a:gd name="T37" fmla="*/ 0 h 16"/>
              <a:gd name="T38" fmla="*/ 44 w 76"/>
              <a:gd name="T39" fmla="*/ 0 h 16"/>
              <a:gd name="T40" fmla="*/ 45 w 76"/>
              <a:gd name="T41" fmla="*/ 0 h 16"/>
              <a:gd name="T42" fmla="*/ 48 w 76"/>
              <a:gd name="T43" fmla="*/ 1 h 16"/>
              <a:gd name="T44" fmla="*/ 51 w 76"/>
              <a:gd name="T45" fmla="*/ 2 h 16"/>
              <a:gd name="T46" fmla="*/ 53 w 76"/>
              <a:gd name="T47" fmla="*/ 2 h 16"/>
              <a:gd name="T48" fmla="*/ 56 w 76"/>
              <a:gd name="T49" fmla="*/ 2 h 16"/>
              <a:gd name="T50" fmla="*/ 57 w 76"/>
              <a:gd name="T51" fmla="*/ 2 h 16"/>
              <a:gd name="T52" fmla="*/ 60 w 76"/>
              <a:gd name="T53" fmla="*/ 3 h 16"/>
              <a:gd name="T54" fmla="*/ 61 w 76"/>
              <a:gd name="T55" fmla="*/ 5 h 16"/>
              <a:gd name="T56" fmla="*/ 64 w 76"/>
              <a:gd name="T57" fmla="*/ 5 h 16"/>
              <a:gd name="T58" fmla="*/ 66 w 76"/>
              <a:gd name="T59" fmla="*/ 6 h 16"/>
              <a:gd name="T60" fmla="*/ 69 w 76"/>
              <a:gd name="T61" fmla="*/ 7 h 16"/>
              <a:gd name="T62" fmla="*/ 72 w 76"/>
              <a:gd name="T63" fmla="*/ 8 h 16"/>
              <a:gd name="T64" fmla="*/ 75 w 76"/>
              <a:gd name="T65" fmla="*/ 9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16"/>
              <a:gd name="T101" fmla="*/ 76 w 7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16">
                <a:moveTo>
                  <a:pt x="0" y="15"/>
                </a:moveTo>
                <a:lnTo>
                  <a:pt x="1" y="14"/>
                </a:lnTo>
                <a:lnTo>
                  <a:pt x="3" y="12"/>
                </a:lnTo>
                <a:lnTo>
                  <a:pt x="6" y="11"/>
                </a:lnTo>
                <a:lnTo>
                  <a:pt x="8" y="9"/>
                </a:lnTo>
                <a:lnTo>
                  <a:pt x="11" y="9"/>
                </a:lnTo>
                <a:lnTo>
                  <a:pt x="13" y="8"/>
                </a:lnTo>
                <a:lnTo>
                  <a:pt x="15" y="6"/>
                </a:lnTo>
                <a:lnTo>
                  <a:pt x="17" y="5"/>
                </a:lnTo>
                <a:lnTo>
                  <a:pt x="19" y="5"/>
                </a:lnTo>
                <a:lnTo>
                  <a:pt x="22" y="4"/>
                </a:lnTo>
                <a:lnTo>
                  <a:pt x="25" y="3"/>
                </a:lnTo>
                <a:lnTo>
                  <a:pt x="27" y="2"/>
                </a:lnTo>
                <a:lnTo>
                  <a:pt x="30" y="2"/>
                </a:lnTo>
                <a:lnTo>
                  <a:pt x="31" y="2"/>
                </a:lnTo>
                <a:lnTo>
                  <a:pt x="34" y="1"/>
                </a:lnTo>
                <a:lnTo>
                  <a:pt x="36" y="0"/>
                </a:lnTo>
                <a:lnTo>
                  <a:pt x="39" y="0"/>
                </a:lnTo>
                <a:lnTo>
                  <a:pt x="41" y="0"/>
                </a:lnTo>
                <a:lnTo>
                  <a:pt x="44" y="0"/>
                </a:lnTo>
                <a:lnTo>
                  <a:pt x="45" y="0"/>
                </a:lnTo>
                <a:lnTo>
                  <a:pt x="48" y="1"/>
                </a:lnTo>
                <a:lnTo>
                  <a:pt x="51" y="2"/>
                </a:lnTo>
                <a:lnTo>
                  <a:pt x="53" y="2"/>
                </a:lnTo>
                <a:lnTo>
                  <a:pt x="56" y="2"/>
                </a:lnTo>
                <a:lnTo>
                  <a:pt x="57" y="2"/>
                </a:lnTo>
                <a:lnTo>
                  <a:pt x="60" y="3"/>
                </a:lnTo>
                <a:lnTo>
                  <a:pt x="61" y="5"/>
                </a:lnTo>
                <a:lnTo>
                  <a:pt x="64" y="5"/>
                </a:lnTo>
                <a:lnTo>
                  <a:pt x="66" y="6"/>
                </a:lnTo>
                <a:lnTo>
                  <a:pt x="69" y="7"/>
                </a:lnTo>
                <a:lnTo>
                  <a:pt x="72" y="8"/>
                </a:lnTo>
                <a:lnTo>
                  <a:pt x="75"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1" name="Freeform 1736"/>
          <p:cNvSpPr>
            <a:spLocks/>
          </p:cNvSpPr>
          <p:nvPr/>
        </p:nvSpPr>
        <p:spPr bwMode="auto">
          <a:xfrm flipH="1">
            <a:off x="3656214" y="3256636"/>
            <a:ext cx="12151" cy="14802"/>
          </a:xfrm>
          <a:custGeom>
            <a:avLst/>
            <a:gdLst>
              <a:gd name="T0" fmla="*/ 15 w 16"/>
              <a:gd name="T1" fmla="*/ 0 h 17"/>
              <a:gd name="T2" fmla="*/ 13 w 16"/>
              <a:gd name="T3" fmla="*/ 0 h 17"/>
              <a:gd name="T4" fmla="*/ 12 w 16"/>
              <a:gd name="T5" fmla="*/ 0 h 17"/>
              <a:gd name="T6" fmla="*/ 10 w 16"/>
              <a:gd name="T7" fmla="*/ 0 h 17"/>
              <a:gd name="T8" fmla="*/ 9 w 16"/>
              <a:gd name="T9" fmla="*/ 0 h 17"/>
              <a:gd name="T10" fmla="*/ 8 w 16"/>
              <a:gd name="T11" fmla="*/ 0 h 17"/>
              <a:gd name="T12" fmla="*/ 6 w 16"/>
              <a:gd name="T13" fmla="*/ 0 h 17"/>
              <a:gd name="T14" fmla="*/ 5 w 16"/>
              <a:gd name="T15" fmla="*/ 0 h 17"/>
              <a:gd name="T16" fmla="*/ 3 w 16"/>
              <a:gd name="T17" fmla="*/ 0 h 17"/>
              <a:gd name="T18" fmla="*/ 2 w 16"/>
              <a:gd name="T19" fmla="*/ 3 h 17"/>
              <a:gd name="T20" fmla="*/ 1 w 16"/>
              <a:gd name="T21" fmla="*/ 6 h 17"/>
              <a:gd name="T22" fmla="*/ 0 w 16"/>
              <a:gd name="T23" fmla="*/ 9 h 17"/>
              <a:gd name="T24" fmla="*/ 1 w 16"/>
              <a:gd name="T25" fmla="*/ 9 h 17"/>
              <a:gd name="T26" fmla="*/ 1 w 16"/>
              <a:gd name="T27" fmla="*/ 12 h 17"/>
              <a:gd name="T28" fmla="*/ 2 w 16"/>
              <a:gd name="T29" fmla="*/ 16 h 17"/>
              <a:gd name="T30" fmla="*/ 3 w 16"/>
              <a:gd name="T31" fmla="*/ 16 h 17"/>
              <a:gd name="T32" fmla="*/ 5 w 16"/>
              <a:gd name="T33" fmla="*/ 16 h 17"/>
              <a:gd name="T34" fmla="*/ 6 w 16"/>
              <a:gd name="T35" fmla="*/ 16 h 17"/>
              <a:gd name="T36" fmla="*/ 8 w 16"/>
              <a:gd name="T37" fmla="*/ 16 h 17"/>
              <a:gd name="T38" fmla="*/ 9 w 16"/>
              <a:gd name="T39" fmla="*/ 16 h 17"/>
              <a:gd name="T40" fmla="*/ 10 w 16"/>
              <a:gd name="T41" fmla="*/ 16 h 17"/>
              <a:gd name="T42" fmla="*/ 12 w 16"/>
              <a:gd name="T43" fmla="*/ 16 h 17"/>
              <a:gd name="T44" fmla="*/ 13 w 16"/>
              <a:gd name="T45" fmla="*/ 16 h 17"/>
              <a:gd name="T46" fmla="*/ 15 w 16"/>
              <a:gd name="T47" fmla="*/ 16 h 17"/>
              <a:gd name="T48" fmla="*/ 15 w 16"/>
              <a:gd name="T49" fmla="*/ 12 h 17"/>
              <a:gd name="T50" fmla="*/ 15 w 16"/>
              <a:gd name="T51" fmla="*/ 9 h 17"/>
              <a:gd name="T52" fmla="*/ 15 w 16"/>
              <a:gd name="T53" fmla="*/ 6 h 17"/>
              <a:gd name="T54" fmla="*/ 15 w 16"/>
              <a:gd name="T55" fmla="*/ 3 h 17"/>
              <a:gd name="T56" fmla="*/ 15 w 16"/>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17"/>
              <a:gd name="T89" fmla="*/ 16 w 1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17">
                <a:moveTo>
                  <a:pt x="15" y="0"/>
                </a:moveTo>
                <a:lnTo>
                  <a:pt x="13" y="0"/>
                </a:lnTo>
                <a:lnTo>
                  <a:pt x="12" y="0"/>
                </a:lnTo>
                <a:lnTo>
                  <a:pt x="10" y="0"/>
                </a:lnTo>
                <a:lnTo>
                  <a:pt x="9" y="0"/>
                </a:lnTo>
                <a:lnTo>
                  <a:pt x="8" y="0"/>
                </a:lnTo>
                <a:lnTo>
                  <a:pt x="6" y="0"/>
                </a:lnTo>
                <a:lnTo>
                  <a:pt x="5" y="0"/>
                </a:lnTo>
                <a:lnTo>
                  <a:pt x="3" y="0"/>
                </a:lnTo>
                <a:lnTo>
                  <a:pt x="2" y="3"/>
                </a:lnTo>
                <a:lnTo>
                  <a:pt x="1" y="6"/>
                </a:lnTo>
                <a:lnTo>
                  <a:pt x="0" y="9"/>
                </a:lnTo>
                <a:lnTo>
                  <a:pt x="1" y="9"/>
                </a:lnTo>
                <a:lnTo>
                  <a:pt x="1" y="12"/>
                </a:lnTo>
                <a:lnTo>
                  <a:pt x="2" y="16"/>
                </a:lnTo>
                <a:lnTo>
                  <a:pt x="3" y="16"/>
                </a:lnTo>
                <a:lnTo>
                  <a:pt x="5" y="16"/>
                </a:lnTo>
                <a:lnTo>
                  <a:pt x="6" y="16"/>
                </a:lnTo>
                <a:lnTo>
                  <a:pt x="8" y="16"/>
                </a:lnTo>
                <a:lnTo>
                  <a:pt x="9" y="16"/>
                </a:lnTo>
                <a:lnTo>
                  <a:pt x="10" y="16"/>
                </a:lnTo>
                <a:lnTo>
                  <a:pt x="12" y="16"/>
                </a:lnTo>
                <a:lnTo>
                  <a:pt x="13" y="16"/>
                </a:lnTo>
                <a:lnTo>
                  <a:pt x="15" y="16"/>
                </a:lnTo>
                <a:lnTo>
                  <a:pt x="15" y="12"/>
                </a:lnTo>
                <a:lnTo>
                  <a:pt x="15" y="9"/>
                </a:lnTo>
                <a:lnTo>
                  <a:pt x="15" y="6"/>
                </a:lnTo>
                <a:lnTo>
                  <a:pt x="15" y="3"/>
                </a:lnTo>
                <a:lnTo>
                  <a:pt x="15" y="0"/>
                </a:lnTo>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2" name="Freeform 1737"/>
          <p:cNvSpPr>
            <a:spLocks/>
          </p:cNvSpPr>
          <p:nvPr/>
        </p:nvSpPr>
        <p:spPr bwMode="auto">
          <a:xfrm flipH="1">
            <a:off x="3654695" y="3255765"/>
            <a:ext cx="12151" cy="14802"/>
          </a:xfrm>
          <a:custGeom>
            <a:avLst/>
            <a:gdLst>
              <a:gd name="T0" fmla="*/ 15 w 16"/>
              <a:gd name="T1" fmla="*/ 0 h 17"/>
              <a:gd name="T2" fmla="*/ 13 w 16"/>
              <a:gd name="T3" fmla="*/ 0 h 17"/>
              <a:gd name="T4" fmla="*/ 12 w 16"/>
              <a:gd name="T5" fmla="*/ 0 h 17"/>
              <a:gd name="T6" fmla="*/ 10 w 16"/>
              <a:gd name="T7" fmla="*/ 0 h 17"/>
              <a:gd name="T8" fmla="*/ 8 w 16"/>
              <a:gd name="T9" fmla="*/ 0 h 17"/>
              <a:gd name="T10" fmla="*/ 6 w 16"/>
              <a:gd name="T11" fmla="*/ 0 h 17"/>
              <a:gd name="T12" fmla="*/ 5 w 16"/>
              <a:gd name="T13" fmla="*/ 0 h 17"/>
              <a:gd name="T14" fmla="*/ 3 w 16"/>
              <a:gd name="T15" fmla="*/ 0 h 17"/>
              <a:gd name="T16" fmla="*/ 2 w 16"/>
              <a:gd name="T17" fmla="*/ 1 h 17"/>
              <a:gd name="T18" fmla="*/ 0 w 16"/>
              <a:gd name="T19" fmla="*/ 5 h 17"/>
              <a:gd name="T20" fmla="*/ 0 w 16"/>
              <a:gd name="T21" fmla="*/ 7 h 17"/>
              <a:gd name="T22" fmla="*/ 0 w 16"/>
              <a:gd name="T23" fmla="*/ 8 h 17"/>
              <a:gd name="T24" fmla="*/ 0 w 16"/>
              <a:gd name="T25" fmla="*/ 9 h 17"/>
              <a:gd name="T26" fmla="*/ 1 w 16"/>
              <a:gd name="T27" fmla="*/ 13 h 17"/>
              <a:gd name="T28" fmla="*/ 2 w 16"/>
              <a:gd name="T29" fmla="*/ 15 h 17"/>
              <a:gd name="T30" fmla="*/ 3 w 16"/>
              <a:gd name="T31" fmla="*/ 15 h 17"/>
              <a:gd name="T32" fmla="*/ 5 w 16"/>
              <a:gd name="T33" fmla="*/ 16 h 17"/>
              <a:gd name="T34" fmla="*/ 6 w 16"/>
              <a:gd name="T35" fmla="*/ 16 h 17"/>
              <a:gd name="T36" fmla="*/ 8 w 16"/>
              <a:gd name="T37" fmla="*/ 16 h 17"/>
              <a:gd name="T38" fmla="*/ 10 w 16"/>
              <a:gd name="T39" fmla="*/ 16 h 17"/>
              <a:gd name="T40" fmla="*/ 12 w 16"/>
              <a:gd name="T41" fmla="*/ 15 h 17"/>
              <a:gd name="T42" fmla="*/ 13 w 16"/>
              <a:gd name="T43" fmla="*/ 15 h 17"/>
              <a:gd name="T44" fmla="*/ 15 w 16"/>
              <a:gd name="T45" fmla="*/ 15 h 17"/>
              <a:gd name="T46" fmla="*/ 15 w 16"/>
              <a:gd name="T47" fmla="*/ 13 h 17"/>
              <a:gd name="T48" fmla="*/ 15 w 16"/>
              <a:gd name="T49" fmla="*/ 9 h 17"/>
              <a:gd name="T50" fmla="*/ 15 w 16"/>
              <a:gd name="T51" fmla="*/ 8 h 17"/>
              <a:gd name="T52" fmla="*/ 15 w 16"/>
              <a:gd name="T53" fmla="*/ 7 h 17"/>
              <a:gd name="T54" fmla="*/ 15 w 16"/>
              <a:gd name="T55" fmla="*/ 5 h 17"/>
              <a:gd name="T56" fmla="*/ 15 w 16"/>
              <a:gd name="T57" fmla="*/ 1 h 17"/>
              <a:gd name="T58" fmla="*/ 15 w 16"/>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7"/>
              <a:gd name="T92" fmla="*/ 16 w 16"/>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7">
                <a:moveTo>
                  <a:pt x="15" y="0"/>
                </a:moveTo>
                <a:lnTo>
                  <a:pt x="13" y="0"/>
                </a:lnTo>
                <a:lnTo>
                  <a:pt x="12" y="0"/>
                </a:lnTo>
                <a:lnTo>
                  <a:pt x="10" y="0"/>
                </a:lnTo>
                <a:lnTo>
                  <a:pt x="8" y="0"/>
                </a:lnTo>
                <a:lnTo>
                  <a:pt x="6" y="0"/>
                </a:lnTo>
                <a:lnTo>
                  <a:pt x="5" y="0"/>
                </a:lnTo>
                <a:lnTo>
                  <a:pt x="3" y="0"/>
                </a:lnTo>
                <a:lnTo>
                  <a:pt x="2" y="1"/>
                </a:lnTo>
                <a:lnTo>
                  <a:pt x="0" y="5"/>
                </a:lnTo>
                <a:lnTo>
                  <a:pt x="0" y="7"/>
                </a:lnTo>
                <a:lnTo>
                  <a:pt x="0" y="8"/>
                </a:lnTo>
                <a:lnTo>
                  <a:pt x="0" y="9"/>
                </a:lnTo>
                <a:lnTo>
                  <a:pt x="1" y="13"/>
                </a:lnTo>
                <a:lnTo>
                  <a:pt x="2" y="15"/>
                </a:lnTo>
                <a:lnTo>
                  <a:pt x="3" y="15"/>
                </a:lnTo>
                <a:lnTo>
                  <a:pt x="5" y="16"/>
                </a:lnTo>
                <a:lnTo>
                  <a:pt x="6" y="16"/>
                </a:lnTo>
                <a:lnTo>
                  <a:pt x="8" y="16"/>
                </a:lnTo>
                <a:lnTo>
                  <a:pt x="10" y="16"/>
                </a:lnTo>
                <a:lnTo>
                  <a:pt x="12" y="15"/>
                </a:lnTo>
                <a:lnTo>
                  <a:pt x="13" y="15"/>
                </a:lnTo>
                <a:lnTo>
                  <a:pt x="15" y="15"/>
                </a:lnTo>
                <a:lnTo>
                  <a:pt x="15" y="13"/>
                </a:lnTo>
                <a:lnTo>
                  <a:pt x="15" y="9"/>
                </a:lnTo>
                <a:lnTo>
                  <a:pt x="15" y="8"/>
                </a:lnTo>
                <a:lnTo>
                  <a:pt x="15" y="7"/>
                </a:lnTo>
                <a:lnTo>
                  <a:pt x="15" y="5"/>
                </a:lnTo>
                <a:lnTo>
                  <a:pt x="15" y="1"/>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3" name="Freeform 1738"/>
          <p:cNvSpPr>
            <a:spLocks/>
          </p:cNvSpPr>
          <p:nvPr/>
        </p:nvSpPr>
        <p:spPr bwMode="auto">
          <a:xfrm flipH="1">
            <a:off x="3620519" y="3244446"/>
            <a:ext cx="61516" cy="13932"/>
          </a:xfrm>
          <a:custGeom>
            <a:avLst/>
            <a:gdLst>
              <a:gd name="T0" fmla="*/ 0 w 81"/>
              <a:gd name="T1" fmla="*/ 15 h 16"/>
              <a:gd name="T2" fmla="*/ 1 w 81"/>
              <a:gd name="T3" fmla="*/ 14 h 16"/>
              <a:gd name="T4" fmla="*/ 4 w 81"/>
              <a:gd name="T5" fmla="*/ 12 h 16"/>
              <a:gd name="T6" fmla="*/ 7 w 81"/>
              <a:gd name="T7" fmla="*/ 11 h 16"/>
              <a:gd name="T8" fmla="*/ 10 w 81"/>
              <a:gd name="T9" fmla="*/ 9 h 16"/>
              <a:gd name="T10" fmla="*/ 13 w 81"/>
              <a:gd name="T11" fmla="*/ 8 h 16"/>
              <a:gd name="T12" fmla="*/ 15 w 81"/>
              <a:gd name="T13" fmla="*/ 7 h 16"/>
              <a:gd name="T14" fmla="*/ 17 w 81"/>
              <a:gd name="T15" fmla="*/ 6 h 16"/>
              <a:gd name="T16" fmla="*/ 20 w 81"/>
              <a:gd name="T17" fmla="*/ 5 h 16"/>
              <a:gd name="T18" fmla="*/ 22 w 81"/>
              <a:gd name="T19" fmla="*/ 4 h 16"/>
              <a:gd name="T20" fmla="*/ 25 w 81"/>
              <a:gd name="T21" fmla="*/ 3 h 16"/>
              <a:gd name="T22" fmla="*/ 27 w 81"/>
              <a:gd name="T23" fmla="*/ 3 h 16"/>
              <a:gd name="T24" fmla="*/ 29 w 81"/>
              <a:gd name="T25" fmla="*/ 2 h 16"/>
              <a:gd name="T26" fmla="*/ 32 w 81"/>
              <a:gd name="T27" fmla="*/ 1 h 16"/>
              <a:gd name="T28" fmla="*/ 35 w 81"/>
              <a:gd name="T29" fmla="*/ 1 h 16"/>
              <a:gd name="T30" fmla="*/ 38 w 81"/>
              <a:gd name="T31" fmla="*/ 0 h 16"/>
              <a:gd name="T32" fmla="*/ 40 w 81"/>
              <a:gd name="T33" fmla="*/ 0 h 16"/>
              <a:gd name="T34" fmla="*/ 42 w 81"/>
              <a:gd name="T35" fmla="*/ 0 h 16"/>
              <a:gd name="T36" fmla="*/ 45 w 81"/>
              <a:gd name="T37" fmla="*/ 1 h 16"/>
              <a:gd name="T38" fmla="*/ 47 w 81"/>
              <a:gd name="T39" fmla="*/ 1 h 16"/>
              <a:gd name="T40" fmla="*/ 50 w 81"/>
              <a:gd name="T41" fmla="*/ 2 h 16"/>
              <a:gd name="T42" fmla="*/ 53 w 81"/>
              <a:gd name="T43" fmla="*/ 3 h 16"/>
              <a:gd name="T44" fmla="*/ 54 w 81"/>
              <a:gd name="T45" fmla="*/ 3 h 16"/>
              <a:gd name="T46" fmla="*/ 58 w 81"/>
              <a:gd name="T47" fmla="*/ 4 h 16"/>
              <a:gd name="T48" fmla="*/ 60 w 81"/>
              <a:gd name="T49" fmla="*/ 5 h 16"/>
              <a:gd name="T50" fmla="*/ 62 w 81"/>
              <a:gd name="T51" fmla="*/ 6 h 16"/>
              <a:gd name="T52" fmla="*/ 65 w 81"/>
              <a:gd name="T53" fmla="*/ 7 h 16"/>
              <a:gd name="T54" fmla="*/ 67 w 81"/>
              <a:gd name="T55" fmla="*/ 8 h 16"/>
              <a:gd name="T56" fmla="*/ 69 w 81"/>
              <a:gd name="T57" fmla="*/ 9 h 16"/>
              <a:gd name="T58" fmla="*/ 72 w 81"/>
              <a:gd name="T59" fmla="*/ 11 h 16"/>
              <a:gd name="T60" fmla="*/ 74 w 81"/>
              <a:gd name="T61" fmla="*/ 11 h 16"/>
              <a:gd name="T62" fmla="*/ 77 w 81"/>
              <a:gd name="T63" fmla="*/ 13 h 16"/>
              <a:gd name="T64" fmla="*/ 80 w 81"/>
              <a:gd name="T65" fmla="*/ 15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6"/>
              <a:gd name="T101" fmla="*/ 81 w 81"/>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6">
                <a:moveTo>
                  <a:pt x="0" y="15"/>
                </a:moveTo>
                <a:lnTo>
                  <a:pt x="1" y="14"/>
                </a:lnTo>
                <a:lnTo>
                  <a:pt x="4" y="12"/>
                </a:lnTo>
                <a:lnTo>
                  <a:pt x="7" y="11"/>
                </a:lnTo>
                <a:lnTo>
                  <a:pt x="10" y="9"/>
                </a:lnTo>
                <a:lnTo>
                  <a:pt x="13" y="8"/>
                </a:lnTo>
                <a:lnTo>
                  <a:pt x="15" y="7"/>
                </a:lnTo>
                <a:lnTo>
                  <a:pt x="17" y="6"/>
                </a:lnTo>
                <a:lnTo>
                  <a:pt x="20" y="5"/>
                </a:lnTo>
                <a:lnTo>
                  <a:pt x="22" y="4"/>
                </a:lnTo>
                <a:lnTo>
                  <a:pt x="25" y="3"/>
                </a:lnTo>
                <a:lnTo>
                  <a:pt x="27" y="3"/>
                </a:lnTo>
                <a:lnTo>
                  <a:pt x="29" y="2"/>
                </a:lnTo>
                <a:lnTo>
                  <a:pt x="32" y="1"/>
                </a:lnTo>
                <a:lnTo>
                  <a:pt x="35" y="1"/>
                </a:lnTo>
                <a:lnTo>
                  <a:pt x="38" y="0"/>
                </a:lnTo>
                <a:lnTo>
                  <a:pt x="40" y="0"/>
                </a:lnTo>
                <a:lnTo>
                  <a:pt x="42" y="0"/>
                </a:lnTo>
                <a:lnTo>
                  <a:pt x="45" y="1"/>
                </a:lnTo>
                <a:lnTo>
                  <a:pt x="47" y="1"/>
                </a:lnTo>
                <a:lnTo>
                  <a:pt x="50" y="2"/>
                </a:lnTo>
                <a:lnTo>
                  <a:pt x="53" y="3"/>
                </a:lnTo>
                <a:lnTo>
                  <a:pt x="54" y="3"/>
                </a:lnTo>
                <a:lnTo>
                  <a:pt x="58" y="4"/>
                </a:lnTo>
                <a:lnTo>
                  <a:pt x="60" y="5"/>
                </a:lnTo>
                <a:lnTo>
                  <a:pt x="62" y="6"/>
                </a:lnTo>
                <a:lnTo>
                  <a:pt x="65" y="7"/>
                </a:lnTo>
                <a:lnTo>
                  <a:pt x="67" y="8"/>
                </a:lnTo>
                <a:lnTo>
                  <a:pt x="69" y="9"/>
                </a:lnTo>
                <a:lnTo>
                  <a:pt x="72" y="11"/>
                </a:lnTo>
                <a:lnTo>
                  <a:pt x="74" y="11"/>
                </a:lnTo>
                <a:lnTo>
                  <a:pt x="77" y="13"/>
                </a:lnTo>
                <a:lnTo>
                  <a:pt x="8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4" name="Freeform 1739"/>
          <p:cNvSpPr>
            <a:spLocks/>
          </p:cNvSpPr>
          <p:nvPr/>
        </p:nvSpPr>
        <p:spPr bwMode="auto">
          <a:xfrm flipH="1">
            <a:off x="3824813" y="3382891"/>
            <a:ext cx="12151" cy="13932"/>
          </a:xfrm>
          <a:custGeom>
            <a:avLst/>
            <a:gdLst>
              <a:gd name="T0" fmla="*/ 6 w 16"/>
              <a:gd name="T1" fmla="*/ 0 h 16"/>
              <a:gd name="T2" fmla="*/ 15 w 16"/>
              <a:gd name="T3" fmla="*/ 15 h 16"/>
              <a:gd name="T4" fmla="*/ 0 w 16"/>
              <a:gd name="T5" fmla="*/ 15 h 16"/>
              <a:gd name="T6" fmla="*/ 6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6" y="0"/>
                </a:moveTo>
                <a:lnTo>
                  <a:pt x="15" y="15"/>
                </a:lnTo>
                <a:lnTo>
                  <a:pt x="0" y="15"/>
                </a:lnTo>
                <a:lnTo>
                  <a:pt x="6"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5" name="Freeform 1740"/>
          <p:cNvSpPr>
            <a:spLocks/>
          </p:cNvSpPr>
          <p:nvPr/>
        </p:nvSpPr>
        <p:spPr bwMode="auto">
          <a:xfrm flipH="1">
            <a:off x="3823294" y="3382891"/>
            <a:ext cx="12151" cy="13932"/>
          </a:xfrm>
          <a:custGeom>
            <a:avLst/>
            <a:gdLst>
              <a:gd name="T0" fmla="*/ 6 w 16"/>
              <a:gd name="T1" fmla="*/ 0 h 16"/>
              <a:gd name="T2" fmla="*/ 15 w 16"/>
              <a:gd name="T3" fmla="*/ 15 h 16"/>
              <a:gd name="T4" fmla="*/ 0 w 16"/>
              <a:gd name="T5" fmla="*/ 15 h 16"/>
              <a:gd name="T6" fmla="*/ 6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6" y="0"/>
                </a:moveTo>
                <a:lnTo>
                  <a:pt x="15" y="15"/>
                </a:lnTo>
                <a:lnTo>
                  <a:pt x="0" y="15"/>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6" name="Freeform 1741"/>
          <p:cNvSpPr>
            <a:spLocks/>
          </p:cNvSpPr>
          <p:nvPr/>
        </p:nvSpPr>
        <p:spPr bwMode="auto">
          <a:xfrm flipH="1">
            <a:off x="3816459" y="3388115"/>
            <a:ext cx="15949" cy="13932"/>
          </a:xfrm>
          <a:custGeom>
            <a:avLst/>
            <a:gdLst>
              <a:gd name="T0" fmla="*/ 11 w 21"/>
              <a:gd name="T1" fmla="*/ 14 h 16"/>
              <a:gd name="T2" fmla="*/ 0 w 21"/>
              <a:gd name="T3" fmla="*/ 14 h 16"/>
              <a:gd name="T4" fmla="*/ 0 w 21"/>
              <a:gd name="T5" fmla="*/ 3 h 16"/>
              <a:gd name="T6" fmla="*/ 1 w 21"/>
              <a:gd name="T7" fmla="*/ 0 h 16"/>
              <a:gd name="T8" fmla="*/ 12 w 21"/>
              <a:gd name="T9" fmla="*/ 1 h 16"/>
              <a:gd name="T10" fmla="*/ 20 w 21"/>
              <a:gd name="T11" fmla="*/ 6 h 16"/>
              <a:gd name="T12" fmla="*/ 11 w 21"/>
              <a:gd name="T13" fmla="*/ 15 h 16"/>
              <a:gd name="T14" fmla="*/ 11 w 21"/>
              <a:gd name="T15" fmla="*/ 14 h 1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6"/>
              <a:gd name="T26" fmla="*/ 21 w 2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6">
                <a:moveTo>
                  <a:pt x="11" y="14"/>
                </a:moveTo>
                <a:lnTo>
                  <a:pt x="0" y="14"/>
                </a:lnTo>
                <a:lnTo>
                  <a:pt x="0" y="3"/>
                </a:lnTo>
                <a:lnTo>
                  <a:pt x="1" y="0"/>
                </a:lnTo>
                <a:lnTo>
                  <a:pt x="12" y="1"/>
                </a:lnTo>
                <a:lnTo>
                  <a:pt x="20" y="6"/>
                </a:lnTo>
                <a:lnTo>
                  <a:pt x="11" y="15"/>
                </a:lnTo>
                <a:lnTo>
                  <a:pt x="11" y="14"/>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7" name="Freeform 1742"/>
          <p:cNvSpPr>
            <a:spLocks/>
          </p:cNvSpPr>
          <p:nvPr/>
        </p:nvSpPr>
        <p:spPr bwMode="auto">
          <a:xfrm flipH="1">
            <a:off x="3815700" y="3388115"/>
            <a:ext cx="16708" cy="13932"/>
          </a:xfrm>
          <a:custGeom>
            <a:avLst/>
            <a:gdLst>
              <a:gd name="T0" fmla="*/ 11 w 22"/>
              <a:gd name="T1" fmla="*/ 14 h 16"/>
              <a:gd name="T2" fmla="*/ 0 w 22"/>
              <a:gd name="T3" fmla="*/ 13 h 16"/>
              <a:gd name="T4" fmla="*/ 0 w 22"/>
              <a:gd name="T5" fmla="*/ 3 h 16"/>
              <a:gd name="T6" fmla="*/ 0 w 22"/>
              <a:gd name="T7" fmla="*/ 0 h 16"/>
              <a:gd name="T8" fmla="*/ 13 w 22"/>
              <a:gd name="T9" fmla="*/ 0 h 16"/>
              <a:gd name="T10" fmla="*/ 21 w 22"/>
              <a:gd name="T11" fmla="*/ 6 h 16"/>
              <a:gd name="T12" fmla="*/ 12 w 22"/>
              <a:gd name="T13" fmla="*/ 15 h 16"/>
              <a:gd name="T14" fmla="*/ 11 w 22"/>
              <a:gd name="T15" fmla="*/ 14 h 1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6"/>
              <a:gd name="T26" fmla="*/ 22 w 2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6">
                <a:moveTo>
                  <a:pt x="11" y="14"/>
                </a:moveTo>
                <a:lnTo>
                  <a:pt x="0" y="13"/>
                </a:lnTo>
                <a:lnTo>
                  <a:pt x="0" y="3"/>
                </a:lnTo>
                <a:lnTo>
                  <a:pt x="0" y="0"/>
                </a:lnTo>
                <a:lnTo>
                  <a:pt x="13" y="0"/>
                </a:lnTo>
                <a:lnTo>
                  <a:pt x="21" y="6"/>
                </a:lnTo>
                <a:lnTo>
                  <a:pt x="12" y="15"/>
                </a:lnTo>
                <a:lnTo>
                  <a:pt x="11"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8" name="Freeform 1743"/>
          <p:cNvSpPr>
            <a:spLocks/>
          </p:cNvSpPr>
          <p:nvPr/>
        </p:nvSpPr>
        <p:spPr bwMode="auto">
          <a:xfrm flipH="1">
            <a:off x="3826332" y="3382020"/>
            <a:ext cx="12151" cy="13932"/>
          </a:xfrm>
          <a:custGeom>
            <a:avLst/>
            <a:gdLst>
              <a:gd name="T0" fmla="*/ 7 w 16"/>
              <a:gd name="T1" fmla="*/ 0 h 16"/>
              <a:gd name="T2" fmla="*/ 10 w 16"/>
              <a:gd name="T3" fmla="*/ 0 h 16"/>
              <a:gd name="T4" fmla="*/ 12 w 16"/>
              <a:gd name="T5" fmla="*/ 2 h 16"/>
              <a:gd name="T6" fmla="*/ 14 w 16"/>
              <a:gd name="T7" fmla="*/ 4 h 16"/>
              <a:gd name="T8" fmla="*/ 15 w 16"/>
              <a:gd name="T9" fmla="*/ 8 h 16"/>
              <a:gd name="T10" fmla="*/ 14 w 16"/>
              <a:gd name="T11" fmla="*/ 10 h 16"/>
              <a:gd name="T12" fmla="*/ 12 w 16"/>
              <a:gd name="T13" fmla="*/ 12 h 16"/>
              <a:gd name="T14" fmla="*/ 10 w 16"/>
              <a:gd name="T15" fmla="*/ 14 h 16"/>
              <a:gd name="T16" fmla="*/ 7 w 16"/>
              <a:gd name="T17" fmla="*/ 15 h 16"/>
              <a:gd name="T18" fmla="*/ 4 w 16"/>
              <a:gd name="T19" fmla="*/ 14 h 16"/>
              <a:gd name="T20" fmla="*/ 1 w 16"/>
              <a:gd name="T21" fmla="*/ 12 h 16"/>
              <a:gd name="T22" fmla="*/ 0 w 16"/>
              <a:gd name="T23" fmla="*/ 10 h 16"/>
              <a:gd name="T24" fmla="*/ 0 w 16"/>
              <a:gd name="T25" fmla="*/ 8 h 16"/>
              <a:gd name="T26" fmla="*/ 0 w 16"/>
              <a:gd name="T27" fmla="*/ 4 h 16"/>
              <a:gd name="T28" fmla="*/ 1 w 16"/>
              <a:gd name="T29" fmla="*/ 2 h 16"/>
              <a:gd name="T30" fmla="*/ 4 w 16"/>
              <a:gd name="T31" fmla="*/ 0 h 16"/>
              <a:gd name="T32" fmla="*/ 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7" y="0"/>
                </a:moveTo>
                <a:lnTo>
                  <a:pt x="10" y="0"/>
                </a:lnTo>
                <a:lnTo>
                  <a:pt x="12" y="2"/>
                </a:lnTo>
                <a:lnTo>
                  <a:pt x="14" y="4"/>
                </a:lnTo>
                <a:lnTo>
                  <a:pt x="15" y="8"/>
                </a:lnTo>
                <a:lnTo>
                  <a:pt x="14" y="10"/>
                </a:lnTo>
                <a:lnTo>
                  <a:pt x="12" y="12"/>
                </a:lnTo>
                <a:lnTo>
                  <a:pt x="10" y="14"/>
                </a:lnTo>
                <a:lnTo>
                  <a:pt x="7" y="15"/>
                </a:lnTo>
                <a:lnTo>
                  <a:pt x="4" y="14"/>
                </a:lnTo>
                <a:lnTo>
                  <a:pt x="1" y="12"/>
                </a:lnTo>
                <a:lnTo>
                  <a:pt x="0" y="10"/>
                </a:lnTo>
                <a:lnTo>
                  <a:pt x="0" y="8"/>
                </a:lnTo>
                <a:lnTo>
                  <a:pt x="0" y="4"/>
                </a:lnTo>
                <a:lnTo>
                  <a:pt x="1" y="2"/>
                </a:lnTo>
                <a:lnTo>
                  <a:pt x="4" y="0"/>
                </a:lnTo>
                <a:lnTo>
                  <a:pt x="7"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59" name="Freeform 1744"/>
          <p:cNvSpPr>
            <a:spLocks/>
          </p:cNvSpPr>
          <p:nvPr/>
        </p:nvSpPr>
        <p:spPr bwMode="auto">
          <a:xfrm flipH="1">
            <a:off x="3824813" y="3382020"/>
            <a:ext cx="12151" cy="13932"/>
          </a:xfrm>
          <a:custGeom>
            <a:avLst/>
            <a:gdLst>
              <a:gd name="T0" fmla="*/ 8 w 16"/>
              <a:gd name="T1" fmla="*/ 0 h 16"/>
              <a:gd name="T2" fmla="*/ 10 w 16"/>
              <a:gd name="T3" fmla="*/ 0 h 16"/>
              <a:gd name="T4" fmla="*/ 12 w 16"/>
              <a:gd name="T5" fmla="*/ 2 h 16"/>
              <a:gd name="T6" fmla="*/ 14 w 16"/>
              <a:gd name="T7" fmla="*/ 5 h 16"/>
              <a:gd name="T8" fmla="*/ 15 w 16"/>
              <a:gd name="T9" fmla="*/ 8 h 16"/>
              <a:gd name="T10" fmla="*/ 14 w 16"/>
              <a:gd name="T11" fmla="*/ 10 h 16"/>
              <a:gd name="T12" fmla="*/ 12 w 16"/>
              <a:gd name="T13" fmla="*/ 12 h 16"/>
              <a:gd name="T14" fmla="*/ 10 w 16"/>
              <a:gd name="T15" fmla="*/ 14 h 16"/>
              <a:gd name="T16" fmla="*/ 8 w 16"/>
              <a:gd name="T17" fmla="*/ 15 h 16"/>
              <a:gd name="T18" fmla="*/ 5 w 16"/>
              <a:gd name="T19" fmla="*/ 14 h 16"/>
              <a:gd name="T20" fmla="*/ 2 w 16"/>
              <a:gd name="T21" fmla="*/ 12 h 16"/>
              <a:gd name="T22" fmla="*/ 0 w 16"/>
              <a:gd name="T23" fmla="*/ 10 h 16"/>
              <a:gd name="T24" fmla="*/ 0 w 16"/>
              <a:gd name="T25" fmla="*/ 8 h 16"/>
              <a:gd name="T26" fmla="*/ 0 w 16"/>
              <a:gd name="T27" fmla="*/ 5 h 16"/>
              <a:gd name="T28" fmla="*/ 2 w 16"/>
              <a:gd name="T29" fmla="*/ 2 h 16"/>
              <a:gd name="T30" fmla="*/ 5 w 16"/>
              <a:gd name="T31" fmla="*/ 0 h 16"/>
              <a:gd name="T32" fmla="*/ 8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0"/>
                </a:moveTo>
                <a:lnTo>
                  <a:pt x="10" y="0"/>
                </a:lnTo>
                <a:lnTo>
                  <a:pt x="12" y="2"/>
                </a:lnTo>
                <a:lnTo>
                  <a:pt x="14" y="5"/>
                </a:lnTo>
                <a:lnTo>
                  <a:pt x="15" y="8"/>
                </a:lnTo>
                <a:lnTo>
                  <a:pt x="14" y="10"/>
                </a:lnTo>
                <a:lnTo>
                  <a:pt x="12" y="12"/>
                </a:lnTo>
                <a:lnTo>
                  <a:pt x="10" y="14"/>
                </a:lnTo>
                <a:lnTo>
                  <a:pt x="8" y="15"/>
                </a:lnTo>
                <a:lnTo>
                  <a:pt x="5" y="14"/>
                </a:lnTo>
                <a:lnTo>
                  <a:pt x="2" y="12"/>
                </a:lnTo>
                <a:lnTo>
                  <a:pt x="0" y="10"/>
                </a:lnTo>
                <a:lnTo>
                  <a:pt x="0" y="8"/>
                </a:lnTo>
                <a:lnTo>
                  <a:pt x="0" y="5"/>
                </a:lnTo>
                <a:lnTo>
                  <a:pt x="2" y="2"/>
                </a:lnTo>
                <a:lnTo>
                  <a:pt x="5"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0" name="Freeform 1745"/>
          <p:cNvSpPr>
            <a:spLocks/>
          </p:cNvSpPr>
          <p:nvPr/>
        </p:nvSpPr>
        <p:spPr bwMode="auto">
          <a:xfrm flipH="1">
            <a:off x="3829370" y="3382020"/>
            <a:ext cx="12151" cy="13932"/>
          </a:xfrm>
          <a:custGeom>
            <a:avLst/>
            <a:gdLst>
              <a:gd name="T0" fmla="*/ 15 w 16"/>
              <a:gd name="T1" fmla="*/ 15 h 16"/>
              <a:gd name="T2" fmla="*/ 15 w 16"/>
              <a:gd name="T3" fmla="*/ 0 h 16"/>
              <a:gd name="T4" fmla="*/ 11 w 16"/>
              <a:gd name="T5" fmla="*/ 1 h 16"/>
              <a:gd name="T6" fmla="*/ 7 w 16"/>
              <a:gd name="T7" fmla="*/ 2 h 16"/>
              <a:gd name="T8" fmla="*/ 3 w 16"/>
              <a:gd name="T9" fmla="*/ 4 h 16"/>
              <a:gd name="T10" fmla="*/ 0 w 16"/>
              <a:gd name="T11" fmla="*/ 7 h 16"/>
              <a:gd name="T12" fmla="*/ 0 w 16"/>
              <a:gd name="T13" fmla="*/ 11 h 16"/>
              <a:gd name="T14" fmla="*/ 3 w 16"/>
              <a:gd name="T15" fmla="*/ 12 h 16"/>
              <a:gd name="T16" fmla="*/ 7 w 16"/>
              <a:gd name="T17" fmla="*/ 14 h 16"/>
              <a:gd name="T18" fmla="*/ 11 w 16"/>
              <a:gd name="T19" fmla="*/ 14 h 16"/>
              <a:gd name="T20" fmla="*/ 15 w 16"/>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15" y="15"/>
                </a:moveTo>
                <a:lnTo>
                  <a:pt x="15" y="0"/>
                </a:lnTo>
                <a:lnTo>
                  <a:pt x="11" y="1"/>
                </a:lnTo>
                <a:lnTo>
                  <a:pt x="7" y="2"/>
                </a:lnTo>
                <a:lnTo>
                  <a:pt x="3" y="4"/>
                </a:lnTo>
                <a:lnTo>
                  <a:pt x="0" y="7"/>
                </a:lnTo>
                <a:lnTo>
                  <a:pt x="0" y="11"/>
                </a:lnTo>
                <a:lnTo>
                  <a:pt x="3" y="12"/>
                </a:lnTo>
                <a:lnTo>
                  <a:pt x="7" y="14"/>
                </a:lnTo>
                <a:lnTo>
                  <a:pt x="11" y="14"/>
                </a:lnTo>
                <a:lnTo>
                  <a:pt x="15" y="15"/>
                </a:lnTo>
              </a:path>
            </a:pathLst>
          </a:custGeom>
          <a:solidFill>
            <a:srgbClr val="40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1" name="Freeform 1746"/>
          <p:cNvSpPr>
            <a:spLocks/>
          </p:cNvSpPr>
          <p:nvPr/>
        </p:nvSpPr>
        <p:spPr bwMode="auto">
          <a:xfrm flipH="1">
            <a:off x="3817978" y="3397693"/>
            <a:ext cx="15189" cy="14802"/>
          </a:xfrm>
          <a:custGeom>
            <a:avLst/>
            <a:gdLst>
              <a:gd name="T0" fmla="*/ 0 w 20"/>
              <a:gd name="T1" fmla="*/ 12 h 17"/>
              <a:gd name="T2" fmla="*/ 0 w 20"/>
              <a:gd name="T3" fmla="*/ 0 h 17"/>
              <a:gd name="T4" fmla="*/ 2 w 20"/>
              <a:gd name="T5" fmla="*/ 0 h 17"/>
              <a:gd name="T6" fmla="*/ 16 w 20"/>
              <a:gd name="T7" fmla="*/ 0 h 17"/>
              <a:gd name="T8" fmla="*/ 19 w 20"/>
              <a:gd name="T9" fmla="*/ 2 h 17"/>
              <a:gd name="T10" fmla="*/ 19 w 20"/>
              <a:gd name="T11" fmla="*/ 16 h 17"/>
              <a:gd name="T12" fmla="*/ 0 w 20"/>
              <a:gd name="T13" fmla="*/ 12 h 17"/>
              <a:gd name="T14" fmla="*/ 0 60000 65536"/>
              <a:gd name="T15" fmla="*/ 0 60000 65536"/>
              <a:gd name="T16" fmla="*/ 0 60000 65536"/>
              <a:gd name="T17" fmla="*/ 0 60000 65536"/>
              <a:gd name="T18" fmla="*/ 0 60000 65536"/>
              <a:gd name="T19" fmla="*/ 0 60000 65536"/>
              <a:gd name="T20" fmla="*/ 0 60000 65536"/>
              <a:gd name="T21" fmla="*/ 0 w 20"/>
              <a:gd name="T22" fmla="*/ 0 h 17"/>
              <a:gd name="T23" fmla="*/ 20 w 2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7">
                <a:moveTo>
                  <a:pt x="0" y="12"/>
                </a:moveTo>
                <a:lnTo>
                  <a:pt x="0" y="0"/>
                </a:lnTo>
                <a:lnTo>
                  <a:pt x="2" y="0"/>
                </a:lnTo>
                <a:lnTo>
                  <a:pt x="16" y="0"/>
                </a:lnTo>
                <a:lnTo>
                  <a:pt x="19" y="2"/>
                </a:lnTo>
                <a:lnTo>
                  <a:pt x="19" y="16"/>
                </a:lnTo>
                <a:lnTo>
                  <a:pt x="0" y="12"/>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2" name="Freeform 1747"/>
          <p:cNvSpPr>
            <a:spLocks/>
          </p:cNvSpPr>
          <p:nvPr/>
        </p:nvSpPr>
        <p:spPr bwMode="auto">
          <a:xfrm flipH="1">
            <a:off x="3817219" y="3397693"/>
            <a:ext cx="15949" cy="15673"/>
          </a:xfrm>
          <a:custGeom>
            <a:avLst/>
            <a:gdLst>
              <a:gd name="T0" fmla="*/ 0 w 21"/>
              <a:gd name="T1" fmla="*/ 12 h 18"/>
              <a:gd name="T2" fmla="*/ 0 w 21"/>
              <a:gd name="T3" fmla="*/ 0 h 18"/>
              <a:gd name="T4" fmla="*/ 2 w 21"/>
              <a:gd name="T5" fmla="*/ 0 h 18"/>
              <a:gd name="T6" fmla="*/ 17 w 21"/>
              <a:gd name="T7" fmla="*/ 0 h 18"/>
              <a:gd name="T8" fmla="*/ 20 w 21"/>
              <a:gd name="T9" fmla="*/ 2 h 18"/>
              <a:gd name="T10" fmla="*/ 20 w 21"/>
              <a:gd name="T11" fmla="*/ 17 h 18"/>
              <a:gd name="T12" fmla="*/ 0 w 21"/>
              <a:gd name="T13" fmla="*/ 12 h 18"/>
              <a:gd name="T14" fmla="*/ 0 60000 65536"/>
              <a:gd name="T15" fmla="*/ 0 60000 65536"/>
              <a:gd name="T16" fmla="*/ 0 60000 65536"/>
              <a:gd name="T17" fmla="*/ 0 60000 65536"/>
              <a:gd name="T18" fmla="*/ 0 60000 65536"/>
              <a:gd name="T19" fmla="*/ 0 60000 65536"/>
              <a:gd name="T20" fmla="*/ 0 60000 65536"/>
              <a:gd name="T21" fmla="*/ 0 w 21"/>
              <a:gd name="T22" fmla="*/ 0 h 18"/>
              <a:gd name="T23" fmla="*/ 21 w 2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
                <a:moveTo>
                  <a:pt x="0" y="12"/>
                </a:moveTo>
                <a:lnTo>
                  <a:pt x="0" y="0"/>
                </a:lnTo>
                <a:lnTo>
                  <a:pt x="2" y="0"/>
                </a:lnTo>
                <a:lnTo>
                  <a:pt x="17" y="0"/>
                </a:lnTo>
                <a:lnTo>
                  <a:pt x="20" y="2"/>
                </a:lnTo>
                <a:lnTo>
                  <a:pt x="20" y="17"/>
                </a:lnTo>
                <a:lnTo>
                  <a:pt x="0"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3" name="Freeform 1748"/>
          <p:cNvSpPr>
            <a:spLocks/>
          </p:cNvSpPr>
          <p:nvPr/>
        </p:nvSpPr>
        <p:spPr bwMode="auto">
          <a:xfrm flipH="1">
            <a:off x="3829370" y="3398564"/>
            <a:ext cx="12151" cy="18285"/>
          </a:xfrm>
          <a:custGeom>
            <a:avLst/>
            <a:gdLst>
              <a:gd name="T0" fmla="*/ 13 w 16"/>
              <a:gd name="T1" fmla="*/ 0 h 21"/>
              <a:gd name="T2" fmla="*/ 0 w 16"/>
              <a:gd name="T3" fmla="*/ 11 h 21"/>
              <a:gd name="T4" fmla="*/ 15 w 16"/>
              <a:gd name="T5" fmla="*/ 20 h 21"/>
              <a:gd name="T6" fmla="*/ 14 w 16"/>
              <a:gd name="T7" fmla="*/ 18 h 21"/>
              <a:gd name="T8" fmla="*/ 13 w 16"/>
              <a:gd name="T9" fmla="*/ 18 h 21"/>
              <a:gd name="T10" fmla="*/ 12 w 16"/>
              <a:gd name="T11" fmla="*/ 18 h 21"/>
              <a:gd name="T12" fmla="*/ 11 w 16"/>
              <a:gd name="T13" fmla="*/ 17 h 21"/>
              <a:gd name="T14" fmla="*/ 11 w 16"/>
              <a:gd name="T15" fmla="*/ 16 h 21"/>
              <a:gd name="T16" fmla="*/ 10 w 16"/>
              <a:gd name="T17" fmla="*/ 16 h 21"/>
              <a:gd name="T18" fmla="*/ 10 w 16"/>
              <a:gd name="T19" fmla="*/ 14 h 21"/>
              <a:gd name="T20" fmla="*/ 11 w 16"/>
              <a:gd name="T21" fmla="*/ 12 h 21"/>
              <a:gd name="T22" fmla="*/ 11 w 16"/>
              <a:gd name="T23" fmla="*/ 11 h 21"/>
              <a:gd name="T24" fmla="*/ 11 w 16"/>
              <a:gd name="T25" fmla="*/ 10 h 21"/>
              <a:gd name="T26" fmla="*/ 13 w 16"/>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1"/>
              <a:gd name="T44" fmla="*/ 16 w 16"/>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1">
                <a:moveTo>
                  <a:pt x="13" y="0"/>
                </a:moveTo>
                <a:lnTo>
                  <a:pt x="0" y="11"/>
                </a:lnTo>
                <a:lnTo>
                  <a:pt x="15" y="20"/>
                </a:lnTo>
                <a:lnTo>
                  <a:pt x="14" y="18"/>
                </a:lnTo>
                <a:lnTo>
                  <a:pt x="13" y="18"/>
                </a:lnTo>
                <a:lnTo>
                  <a:pt x="12" y="18"/>
                </a:lnTo>
                <a:lnTo>
                  <a:pt x="11" y="17"/>
                </a:lnTo>
                <a:lnTo>
                  <a:pt x="11" y="16"/>
                </a:lnTo>
                <a:lnTo>
                  <a:pt x="10" y="16"/>
                </a:lnTo>
                <a:lnTo>
                  <a:pt x="10" y="14"/>
                </a:lnTo>
                <a:lnTo>
                  <a:pt x="11" y="12"/>
                </a:lnTo>
                <a:lnTo>
                  <a:pt x="11" y="11"/>
                </a:lnTo>
                <a:lnTo>
                  <a:pt x="11" y="10"/>
                </a:lnTo>
                <a:lnTo>
                  <a:pt x="13"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4" name="Freeform 1749"/>
          <p:cNvSpPr>
            <a:spLocks/>
          </p:cNvSpPr>
          <p:nvPr/>
        </p:nvSpPr>
        <p:spPr bwMode="auto">
          <a:xfrm flipH="1">
            <a:off x="3829370" y="3398564"/>
            <a:ext cx="12151" cy="19156"/>
          </a:xfrm>
          <a:custGeom>
            <a:avLst/>
            <a:gdLst>
              <a:gd name="T0" fmla="*/ 13 w 16"/>
              <a:gd name="T1" fmla="*/ 0 h 22"/>
              <a:gd name="T2" fmla="*/ 0 w 16"/>
              <a:gd name="T3" fmla="*/ 11 h 22"/>
              <a:gd name="T4" fmla="*/ 15 w 16"/>
              <a:gd name="T5" fmla="*/ 21 h 22"/>
              <a:gd name="T6" fmla="*/ 14 w 16"/>
              <a:gd name="T7" fmla="*/ 18 h 22"/>
              <a:gd name="T8" fmla="*/ 13 w 16"/>
              <a:gd name="T9" fmla="*/ 18 h 22"/>
              <a:gd name="T10" fmla="*/ 12 w 16"/>
              <a:gd name="T11" fmla="*/ 18 h 22"/>
              <a:gd name="T12" fmla="*/ 10 w 16"/>
              <a:gd name="T13" fmla="*/ 18 h 22"/>
              <a:gd name="T14" fmla="*/ 10 w 16"/>
              <a:gd name="T15" fmla="*/ 17 h 22"/>
              <a:gd name="T16" fmla="*/ 9 w 16"/>
              <a:gd name="T17" fmla="*/ 16 h 22"/>
              <a:gd name="T18" fmla="*/ 9 w 16"/>
              <a:gd name="T19" fmla="*/ 15 h 22"/>
              <a:gd name="T20" fmla="*/ 10 w 16"/>
              <a:gd name="T21" fmla="*/ 13 h 22"/>
              <a:gd name="T22" fmla="*/ 10 w 16"/>
              <a:gd name="T23" fmla="*/ 11 h 22"/>
              <a:gd name="T24" fmla="*/ 10 w 16"/>
              <a:gd name="T25" fmla="*/ 10 h 22"/>
              <a:gd name="T26" fmla="*/ 13 w 1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2"/>
              <a:gd name="T44" fmla="*/ 16 w 1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2">
                <a:moveTo>
                  <a:pt x="13" y="0"/>
                </a:moveTo>
                <a:lnTo>
                  <a:pt x="0" y="11"/>
                </a:lnTo>
                <a:lnTo>
                  <a:pt x="15" y="21"/>
                </a:lnTo>
                <a:lnTo>
                  <a:pt x="14" y="18"/>
                </a:lnTo>
                <a:lnTo>
                  <a:pt x="13" y="18"/>
                </a:lnTo>
                <a:lnTo>
                  <a:pt x="12" y="18"/>
                </a:lnTo>
                <a:lnTo>
                  <a:pt x="10" y="18"/>
                </a:lnTo>
                <a:lnTo>
                  <a:pt x="10" y="17"/>
                </a:lnTo>
                <a:lnTo>
                  <a:pt x="9" y="16"/>
                </a:lnTo>
                <a:lnTo>
                  <a:pt x="9" y="15"/>
                </a:lnTo>
                <a:lnTo>
                  <a:pt x="10" y="13"/>
                </a:lnTo>
                <a:lnTo>
                  <a:pt x="10" y="11"/>
                </a:lnTo>
                <a:lnTo>
                  <a:pt x="10" y="10"/>
                </a:lnTo>
                <a:lnTo>
                  <a:pt x="1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5" name="Freeform 1750"/>
          <p:cNvSpPr>
            <a:spLocks/>
          </p:cNvSpPr>
          <p:nvPr/>
        </p:nvSpPr>
        <p:spPr bwMode="auto">
          <a:xfrm flipH="1">
            <a:off x="3817978" y="3401176"/>
            <a:ext cx="15189" cy="20027"/>
          </a:xfrm>
          <a:custGeom>
            <a:avLst/>
            <a:gdLst>
              <a:gd name="T0" fmla="*/ 10 w 20"/>
              <a:gd name="T1" fmla="*/ 0 h 23"/>
              <a:gd name="T2" fmla="*/ 10 w 20"/>
              <a:gd name="T3" fmla="*/ 0 h 23"/>
              <a:gd name="T4" fmla="*/ 12 w 20"/>
              <a:gd name="T5" fmla="*/ 0 h 23"/>
              <a:gd name="T6" fmla="*/ 14 w 20"/>
              <a:gd name="T7" fmla="*/ 1 h 23"/>
              <a:gd name="T8" fmla="*/ 16 w 20"/>
              <a:gd name="T9" fmla="*/ 2 h 23"/>
              <a:gd name="T10" fmla="*/ 16 w 20"/>
              <a:gd name="T11" fmla="*/ 4 h 23"/>
              <a:gd name="T12" fmla="*/ 18 w 20"/>
              <a:gd name="T13" fmla="*/ 6 h 23"/>
              <a:gd name="T14" fmla="*/ 19 w 20"/>
              <a:gd name="T15" fmla="*/ 8 h 23"/>
              <a:gd name="T16" fmla="*/ 19 w 20"/>
              <a:gd name="T17" fmla="*/ 10 h 23"/>
              <a:gd name="T18" fmla="*/ 19 w 20"/>
              <a:gd name="T19" fmla="*/ 11 h 23"/>
              <a:gd name="T20" fmla="*/ 18 w 20"/>
              <a:gd name="T21" fmla="*/ 14 h 23"/>
              <a:gd name="T22" fmla="*/ 16 w 20"/>
              <a:gd name="T23" fmla="*/ 16 h 23"/>
              <a:gd name="T24" fmla="*/ 16 w 20"/>
              <a:gd name="T25" fmla="*/ 18 h 23"/>
              <a:gd name="T26" fmla="*/ 14 w 20"/>
              <a:gd name="T27" fmla="*/ 19 h 23"/>
              <a:gd name="T28" fmla="*/ 12 w 20"/>
              <a:gd name="T29" fmla="*/ 20 h 23"/>
              <a:gd name="T30" fmla="*/ 10 w 20"/>
              <a:gd name="T31" fmla="*/ 21 h 23"/>
              <a:gd name="T32" fmla="*/ 10 w 20"/>
              <a:gd name="T33" fmla="*/ 22 h 23"/>
              <a:gd name="T34" fmla="*/ 7 w 20"/>
              <a:gd name="T35" fmla="*/ 21 h 23"/>
              <a:gd name="T36" fmla="*/ 5 w 20"/>
              <a:gd name="T37" fmla="*/ 20 h 23"/>
              <a:gd name="T38" fmla="*/ 4 w 20"/>
              <a:gd name="T39" fmla="*/ 19 h 23"/>
              <a:gd name="T40" fmla="*/ 2 w 20"/>
              <a:gd name="T41" fmla="*/ 18 h 23"/>
              <a:gd name="T42" fmla="*/ 1 w 20"/>
              <a:gd name="T43" fmla="*/ 16 h 23"/>
              <a:gd name="T44" fmla="*/ 0 w 20"/>
              <a:gd name="T45" fmla="*/ 14 h 23"/>
              <a:gd name="T46" fmla="*/ 0 w 20"/>
              <a:gd name="T47" fmla="*/ 11 h 23"/>
              <a:gd name="T48" fmla="*/ 0 w 20"/>
              <a:gd name="T49" fmla="*/ 10 h 23"/>
              <a:gd name="T50" fmla="*/ 0 w 20"/>
              <a:gd name="T51" fmla="*/ 8 h 23"/>
              <a:gd name="T52" fmla="*/ 0 w 20"/>
              <a:gd name="T53" fmla="*/ 6 h 23"/>
              <a:gd name="T54" fmla="*/ 1 w 20"/>
              <a:gd name="T55" fmla="*/ 4 h 23"/>
              <a:gd name="T56" fmla="*/ 2 w 20"/>
              <a:gd name="T57" fmla="*/ 2 h 23"/>
              <a:gd name="T58" fmla="*/ 4 w 20"/>
              <a:gd name="T59" fmla="*/ 1 h 23"/>
              <a:gd name="T60" fmla="*/ 5 w 20"/>
              <a:gd name="T61" fmla="*/ 0 h 23"/>
              <a:gd name="T62" fmla="*/ 7 w 20"/>
              <a:gd name="T63" fmla="*/ 0 h 23"/>
              <a:gd name="T64" fmla="*/ 10 w 20"/>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3"/>
              <a:gd name="T101" fmla="*/ 20 w 20"/>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3">
                <a:moveTo>
                  <a:pt x="10" y="0"/>
                </a:moveTo>
                <a:lnTo>
                  <a:pt x="10" y="0"/>
                </a:lnTo>
                <a:lnTo>
                  <a:pt x="12" y="0"/>
                </a:lnTo>
                <a:lnTo>
                  <a:pt x="14" y="1"/>
                </a:lnTo>
                <a:lnTo>
                  <a:pt x="16" y="2"/>
                </a:lnTo>
                <a:lnTo>
                  <a:pt x="16" y="4"/>
                </a:lnTo>
                <a:lnTo>
                  <a:pt x="18" y="6"/>
                </a:lnTo>
                <a:lnTo>
                  <a:pt x="19" y="8"/>
                </a:lnTo>
                <a:lnTo>
                  <a:pt x="19" y="10"/>
                </a:lnTo>
                <a:lnTo>
                  <a:pt x="19" y="11"/>
                </a:lnTo>
                <a:lnTo>
                  <a:pt x="18" y="14"/>
                </a:lnTo>
                <a:lnTo>
                  <a:pt x="16" y="16"/>
                </a:lnTo>
                <a:lnTo>
                  <a:pt x="16" y="18"/>
                </a:lnTo>
                <a:lnTo>
                  <a:pt x="14" y="19"/>
                </a:lnTo>
                <a:lnTo>
                  <a:pt x="12" y="20"/>
                </a:lnTo>
                <a:lnTo>
                  <a:pt x="10" y="21"/>
                </a:lnTo>
                <a:lnTo>
                  <a:pt x="10" y="22"/>
                </a:lnTo>
                <a:lnTo>
                  <a:pt x="7" y="21"/>
                </a:lnTo>
                <a:lnTo>
                  <a:pt x="5" y="20"/>
                </a:lnTo>
                <a:lnTo>
                  <a:pt x="4" y="19"/>
                </a:lnTo>
                <a:lnTo>
                  <a:pt x="2" y="18"/>
                </a:lnTo>
                <a:lnTo>
                  <a:pt x="1" y="16"/>
                </a:lnTo>
                <a:lnTo>
                  <a:pt x="0" y="14"/>
                </a:lnTo>
                <a:lnTo>
                  <a:pt x="0" y="11"/>
                </a:lnTo>
                <a:lnTo>
                  <a:pt x="0" y="10"/>
                </a:lnTo>
                <a:lnTo>
                  <a:pt x="0" y="8"/>
                </a:lnTo>
                <a:lnTo>
                  <a:pt x="0" y="6"/>
                </a:lnTo>
                <a:lnTo>
                  <a:pt x="1" y="4"/>
                </a:lnTo>
                <a:lnTo>
                  <a:pt x="2" y="2"/>
                </a:lnTo>
                <a:lnTo>
                  <a:pt x="4" y="1"/>
                </a:lnTo>
                <a:lnTo>
                  <a:pt x="5" y="0"/>
                </a:lnTo>
                <a:lnTo>
                  <a:pt x="7" y="0"/>
                </a:lnTo>
                <a:lnTo>
                  <a:pt x="1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6" name="Freeform 1751"/>
          <p:cNvSpPr>
            <a:spLocks/>
          </p:cNvSpPr>
          <p:nvPr/>
        </p:nvSpPr>
        <p:spPr bwMode="auto">
          <a:xfrm flipH="1">
            <a:off x="3817219" y="3401176"/>
            <a:ext cx="15949" cy="21768"/>
          </a:xfrm>
          <a:custGeom>
            <a:avLst/>
            <a:gdLst>
              <a:gd name="T0" fmla="*/ 10 w 21"/>
              <a:gd name="T1" fmla="*/ 0 h 25"/>
              <a:gd name="T2" fmla="*/ 10 w 21"/>
              <a:gd name="T3" fmla="*/ 0 h 25"/>
              <a:gd name="T4" fmla="*/ 12 w 21"/>
              <a:gd name="T5" fmla="*/ 0 h 25"/>
              <a:gd name="T6" fmla="*/ 14 w 21"/>
              <a:gd name="T7" fmla="*/ 1 h 25"/>
              <a:gd name="T8" fmla="*/ 16 w 21"/>
              <a:gd name="T9" fmla="*/ 2 h 25"/>
              <a:gd name="T10" fmla="*/ 17 w 21"/>
              <a:gd name="T11" fmla="*/ 4 h 25"/>
              <a:gd name="T12" fmla="*/ 19 w 21"/>
              <a:gd name="T13" fmla="*/ 6 h 25"/>
              <a:gd name="T14" fmla="*/ 19 w 21"/>
              <a:gd name="T15" fmla="*/ 8 h 25"/>
              <a:gd name="T16" fmla="*/ 20 w 21"/>
              <a:gd name="T17" fmla="*/ 11 h 25"/>
              <a:gd name="T18" fmla="*/ 19 w 21"/>
              <a:gd name="T19" fmla="*/ 12 h 25"/>
              <a:gd name="T20" fmla="*/ 19 w 21"/>
              <a:gd name="T21" fmla="*/ 15 h 25"/>
              <a:gd name="T22" fmla="*/ 17 w 21"/>
              <a:gd name="T23" fmla="*/ 18 h 25"/>
              <a:gd name="T24" fmla="*/ 16 w 21"/>
              <a:gd name="T25" fmla="*/ 19 h 25"/>
              <a:gd name="T26" fmla="*/ 14 w 21"/>
              <a:gd name="T27" fmla="*/ 21 h 25"/>
              <a:gd name="T28" fmla="*/ 12 w 21"/>
              <a:gd name="T29" fmla="*/ 22 h 25"/>
              <a:gd name="T30" fmla="*/ 10 w 21"/>
              <a:gd name="T31" fmla="*/ 23 h 25"/>
              <a:gd name="T32" fmla="*/ 10 w 21"/>
              <a:gd name="T33" fmla="*/ 24 h 25"/>
              <a:gd name="T34" fmla="*/ 8 w 21"/>
              <a:gd name="T35" fmla="*/ 23 h 25"/>
              <a:gd name="T36" fmla="*/ 6 w 21"/>
              <a:gd name="T37" fmla="*/ 22 h 25"/>
              <a:gd name="T38" fmla="*/ 4 w 21"/>
              <a:gd name="T39" fmla="*/ 21 h 25"/>
              <a:gd name="T40" fmla="*/ 2 w 21"/>
              <a:gd name="T41" fmla="*/ 19 h 25"/>
              <a:gd name="T42" fmla="*/ 1 w 21"/>
              <a:gd name="T43" fmla="*/ 18 h 25"/>
              <a:gd name="T44" fmla="*/ 0 w 21"/>
              <a:gd name="T45" fmla="*/ 15 h 25"/>
              <a:gd name="T46" fmla="*/ 0 w 21"/>
              <a:gd name="T47" fmla="*/ 12 h 25"/>
              <a:gd name="T48" fmla="*/ 0 w 21"/>
              <a:gd name="T49" fmla="*/ 11 h 25"/>
              <a:gd name="T50" fmla="*/ 0 w 21"/>
              <a:gd name="T51" fmla="*/ 8 h 25"/>
              <a:gd name="T52" fmla="*/ 0 w 21"/>
              <a:gd name="T53" fmla="*/ 6 h 25"/>
              <a:gd name="T54" fmla="*/ 1 w 21"/>
              <a:gd name="T55" fmla="*/ 4 h 25"/>
              <a:gd name="T56" fmla="*/ 2 w 21"/>
              <a:gd name="T57" fmla="*/ 2 h 25"/>
              <a:gd name="T58" fmla="*/ 4 w 21"/>
              <a:gd name="T59" fmla="*/ 1 h 25"/>
              <a:gd name="T60" fmla="*/ 6 w 21"/>
              <a:gd name="T61" fmla="*/ 0 h 25"/>
              <a:gd name="T62" fmla="*/ 8 w 21"/>
              <a:gd name="T63" fmla="*/ 0 h 25"/>
              <a:gd name="T64" fmla="*/ 10 w 21"/>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5"/>
              <a:gd name="T101" fmla="*/ 21 w 21"/>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5">
                <a:moveTo>
                  <a:pt x="10" y="0"/>
                </a:moveTo>
                <a:lnTo>
                  <a:pt x="10" y="0"/>
                </a:lnTo>
                <a:lnTo>
                  <a:pt x="12" y="0"/>
                </a:lnTo>
                <a:lnTo>
                  <a:pt x="14" y="1"/>
                </a:lnTo>
                <a:lnTo>
                  <a:pt x="16" y="2"/>
                </a:lnTo>
                <a:lnTo>
                  <a:pt x="17" y="4"/>
                </a:lnTo>
                <a:lnTo>
                  <a:pt x="19" y="6"/>
                </a:lnTo>
                <a:lnTo>
                  <a:pt x="19" y="8"/>
                </a:lnTo>
                <a:lnTo>
                  <a:pt x="20" y="11"/>
                </a:lnTo>
                <a:lnTo>
                  <a:pt x="19" y="12"/>
                </a:lnTo>
                <a:lnTo>
                  <a:pt x="19" y="15"/>
                </a:lnTo>
                <a:lnTo>
                  <a:pt x="17" y="18"/>
                </a:lnTo>
                <a:lnTo>
                  <a:pt x="16" y="19"/>
                </a:lnTo>
                <a:lnTo>
                  <a:pt x="14" y="21"/>
                </a:lnTo>
                <a:lnTo>
                  <a:pt x="12" y="22"/>
                </a:lnTo>
                <a:lnTo>
                  <a:pt x="10" y="23"/>
                </a:lnTo>
                <a:lnTo>
                  <a:pt x="10" y="24"/>
                </a:lnTo>
                <a:lnTo>
                  <a:pt x="8" y="23"/>
                </a:lnTo>
                <a:lnTo>
                  <a:pt x="6" y="22"/>
                </a:lnTo>
                <a:lnTo>
                  <a:pt x="4" y="21"/>
                </a:lnTo>
                <a:lnTo>
                  <a:pt x="2" y="19"/>
                </a:lnTo>
                <a:lnTo>
                  <a:pt x="1" y="18"/>
                </a:lnTo>
                <a:lnTo>
                  <a:pt x="0" y="15"/>
                </a:lnTo>
                <a:lnTo>
                  <a:pt x="0" y="12"/>
                </a:lnTo>
                <a:lnTo>
                  <a:pt x="0" y="11"/>
                </a:lnTo>
                <a:lnTo>
                  <a:pt x="0" y="8"/>
                </a:lnTo>
                <a:lnTo>
                  <a:pt x="0" y="6"/>
                </a:lnTo>
                <a:lnTo>
                  <a:pt x="1" y="4"/>
                </a:lnTo>
                <a:lnTo>
                  <a:pt x="2" y="2"/>
                </a:lnTo>
                <a:lnTo>
                  <a:pt x="4" y="1"/>
                </a:lnTo>
                <a:lnTo>
                  <a:pt x="6" y="0"/>
                </a:lnTo>
                <a:lnTo>
                  <a:pt x="8" y="0"/>
                </a:lnTo>
                <a:lnTo>
                  <a:pt x="1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7" name="Freeform 1752"/>
          <p:cNvSpPr>
            <a:spLocks/>
          </p:cNvSpPr>
          <p:nvPr/>
        </p:nvSpPr>
        <p:spPr bwMode="auto">
          <a:xfrm flipH="1">
            <a:off x="3809624" y="3421202"/>
            <a:ext cx="17468" cy="13932"/>
          </a:xfrm>
          <a:custGeom>
            <a:avLst/>
            <a:gdLst>
              <a:gd name="T0" fmla="*/ 0 w 23"/>
              <a:gd name="T1" fmla="*/ 0 h 16"/>
              <a:gd name="T2" fmla="*/ 0 w 23"/>
              <a:gd name="T3" fmla="*/ 2 h 16"/>
              <a:gd name="T4" fmla="*/ 2 w 23"/>
              <a:gd name="T5" fmla="*/ 3 h 16"/>
              <a:gd name="T6" fmla="*/ 3 w 23"/>
              <a:gd name="T7" fmla="*/ 4 h 16"/>
              <a:gd name="T8" fmla="*/ 5 w 23"/>
              <a:gd name="T9" fmla="*/ 5 h 16"/>
              <a:gd name="T10" fmla="*/ 6 w 23"/>
              <a:gd name="T11" fmla="*/ 6 h 16"/>
              <a:gd name="T12" fmla="*/ 8 w 23"/>
              <a:gd name="T13" fmla="*/ 7 h 16"/>
              <a:gd name="T14" fmla="*/ 9 w 23"/>
              <a:gd name="T15" fmla="*/ 8 h 16"/>
              <a:gd name="T16" fmla="*/ 11 w 23"/>
              <a:gd name="T17" fmla="*/ 9 h 16"/>
              <a:gd name="T18" fmla="*/ 11 w 23"/>
              <a:gd name="T19" fmla="*/ 10 h 16"/>
              <a:gd name="T20" fmla="*/ 13 w 23"/>
              <a:gd name="T21" fmla="*/ 11 h 16"/>
              <a:gd name="T22" fmla="*/ 14 w 23"/>
              <a:gd name="T23" fmla="*/ 11 h 16"/>
              <a:gd name="T24" fmla="*/ 16 w 23"/>
              <a:gd name="T25" fmla="*/ 11 h 16"/>
              <a:gd name="T26" fmla="*/ 17 w 23"/>
              <a:gd name="T27" fmla="*/ 12 h 16"/>
              <a:gd name="T28" fmla="*/ 19 w 23"/>
              <a:gd name="T29" fmla="*/ 13 h 16"/>
              <a:gd name="T30" fmla="*/ 20 w 23"/>
              <a:gd name="T31" fmla="*/ 14 h 16"/>
              <a:gd name="T32" fmla="*/ 22 w 23"/>
              <a:gd name="T33" fmla="*/ 15 h 16"/>
              <a:gd name="T34" fmla="*/ 22 w 23"/>
              <a:gd name="T35" fmla="*/ 13 h 16"/>
              <a:gd name="T36" fmla="*/ 22 w 23"/>
              <a:gd name="T37" fmla="*/ 11 h 16"/>
              <a:gd name="T38" fmla="*/ 22 w 23"/>
              <a:gd name="T39" fmla="*/ 10 h 16"/>
              <a:gd name="T40" fmla="*/ 22 w 23"/>
              <a:gd name="T41" fmla="*/ 8 h 16"/>
              <a:gd name="T42" fmla="*/ 22 w 23"/>
              <a:gd name="T43" fmla="*/ 6 h 16"/>
              <a:gd name="T44" fmla="*/ 22 w 23"/>
              <a:gd name="T45" fmla="*/ 4 h 16"/>
              <a:gd name="T46" fmla="*/ 22 w 23"/>
              <a:gd name="T47" fmla="*/ 2 h 16"/>
              <a:gd name="T48" fmla="*/ 22 w 23"/>
              <a:gd name="T49" fmla="*/ 0 h 16"/>
              <a:gd name="T50" fmla="*/ 20 w 23"/>
              <a:gd name="T51" fmla="*/ 1 h 16"/>
              <a:gd name="T52" fmla="*/ 19 w 23"/>
              <a:gd name="T53" fmla="*/ 2 h 16"/>
              <a:gd name="T54" fmla="*/ 17 w 23"/>
              <a:gd name="T55" fmla="*/ 2 h 16"/>
              <a:gd name="T56" fmla="*/ 16 w 23"/>
              <a:gd name="T57" fmla="*/ 2 h 16"/>
              <a:gd name="T58" fmla="*/ 14 w 23"/>
              <a:gd name="T59" fmla="*/ 3 h 16"/>
              <a:gd name="T60" fmla="*/ 13 w 23"/>
              <a:gd name="T61" fmla="*/ 4 h 16"/>
              <a:gd name="T62" fmla="*/ 11 w 23"/>
              <a:gd name="T63" fmla="*/ 4 h 16"/>
              <a:gd name="T64" fmla="*/ 9 w 23"/>
              <a:gd name="T65" fmla="*/ 4 h 16"/>
              <a:gd name="T66" fmla="*/ 8 w 23"/>
              <a:gd name="T67" fmla="*/ 4 h 16"/>
              <a:gd name="T68" fmla="*/ 6 w 23"/>
              <a:gd name="T69" fmla="*/ 3 h 16"/>
              <a:gd name="T70" fmla="*/ 5 w 23"/>
              <a:gd name="T71" fmla="*/ 2 h 16"/>
              <a:gd name="T72" fmla="*/ 3 w 23"/>
              <a:gd name="T73" fmla="*/ 2 h 16"/>
              <a:gd name="T74" fmla="*/ 2 w 23"/>
              <a:gd name="T75" fmla="*/ 2 h 16"/>
              <a:gd name="T76" fmla="*/ 0 w 23"/>
              <a:gd name="T77" fmla="*/ 1 h 16"/>
              <a:gd name="T78" fmla="*/ 0 w 23"/>
              <a:gd name="T79" fmla="*/ 0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16"/>
              <a:gd name="T122" fmla="*/ 23 w 23"/>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16">
                <a:moveTo>
                  <a:pt x="0" y="0"/>
                </a:moveTo>
                <a:lnTo>
                  <a:pt x="0" y="2"/>
                </a:lnTo>
                <a:lnTo>
                  <a:pt x="2" y="3"/>
                </a:lnTo>
                <a:lnTo>
                  <a:pt x="3" y="4"/>
                </a:lnTo>
                <a:lnTo>
                  <a:pt x="5" y="5"/>
                </a:lnTo>
                <a:lnTo>
                  <a:pt x="6" y="6"/>
                </a:lnTo>
                <a:lnTo>
                  <a:pt x="8" y="7"/>
                </a:lnTo>
                <a:lnTo>
                  <a:pt x="9" y="8"/>
                </a:lnTo>
                <a:lnTo>
                  <a:pt x="11" y="9"/>
                </a:lnTo>
                <a:lnTo>
                  <a:pt x="11" y="10"/>
                </a:lnTo>
                <a:lnTo>
                  <a:pt x="13" y="11"/>
                </a:lnTo>
                <a:lnTo>
                  <a:pt x="14" y="11"/>
                </a:lnTo>
                <a:lnTo>
                  <a:pt x="16" y="11"/>
                </a:lnTo>
                <a:lnTo>
                  <a:pt x="17" y="12"/>
                </a:lnTo>
                <a:lnTo>
                  <a:pt x="19" y="13"/>
                </a:lnTo>
                <a:lnTo>
                  <a:pt x="20" y="14"/>
                </a:lnTo>
                <a:lnTo>
                  <a:pt x="22" y="15"/>
                </a:lnTo>
                <a:lnTo>
                  <a:pt x="22" y="13"/>
                </a:lnTo>
                <a:lnTo>
                  <a:pt x="22" y="11"/>
                </a:lnTo>
                <a:lnTo>
                  <a:pt x="22" y="10"/>
                </a:lnTo>
                <a:lnTo>
                  <a:pt x="22" y="8"/>
                </a:lnTo>
                <a:lnTo>
                  <a:pt x="22" y="6"/>
                </a:lnTo>
                <a:lnTo>
                  <a:pt x="22" y="4"/>
                </a:lnTo>
                <a:lnTo>
                  <a:pt x="22" y="2"/>
                </a:lnTo>
                <a:lnTo>
                  <a:pt x="22" y="0"/>
                </a:lnTo>
                <a:lnTo>
                  <a:pt x="20" y="1"/>
                </a:lnTo>
                <a:lnTo>
                  <a:pt x="19" y="2"/>
                </a:lnTo>
                <a:lnTo>
                  <a:pt x="17" y="2"/>
                </a:lnTo>
                <a:lnTo>
                  <a:pt x="16" y="2"/>
                </a:lnTo>
                <a:lnTo>
                  <a:pt x="14" y="3"/>
                </a:lnTo>
                <a:lnTo>
                  <a:pt x="13" y="4"/>
                </a:lnTo>
                <a:lnTo>
                  <a:pt x="11" y="4"/>
                </a:lnTo>
                <a:lnTo>
                  <a:pt x="9" y="4"/>
                </a:lnTo>
                <a:lnTo>
                  <a:pt x="8" y="4"/>
                </a:lnTo>
                <a:lnTo>
                  <a:pt x="6" y="3"/>
                </a:lnTo>
                <a:lnTo>
                  <a:pt x="5" y="2"/>
                </a:lnTo>
                <a:lnTo>
                  <a:pt x="3" y="2"/>
                </a:lnTo>
                <a:lnTo>
                  <a:pt x="2" y="2"/>
                </a:lnTo>
                <a:lnTo>
                  <a:pt x="0" y="1"/>
                </a:lnTo>
                <a:lnTo>
                  <a:pt x="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8" name="Freeform 1753"/>
          <p:cNvSpPr>
            <a:spLocks/>
          </p:cNvSpPr>
          <p:nvPr/>
        </p:nvSpPr>
        <p:spPr bwMode="auto">
          <a:xfrm flipH="1">
            <a:off x="3808864" y="3421202"/>
            <a:ext cx="18227" cy="13932"/>
          </a:xfrm>
          <a:custGeom>
            <a:avLst/>
            <a:gdLst>
              <a:gd name="T0" fmla="*/ 0 w 24"/>
              <a:gd name="T1" fmla="*/ 0 h 16"/>
              <a:gd name="T2" fmla="*/ 0 w 24"/>
              <a:gd name="T3" fmla="*/ 2 h 16"/>
              <a:gd name="T4" fmla="*/ 2 w 24"/>
              <a:gd name="T5" fmla="*/ 3 h 16"/>
              <a:gd name="T6" fmla="*/ 3 w 24"/>
              <a:gd name="T7" fmla="*/ 4 h 16"/>
              <a:gd name="T8" fmla="*/ 5 w 24"/>
              <a:gd name="T9" fmla="*/ 6 h 16"/>
              <a:gd name="T10" fmla="*/ 7 w 24"/>
              <a:gd name="T11" fmla="*/ 7 h 16"/>
              <a:gd name="T12" fmla="*/ 8 w 24"/>
              <a:gd name="T13" fmla="*/ 8 h 16"/>
              <a:gd name="T14" fmla="*/ 10 w 24"/>
              <a:gd name="T15" fmla="*/ 8 h 16"/>
              <a:gd name="T16" fmla="*/ 12 w 24"/>
              <a:gd name="T17" fmla="*/ 9 h 16"/>
              <a:gd name="T18" fmla="*/ 13 w 24"/>
              <a:gd name="T19" fmla="*/ 11 h 16"/>
              <a:gd name="T20" fmla="*/ 14 w 24"/>
              <a:gd name="T21" fmla="*/ 11 h 16"/>
              <a:gd name="T22" fmla="*/ 16 w 24"/>
              <a:gd name="T23" fmla="*/ 12 h 16"/>
              <a:gd name="T24" fmla="*/ 17 w 24"/>
              <a:gd name="T25" fmla="*/ 12 h 16"/>
              <a:gd name="T26" fmla="*/ 19 w 24"/>
              <a:gd name="T27" fmla="*/ 14 h 16"/>
              <a:gd name="T28" fmla="*/ 20 w 24"/>
              <a:gd name="T29" fmla="*/ 14 h 16"/>
              <a:gd name="T30" fmla="*/ 23 w 24"/>
              <a:gd name="T31" fmla="*/ 15 h 16"/>
              <a:gd name="T32" fmla="*/ 23 w 24"/>
              <a:gd name="T33" fmla="*/ 14 h 16"/>
              <a:gd name="T34" fmla="*/ 23 w 24"/>
              <a:gd name="T35" fmla="*/ 12 h 16"/>
              <a:gd name="T36" fmla="*/ 23 w 24"/>
              <a:gd name="T37" fmla="*/ 9 h 16"/>
              <a:gd name="T38" fmla="*/ 23 w 24"/>
              <a:gd name="T39" fmla="*/ 8 h 16"/>
              <a:gd name="T40" fmla="*/ 23 w 24"/>
              <a:gd name="T41" fmla="*/ 7 h 16"/>
              <a:gd name="T42" fmla="*/ 23 w 24"/>
              <a:gd name="T43" fmla="*/ 5 h 16"/>
              <a:gd name="T44" fmla="*/ 23 w 24"/>
              <a:gd name="T45" fmla="*/ 2 h 16"/>
              <a:gd name="T46" fmla="*/ 23 w 24"/>
              <a:gd name="T47" fmla="*/ 0 h 16"/>
              <a:gd name="T48" fmla="*/ 20 w 24"/>
              <a:gd name="T49" fmla="*/ 1 h 16"/>
              <a:gd name="T50" fmla="*/ 19 w 24"/>
              <a:gd name="T51" fmla="*/ 2 h 16"/>
              <a:gd name="T52" fmla="*/ 17 w 24"/>
              <a:gd name="T53" fmla="*/ 2 h 16"/>
              <a:gd name="T54" fmla="*/ 16 w 24"/>
              <a:gd name="T55" fmla="*/ 2 h 16"/>
              <a:gd name="T56" fmla="*/ 14 w 24"/>
              <a:gd name="T57" fmla="*/ 3 h 16"/>
              <a:gd name="T58" fmla="*/ 13 w 24"/>
              <a:gd name="T59" fmla="*/ 4 h 16"/>
              <a:gd name="T60" fmla="*/ 12 w 24"/>
              <a:gd name="T61" fmla="*/ 4 h 16"/>
              <a:gd name="T62" fmla="*/ 10 w 24"/>
              <a:gd name="T63" fmla="*/ 4 h 16"/>
              <a:gd name="T64" fmla="*/ 8 w 24"/>
              <a:gd name="T65" fmla="*/ 4 h 16"/>
              <a:gd name="T66" fmla="*/ 6 w 24"/>
              <a:gd name="T67" fmla="*/ 3 h 16"/>
              <a:gd name="T68" fmla="*/ 5 w 24"/>
              <a:gd name="T69" fmla="*/ 2 h 16"/>
              <a:gd name="T70" fmla="*/ 3 w 24"/>
              <a:gd name="T71" fmla="*/ 2 h 16"/>
              <a:gd name="T72" fmla="*/ 2 w 24"/>
              <a:gd name="T73" fmla="*/ 2 h 16"/>
              <a:gd name="T74" fmla="*/ 0 w 24"/>
              <a:gd name="T75" fmla="*/ 1 h 16"/>
              <a:gd name="T76" fmla="*/ 0 w 24"/>
              <a:gd name="T77" fmla="*/ 0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16"/>
              <a:gd name="T119" fmla="*/ 24 w 24"/>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16">
                <a:moveTo>
                  <a:pt x="0" y="0"/>
                </a:moveTo>
                <a:lnTo>
                  <a:pt x="0" y="2"/>
                </a:lnTo>
                <a:lnTo>
                  <a:pt x="2" y="3"/>
                </a:lnTo>
                <a:lnTo>
                  <a:pt x="3" y="4"/>
                </a:lnTo>
                <a:lnTo>
                  <a:pt x="5" y="6"/>
                </a:lnTo>
                <a:lnTo>
                  <a:pt x="7" y="7"/>
                </a:lnTo>
                <a:lnTo>
                  <a:pt x="8" y="8"/>
                </a:lnTo>
                <a:lnTo>
                  <a:pt x="10" y="8"/>
                </a:lnTo>
                <a:lnTo>
                  <a:pt x="12" y="9"/>
                </a:lnTo>
                <a:lnTo>
                  <a:pt x="13" y="11"/>
                </a:lnTo>
                <a:lnTo>
                  <a:pt x="14" y="11"/>
                </a:lnTo>
                <a:lnTo>
                  <a:pt x="16" y="12"/>
                </a:lnTo>
                <a:lnTo>
                  <a:pt x="17" y="12"/>
                </a:lnTo>
                <a:lnTo>
                  <a:pt x="19" y="14"/>
                </a:lnTo>
                <a:lnTo>
                  <a:pt x="20" y="14"/>
                </a:lnTo>
                <a:lnTo>
                  <a:pt x="23" y="15"/>
                </a:lnTo>
                <a:lnTo>
                  <a:pt x="23" y="14"/>
                </a:lnTo>
                <a:lnTo>
                  <a:pt x="23" y="12"/>
                </a:lnTo>
                <a:lnTo>
                  <a:pt x="23" y="9"/>
                </a:lnTo>
                <a:lnTo>
                  <a:pt x="23" y="8"/>
                </a:lnTo>
                <a:lnTo>
                  <a:pt x="23" y="7"/>
                </a:lnTo>
                <a:lnTo>
                  <a:pt x="23" y="5"/>
                </a:lnTo>
                <a:lnTo>
                  <a:pt x="23" y="2"/>
                </a:lnTo>
                <a:lnTo>
                  <a:pt x="23" y="0"/>
                </a:lnTo>
                <a:lnTo>
                  <a:pt x="20" y="1"/>
                </a:lnTo>
                <a:lnTo>
                  <a:pt x="19" y="2"/>
                </a:lnTo>
                <a:lnTo>
                  <a:pt x="17" y="2"/>
                </a:lnTo>
                <a:lnTo>
                  <a:pt x="16" y="2"/>
                </a:lnTo>
                <a:lnTo>
                  <a:pt x="14" y="3"/>
                </a:lnTo>
                <a:lnTo>
                  <a:pt x="13" y="4"/>
                </a:lnTo>
                <a:lnTo>
                  <a:pt x="12" y="4"/>
                </a:lnTo>
                <a:lnTo>
                  <a:pt x="10" y="4"/>
                </a:lnTo>
                <a:lnTo>
                  <a:pt x="8" y="4"/>
                </a:lnTo>
                <a:lnTo>
                  <a:pt x="6" y="3"/>
                </a:lnTo>
                <a:lnTo>
                  <a:pt x="5" y="2"/>
                </a:lnTo>
                <a:lnTo>
                  <a:pt x="3" y="2"/>
                </a:lnTo>
                <a:lnTo>
                  <a:pt x="2" y="2"/>
                </a:lnTo>
                <a:lnTo>
                  <a:pt x="0" y="1"/>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69" name="Freeform 1754"/>
          <p:cNvSpPr>
            <a:spLocks/>
          </p:cNvSpPr>
          <p:nvPr/>
        </p:nvSpPr>
        <p:spPr bwMode="auto">
          <a:xfrm flipH="1">
            <a:off x="3375974" y="3437746"/>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0" name="Freeform 1755"/>
          <p:cNvSpPr>
            <a:spLocks/>
          </p:cNvSpPr>
          <p:nvPr/>
        </p:nvSpPr>
        <p:spPr bwMode="auto">
          <a:xfrm flipH="1">
            <a:off x="3374455" y="3437746"/>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1" name="Freeform 1756"/>
          <p:cNvSpPr>
            <a:spLocks/>
          </p:cNvSpPr>
          <p:nvPr/>
        </p:nvSpPr>
        <p:spPr bwMode="auto">
          <a:xfrm flipH="1">
            <a:off x="3694186" y="3401176"/>
            <a:ext cx="17468" cy="50502"/>
          </a:xfrm>
          <a:custGeom>
            <a:avLst/>
            <a:gdLst>
              <a:gd name="T0" fmla="*/ 0 w 23"/>
              <a:gd name="T1" fmla="*/ 0 h 58"/>
              <a:gd name="T2" fmla="*/ 19 w 23"/>
              <a:gd name="T3" fmla="*/ 57 h 58"/>
              <a:gd name="T4" fmla="*/ 22 w 23"/>
              <a:gd name="T5" fmla="*/ 55 h 58"/>
              <a:gd name="T6" fmla="*/ 1 w 23"/>
              <a:gd name="T7" fmla="*/ 0 h 58"/>
              <a:gd name="T8" fmla="*/ 0 w 23"/>
              <a:gd name="T9" fmla="*/ 0 h 58"/>
              <a:gd name="T10" fmla="*/ 0 60000 65536"/>
              <a:gd name="T11" fmla="*/ 0 60000 65536"/>
              <a:gd name="T12" fmla="*/ 0 60000 65536"/>
              <a:gd name="T13" fmla="*/ 0 60000 65536"/>
              <a:gd name="T14" fmla="*/ 0 60000 65536"/>
              <a:gd name="T15" fmla="*/ 0 w 23"/>
              <a:gd name="T16" fmla="*/ 0 h 58"/>
              <a:gd name="T17" fmla="*/ 23 w 23"/>
              <a:gd name="T18" fmla="*/ 58 h 58"/>
            </a:gdLst>
            <a:ahLst/>
            <a:cxnLst>
              <a:cxn ang="T10">
                <a:pos x="T0" y="T1"/>
              </a:cxn>
              <a:cxn ang="T11">
                <a:pos x="T2" y="T3"/>
              </a:cxn>
              <a:cxn ang="T12">
                <a:pos x="T4" y="T5"/>
              </a:cxn>
              <a:cxn ang="T13">
                <a:pos x="T6" y="T7"/>
              </a:cxn>
              <a:cxn ang="T14">
                <a:pos x="T8" y="T9"/>
              </a:cxn>
            </a:cxnLst>
            <a:rect l="T15" t="T16" r="T17" b="T18"/>
            <a:pathLst>
              <a:path w="23" h="58">
                <a:moveTo>
                  <a:pt x="0" y="0"/>
                </a:moveTo>
                <a:lnTo>
                  <a:pt x="19" y="57"/>
                </a:lnTo>
                <a:lnTo>
                  <a:pt x="22" y="55"/>
                </a:lnTo>
                <a:lnTo>
                  <a:pt x="1" y="0"/>
                </a:lnTo>
                <a:lnTo>
                  <a:pt x="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2" name="Freeform 1757"/>
          <p:cNvSpPr>
            <a:spLocks/>
          </p:cNvSpPr>
          <p:nvPr/>
        </p:nvSpPr>
        <p:spPr bwMode="auto">
          <a:xfrm flipH="1">
            <a:off x="3692668" y="3401176"/>
            <a:ext cx="18227" cy="51373"/>
          </a:xfrm>
          <a:custGeom>
            <a:avLst/>
            <a:gdLst>
              <a:gd name="T0" fmla="*/ 0 w 24"/>
              <a:gd name="T1" fmla="*/ 0 h 59"/>
              <a:gd name="T2" fmla="*/ 19 w 24"/>
              <a:gd name="T3" fmla="*/ 58 h 59"/>
              <a:gd name="T4" fmla="*/ 23 w 24"/>
              <a:gd name="T5" fmla="*/ 56 h 59"/>
              <a:gd name="T6" fmla="*/ 1 w 24"/>
              <a:gd name="T7" fmla="*/ 0 h 59"/>
              <a:gd name="T8" fmla="*/ 0 w 24"/>
              <a:gd name="T9" fmla="*/ 0 h 59"/>
              <a:gd name="T10" fmla="*/ 0 60000 65536"/>
              <a:gd name="T11" fmla="*/ 0 60000 65536"/>
              <a:gd name="T12" fmla="*/ 0 60000 65536"/>
              <a:gd name="T13" fmla="*/ 0 60000 65536"/>
              <a:gd name="T14" fmla="*/ 0 60000 65536"/>
              <a:gd name="T15" fmla="*/ 0 w 24"/>
              <a:gd name="T16" fmla="*/ 0 h 59"/>
              <a:gd name="T17" fmla="*/ 24 w 24"/>
              <a:gd name="T18" fmla="*/ 59 h 59"/>
            </a:gdLst>
            <a:ahLst/>
            <a:cxnLst>
              <a:cxn ang="T10">
                <a:pos x="T0" y="T1"/>
              </a:cxn>
              <a:cxn ang="T11">
                <a:pos x="T2" y="T3"/>
              </a:cxn>
              <a:cxn ang="T12">
                <a:pos x="T4" y="T5"/>
              </a:cxn>
              <a:cxn ang="T13">
                <a:pos x="T6" y="T7"/>
              </a:cxn>
              <a:cxn ang="T14">
                <a:pos x="T8" y="T9"/>
              </a:cxn>
            </a:cxnLst>
            <a:rect l="T15" t="T16" r="T17" b="T18"/>
            <a:pathLst>
              <a:path w="24" h="59">
                <a:moveTo>
                  <a:pt x="0" y="0"/>
                </a:moveTo>
                <a:lnTo>
                  <a:pt x="19" y="58"/>
                </a:lnTo>
                <a:lnTo>
                  <a:pt x="23" y="56"/>
                </a:lnTo>
                <a:lnTo>
                  <a:pt x="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3" name="Freeform 1758"/>
          <p:cNvSpPr>
            <a:spLocks/>
          </p:cNvSpPr>
          <p:nvPr/>
        </p:nvSpPr>
        <p:spPr bwMode="auto">
          <a:xfrm flipH="1">
            <a:off x="3691149" y="3451678"/>
            <a:ext cx="12151" cy="13932"/>
          </a:xfrm>
          <a:custGeom>
            <a:avLst/>
            <a:gdLst>
              <a:gd name="T0" fmla="*/ 6 w 16"/>
              <a:gd name="T1" fmla="*/ 0 h 16"/>
              <a:gd name="T2" fmla="*/ 10 w 16"/>
              <a:gd name="T3" fmla="*/ 0 h 16"/>
              <a:gd name="T4" fmla="*/ 12 w 16"/>
              <a:gd name="T5" fmla="*/ 2 h 16"/>
              <a:gd name="T6" fmla="*/ 14 w 16"/>
              <a:gd name="T7" fmla="*/ 5 h 16"/>
              <a:gd name="T8" fmla="*/ 15 w 16"/>
              <a:gd name="T9" fmla="*/ 8 h 16"/>
              <a:gd name="T10" fmla="*/ 14 w 16"/>
              <a:gd name="T11" fmla="*/ 10 h 16"/>
              <a:gd name="T12" fmla="*/ 12 w 16"/>
              <a:gd name="T13" fmla="*/ 13 h 16"/>
              <a:gd name="T14" fmla="*/ 10 w 16"/>
              <a:gd name="T15" fmla="*/ 14 h 16"/>
              <a:gd name="T16" fmla="*/ 6 w 16"/>
              <a:gd name="T17" fmla="*/ 15 h 16"/>
              <a:gd name="T18" fmla="*/ 3 w 16"/>
              <a:gd name="T19" fmla="*/ 14 h 16"/>
              <a:gd name="T20" fmla="*/ 1 w 16"/>
              <a:gd name="T21" fmla="*/ 13 h 16"/>
              <a:gd name="T22" fmla="*/ 0 w 16"/>
              <a:gd name="T23" fmla="*/ 10 h 16"/>
              <a:gd name="T24" fmla="*/ 0 w 16"/>
              <a:gd name="T25" fmla="*/ 8 h 16"/>
              <a:gd name="T26" fmla="*/ 0 w 16"/>
              <a:gd name="T27" fmla="*/ 5 h 16"/>
              <a:gd name="T28" fmla="*/ 1 w 16"/>
              <a:gd name="T29" fmla="*/ 2 h 16"/>
              <a:gd name="T30" fmla="*/ 3 w 16"/>
              <a:gd name="T31" fmla="*/ 0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10" y="0"/>
                </a:lnTo>
                <a:lnTo>
                  <a:pt x="12" y="2"/>
                </a:lnTo>
                <a:lnTo>
                  <a:pt x="14" y="5"/>
                </a:lnTo>
                <a:lnTo>
                  <a:pt x="15" y="8"/>
                </a:lnTo>
                <a:lnTo>
                  <a:pt x="14" y="10"/>
                </a:lnTo>
                <a:lnTo>
                  <a:pt x="12" y="13"/>
                </a:lnTo>
                <a:lnTo>
                  <a:pt x="10" y="14"/>
                </a:lnTo>
                <a:lnTo>
                  <a:pt x="6" y="15"/>
                </a:lnTo>
                <a:lnTo>
                  <a:pt x="3" y="14"/>
                </a:lnTo>
                <a:lnTo>
                  <a:pt x="1" y="13"/>
                </a:lnTo>
                <a:lnTo>
                  <a:pt x="0" y="10"/>
                </a:lnTo>
                <a:lnTo>
                  <a:pt x="0" y="8"/>
                </a:lnTo>
                <a:lnTo>
                  <a:pt x="0" y="5"/>
                </a:lnTo>
                <a:lnTo>
                  <a:pt x="1" y="2"/>
                </a:lnTo>
                <a:lnTo>
                  <a:pt x="3" y="0"/>
                </a:lnTo>
                <a:lnTo>
                  <a:pt x="6" y="0"/>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4" name="Freeform 1759"/>
          <p:cNvSpPr>
            <a:spLocks/>
          </p:cNvSpPr>
          <p:nvPr/>
        </p:nvSpPr>
        <p:spPr bwMode="auto">
          <a:xfrm flipH="1">
            <a:off x="3689630" y="3451678"/>
            <a:ext cx="12151" cy="13932"/>
          </a:xfrm>
          <a:custGeom>
            <a:avLst/>
            <a:gdLst>
              <a:gd name="T0" fmla="*/ 6 w 16"/>
              <a:gd name="T1" fmla="*/ 0 h 16"/>
              <a:gd name="T2" fmla="*/ 10 w 16"/>
              <a:gd name="T3" fmla="*/ 0 h 16"/>
              <a:gd name="T4" fmla="*/ 12 w 16"/>
              <a:gd name="T5" fmla="*/ 2 h 16"/>
              <a:gd name="T6" fmla="*/ 14 w 16"/>
              <a:gd name="T7" fmla="*/ 5 h 16"/>
              <a:gd name="T8" fmla="*/ 15 w 16"/>
              <a:gd name="T9" fmla="*/ 8 h 16"/>
              <a:gd name="T10" fmla="*/ 14 w 16"/>
              <a:gd name="T11" fmla="*/ 11 h 16"/>
              <a:gd name="T12" fmla="*/ 12 w 16"/>
              <a:gd name="T13" fmla="*/ 13 h 16"/>
              <a:gd name="T14" fmla="*/ 10 w 16"/>
              <a:gd name="T15" fmla="*/ 15 h 16"/>
              <a:gd name="T16" fmla="*/ 6 w 16"/>
              <a:gd name="T17" fmla="*/ 15 h 16"/>
              <a:gd name="T18" fmla="*/ 4 w 16"/>
              <a:gd name="T19" fmla="*/ 15 h 16"/>
              <a:gd name="T20" fmla="*/ 1 w 16"/>
              <a:gd name="T21" fmla="*/ 13 h 16"/>
              <a:gd name="T22" fmla="*/ 0 w 16"/>
              <a:gd name="T23" fmla="*/ 11 h 16"/>
              <a:gd name="T24" fmla="*/ 0 w 16"/>
              <a:gd name="T25" fmla="*/ 8 h 16"/>
              <a:gd name="T26" fmla="*/ 0 w 16"/>
              <a:gd name="T27" fmla="*/ 5 h 16"/>
              <a:gd name="T28" fmla="*/ 1 w 16"/>
              <a:gd name="T29" fmla="*/ 2 h 16"/>
              <a:gd name="T30" fmla="*/ 4 w 16"/>
              <a:gd name="T31" fmla="*/ 0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10" y="0"/>
                </a:lnTo>
                <a:lnTo>
                  <a:pt x="12" y="2"/>
                </a:lnTo>
                <a:lnTo>
                  <a:pt x="14" y="5"/>
                </a:lnTo>
                <a:lnTo>
                  <a:pt x="15" y="8"/>
                </a:lnTo>
                <a:lnTo>
                  <a:pt x="14" y="11"/>
                </a:lnTo>
                <a:lnTo>
                  <a:pt x="12" y="13"/>
                </a:lnTo>
                <a:lnTo>
                  <a:pt x="10" y="15"/>
                </a:lnTo>
                <a:lnTo>
                  <a:pt x="6" y="15"/>
                </a:lnTo>
                <a:lnTo>
                  <a:pt x="4" y="15"/>
                </a:lnTo>
                <a:lnTo>
                  <a:pt x="1" y="13"/>
                </a:lnTo>
                <a:lnTo>
                  <a:pt x="0" y="11"/>
                </a:lnTo>
                <a:lnTo>
                  <a:pt x="0" y="8"/>
                </a:lnTo>
                <a:lnTo>
                  <a:pt x="0" y="5"/>
                </a:lnTo>
                <a:lnTo>
                  <a:pt x="1" y="2"/>
                </a:lnTo>
                <a:lnTo>
                  <a:pt x="4" y="0"/>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5" name="Freeform 1760"/>
          <p:cNvSpPr>
            <a:spLocks/>
          </p:cNvSpPr>
          <p:nvPr/>
        </p:nvSpPr>
        <p:spPr bwMode="auto">
          <a:xfrm flipH="1">
            <a:off x="3691149" y="3453419"/>
            <a:ext cx="12151" cy="13932"/>
          </a:xfrm>
          <a:custGeom>
            <a:avLst/>
            <a:gdLst>
              <a:gd name="T0" fmla="*/ 7 w 16"/>
              <a:gd name="T1" fmla="*/ 0 h 16"/>
              <a:gd name="T2" fmla="*/ 10 w 16"/>
              <a:gd name="T3" fmla="*/ 2 h 16"/>
              <a:gd name="T4" fmla="*/ 12 w 16"/>
              <a:gd name="T5" fmla="*/ 3 h 16"/>
              <a:gd name="T6" fmla="*/ 13 w 16"/>
              <a:gd name="T7" fmla="*/ 5 h 16"/>
              <a:gd name="T8" fmla="*/ 15 w 16"/>
              <a:gd name="T9" fmla="*/ 8 h 16"/>
              <a:gd name="T10" fmla="*/ 13 w 16"/>
              <a:gd name="T11" fmla="*/ 11 h 16"/>
              <a:gd name="T12" fmla="*/ 12 w 16"/>
              <a:gd name="T13" fmla="*/ 13 h 16"/>
              <a:gd name="T14" fmla="*/ 10 w 16"/>
              <a:gd name="T15" fmla="*/ 13 h 16"/>
              <a:gd name="T16" fmla="*/ 7 w 16"/>
              <a:gd name="T17" fmla="*/ 15 h 16"/>
              <a:gd name="T18" fmla="*/ 4 w 16"/>
              <a:gd name="T19" fmla="*/ 13 h 16"/>
              <a:gd name="T20" fmla="*/ 2 w 16"/>
              <a:gd name="T21" fmla="*/ 13 h 16"/>
              <a:gd name="T22" fmla="*/ 1 w 16"/>
              <a:gd name="T23" fmla="*/ 11 h 16"/>
              <a:gd name="T24" fmla="*/ 0 w 16"/>
              <a:gd name="T25" fmla="*/ 8 h 16"/>
              <a:gd name="T26" fmla="*/ 1 w 16"/>
              <a:gd name="T27" fmla="*/ 5 h 16"/>
              <a:gd name="T28" fmla="*/ 2 w 16"/>
              <a:gd name="T29" fmla="*/ 3 h 16"/>
              <a:gd name="T30" fmla="*/ 4 w 16"/>
              <a:gd name="T31" fmla="*/ 2 h 16"/>
              <a:gd name="T32" fmla="*/ 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7" y="0"/>
                </a:moveTo>
                <a:lnTo>
                  <a:pt x="10" y="2"/>
                </a:lnTo>
                <a:lnTo>
                  <a:pt x="12" y="3"/>
                </a:lnTo>
                <a:lnTo>
                  <a:pt x="13" y="5"/>
                </a:lnTo>
                <a:lnTo>
                  <a:pt x="15" y="8"/>
                </a:lnTo>
                <a:lnTo>
                  <a:pt x="13" y="11"/>
                </a:lnTo>
                <a:lnTo>
                  <a:pt x="12" y="13"/>
                </a:lnTo>
                <a:lnTo>
                  <a:pt x="10" y="13"/>
                </a:lnTo>
                <a:lnTo>
                  <a:pt x="7" y="15"/>
                </a:lnTo>
                <a:lnTo>
                  <a:pt x="4" y="13"/>
                </a:lnTo>
                <a:lnTo>
                  <a:pt x="2" y="13"/>
                </a:lnTo>
                <a:lnTo>
                  <a:pt x="1" y="11"/>
                </a:lnTo>
                <a:lnTo>
                  <a:pt x="0" y="8"/>
                </a:lnTo>
                <a:lnTo>
                  <a:pt x="1" y="5"/>
                </a:lnTo>
                <a:lnTo>
                  <a:pt x="2" y="3"/>
                </a:lnTo>
                <a:lnTo>
                  <a:pt x="4" y="2"/>
                </a:lnTo>
                <a:lnTo>
                  <a:pt x="7" y="0"/>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6" name="Freeform 1761"/>
          <p:cNvSpPr>
            <a:spLocks/>
          </p:cNvSpPr>
          <p:nvPr/>
        </p:nvSpPr>
        <p:spPr bwMode="auto">
          <a:xfrm flipH="1">
            <a:off x="3691149" y="3452548"/>
            <a:ext cx="12151" cy="13932"/>
          </a:xfrm>
          <a:custGeom>
            <a:avLst/>
            <a:gdLst>
              <a:gd name="T0" fmla="*/ 6 w 16"/>
              <a:gd name="T1" fmla="*/ 0 h 16"/>
              <a:gd name="T2" fmla="*/ 11 w 16"/>
              <a:gd name="T3" fmla="*/ 2 h 16"/>
              <a:gd name="T4" fmla="*/ 12 w 16"/>
              <a:gd name="T5" fmla="*/ 3 h 16"/>
              <a:gd name="T6" fmla="*/ 14 w 16"/>
              <a:gd name="T7" fmla="*/ 5 h 16"/>
              <a:gd name="T8" fmla="*/ 15 w 16"/>
              <a:gd name="T9" fmla="*/ 8 h 16"/>
              <a:gd name="T10" fmla="*/ 14 w 16"/>
              <a:gd name="T11" fmla="*/ 11 h 16"/>
              <a:gd name="T12" fmla="*/ 12 w 16"/>
              <a:gd name="T13" fmla="*/ 12 h 16"/>
              <a:gd name="T14" fmla="*/ 11 w 16"/>
              <a:gd name="T15" fmla="*/ 14 h 16"/>
              <a:gd name="T16" fmla="*/ 6 w 16"/>
              <a:gd name="T17" fmla="*/ 15 h 16"/>
              <a:gd name="T18" fmla="*/ 4 w 16"/>
              <a:gd name="T19" fmla="*/ 14 h 16"/>
              <a:gd name="T20" fmla="*/ 1 w 16"/>
              <a:gd name="T21" fmla="*/ 12 h 16"/>
              <a:gd name="T22" fmla="*/ 0 w 16"/>
              <a:gd name="T23" fmla="*/ 11 h 16"/>
              <a:gd name="T24" fmla="*/ 0 w 16"/>
              <a:gd name="T25" fmla="*/ 8 h 16"/>
              <a:gd name="T26" fmla="*/ 0 w 16"/>
              <a:gd name="T27" fmla="*/ 5 h 16"/>
              <a:gd name="T28" fmla="*/ 1 w 16"/>
              <a:gd name="T29" fmla="*/ 3 h 16"/>
              <a:gd name="T30" fmla="*/ 4 w 16"/>
              <a:gd name="T31" fmla="*/ 2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11" y="2"/>
                </a:lnTo>
                <a:lnTo>
                  <a:pt x="12" y="3"/>
                </a:lnTo>
                <a:lnTo>
                  <a:pt x="14" y="5"/>
                </a:lnTo>
                <a:lnTo>
                  <a:pt x="15" y="8"/>
                </a:lnTo>
                <a:lnTo>
                  <a:pt x="14" y="11"/>
                </a:lnTo>
                <a:lnTo>
                  <a:pt x="12" y="12"/>
                </a:lnTo>
                <a:lnTo>
                  <a:pt x="11" y="14"/>
                </a:lnTo>
                <a:lnTo>
                  <a:pt x="6" y="15"/>
                </a:lnTo>
                <a:lnTo>
                  <a:pt x="4" y="14"/>
                </a:lnTo>
                <a:lnTo>
                  <a:pt x="1" y="12"/>
                </a:lnTo>
                <a:lnTo>
                  <a:pt x="0" y="11"/>
                </a:lnTo>
                <a:lnTo>
                  <a:pt x="0" y="8"/>
                </a:lnTo>
                <a:lnTo>
                  <a:pt x="0" y="5"/>
                </a:lnTo>
                <a:lnTo>
                  <a:pt x="1" y="3"/>
                </a:lnTo>
                <a:lnTo>
                  <a:pt x="4" y="2"/>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7" name="Freeform 1762"/>
          <p:cNvSpPr>
            <a:spLocks/>
          </p:cNvSpPr>
          <p:nvPr/>
        </p:nvSpPr>
        <p:spPr bwMode="auto">
          <a:xfrm flipH="1">
            <a:off x="3687351" y="3454290"/>
            <a:ext cx="12151" cy="13932"/>
          </a:xfrm>
          <a:custGeom>
            <a:avLst/>
            <a:gdLst>
              <a:gd name="T0" fmla="*/ 0 w 16"/>
              <a:gd name="T1" fmla="*/ 13 h 16"/>
              <a:gd name="T2" fmla="*/ 5 w 16"/>
              <a:gd name="T3" fmla="*/ 4 h 16"/>
              <a:gd name="T4" fmla="*/ 14 w 16"/>
              <a:gd name="T5" fmla="*/ 0 h 16"/>
              <a:gd name="T6" fmla="*/ 15 w 16"/>
              <a:gd name="T7" fmla="*/ 3 h 16"/>
              <a:gd name="T8" fmla="*/ 5 w 16"/>
              <a:gd name="T9" fmla="*/ 7 h 16"/>
              <a:gd name="T10" fmla="*/ 0 w 16"/>
              <a:gd name="T11" fmla="*/ 15 h 16"/>
              <a:gd name="T12" fmla="*/ 0 w 16"/>
              <a:gd name="T13" fmla="*/ 13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13"/>
                </a:moveTo>
                <a:lnTo>
                  <a:pt x="5" y="4"/>
                </a:lnTo>
                <a:lnTo>
                  <a:pt x="14" y="0"/>
                </a:lnTo>
                <a:lnTo>
                  <a:pt x="15" y="3"/>
                </a:lnTo>
                <a:lnTo>
                  <a:pt x="5" y="7"/>
                </a:lnTo>
                <a:lnTo>
                  <a:pt x="0" y="15"/>
                </a:lnTo>
                <a:lnTo>
                  <a:pt x="0" y="13"/>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8" name="Freeform 1763"/>
          <p:cNvSpPr>
            <a:spLocks/>
          </p:cNvSpPr>
          <p:nvPr/>
        </p:nvSpPr>
        <p:spPr bwMode="auto">
          <a:xfrm flipH="1">
            <a:off x="3688111" y="3454290"/>
            <a:ext cx="12151" cy="13932"/>
          </a:xfrm>
          <a:custGeom>
            <a:avLst/>
            <a:gdLst>
              <a:gd name="T0" fmla="*/ 0 w 16"/>
              <a:gd name="T1" fmla="*/ 13 h 16"/>
              <a:gd name="T2" fmla="*/ 4 w 16"/>
              <a:gd name="T3" fmla="*/ 5 h 16"/>
              <a:gd name="T4" fmla="*/ 15 w 16"/>
              <a:gd name="T5" fmla="*/ 0 h 16"/>
              <a:gd name="T6" fmla="*/ 15 w 16"/>
              <a:gd name="T7" fmla="*/ 3 h 16"/>
              <a:gd name="T8" fmla="*/ 5 w 16"/>
              <a:gd name="T9" fmla="*/ 7 h 16"/>
              <a:gd name="T10" fmla="*/ 0 w 16"/>
              <a:gd name="T11" fmla="*/ 15 h 16"/>
              <a:gd name="T12" fmla="*/ 0 w 16"/>
              <a:gd name="T13" fmla="*/ 13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13"/>
                </a:moveTo>
                <a:lnTo>
                  <a:pt x="4" y="5"/>
                </a:lnTo>
                <a:lnTo>
                  <a:pt x="15" y="0"/>
                </a:lnTo>
                <a:lnTo>
                  <a:pt x="15" y="3"/>
                </a:lnTo>
                <a:lnTo>
                  <a:pt x="5" y="7"/>
                </a:lnTo>
                <a:lnTo>
                  <a:pt x="0" y="15"/>
                </a:lnTo>
                <a:lnTo>
                  <a:pt x="0" y="1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79" name="Freeform 1764"/>
          <p:cNvSpPr>
            <a:spLocks/>
          </p:cNvSpPr>
          <p:nvPr/>
        </p:nvSpPr>
        <p:spPr bwMode="auto">
          <a:xfrm flipH="1">
            <a:off x="3693427" y="3449936"/>
            <a:ext cx="12151" cy="13932"/>
          </a:xfrm>
          <a:custGeom>
            <a:avLst/>
            <a:gdLst>
              <a:gd name="T0" fmla="*/ 0 w 16"/>
              <a:gd name="T1" fmla="*/ 15 h 16"/>
              <a:gd name="T2" fmla="*/ 0 w 16"/>
              <a:gd name="T3" fmla="*/ 7 h 16"/>
              <a:gd name="T4" fmla="*/ 15 w 16"/>
              <a:gd name="T5" fmla="*/ 0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0" y="15"/>
                </a:moveTo>
                <a:lnTo>
                  <a:pt x="0" y="7"/>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0" name="Freeform 1765"/>
          <p:cNvSpPr>
            <a:spLocks/>
          </p:cNvSpPr>
          <p:nvPr/>
        </p:nvSpPr>
        <p:spPr bwMode="auto">
          <a:xfrm flipH="1">
            <a:off x="3583306" y="3314974"/>
            <a:ext cx="25822" cy="13932"/>
          </a:xfrm>
          <a:custGeom>
            <a:avLst/>
            <a:gdLst>
              <a:gd name="T0" fmla="*/ 0 w 34"/>
              <a:gd name="T1" fmla="*/ 5 h 16"/>
              <a:gd name="T2" fmla="*/ 0 w 34"/>
              <a:gd name="T3" fmla="*/ 0 h 16"/>
              <a:gd name="T4" fmla="*/ 6 w 34"/>
              <a:gd name="T5" fmla="*/ 0 h 16"/>
              <a:gd name="T6" fmla="*/ 33 w 34"/>
              <a:gd name="T7" fmla="*/ 15 h 16"/>
              <a:gd name="T8" fmla="*/ 7 w 34"/>
              <a:gd name="T9" fmla="*/ 5 h 16"/>
              <a:gd name="T10" fmla="*/ 0 w 34"/>
              <a:gd name="T11" fmla="*/ 5 h 16"/>
              <a:gd name="T12" fmla="*/ 0 60000 65536"/>
              <a:gd name="T13" fmla="*/ 0 60000 65536"/>
              <a:gd name="T14" fmla="*/ 0 60000 65536"/>
              <a:gd name="T15" fmla="*/ 0 60000 65536"/>
              <a:gd name="T16" fmla="*/ 0 60000 65536"/>
              <a:gd name="T17" fmla="*/ 0 60000 65536"/>
              <a:gd name="T18" fmla="*/ 0 w 34"/>
              <a:gd name="T19" fmla="*/ 0 h 16"/>
              <a:gd name="T20" fmla="*/ 34 w 3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4" h="16">
                <a:moveTo>
                  <a:pt x="0" y="5"/>
                </a:moveTo>
                <a:lnTo>
                  <a:pt x="0" y="0"/>
                </a:lnTo>
                <a:lnTo>
                  <a:pt x="6" y="0"/>
                </a:lnTo>
                <a:lnTo>
                  <a:pt x="33" y="15"/>
                </a:lnTo>
                <a:lnTo>
                  <a:pt x="7" y="5"/>
                </a:lnTo>
                <a:lnTo>
                  <a:pt x="0" y="5"/>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1" name="Freeform 1766"/>
          <p:cNvSpPr>
            <a:spLocks/>
          </p:cNvSpPr>
          <p:nvPr/>
        </p:nvSpPr>
        <p:spPr bwMode="auto">
          <a:xfrm flipH="1">
            <a:off x="3581787" y="3314974"/>
            <a:ext cx="27340" cy="13932"/>
          </a:xfrm>
          <a:custGeom>
            <a:avLst/>
            <a:gdLst>
              <a:gd name="T0" fmla="*/ 0 w 36"/>
              <a:gd name="T1" fmla="*/ 4 h 16"/>
              <a:gd name="T2" fmla="*/ 0 w 36"/>
              <a:gd name="T3" fmla="*/ 0 h 16"/>
              <a:gd name="T4" fmla="*/ 6 w 36"/>
              <a:gd name="T5" fmla="*/ 0 h 16"/>
              <a:gd name="T6" fmla="*/ 35 w 36"/>
              <a:gd name="T7" fmla="*/ 15 h 16"/>
              <a:gd name="T8" fmla="*/ 7 w 36"/>
              <a:gd name="T9" fmla="*/ 5 h 16"/>
              <a:gd name="T10" fmla="*/ 0 w 36"/>
              <a:gd name="T11" fmla="*/ 4 h 16"/>
              <a:gd name="T12" fmla="*/ 0 60000 65536"/>
              <a:gd name="T13" fmla="*/ 0 60000 65536"/>
              <a:gd name="T14" fmla="*/ 0 60000 65536"/>
              <a:gd name="T15" fmla="*/ 0 60000 65536"/>
              <a:gd name="T16" fmla="*/ 0 60000 65536"/>
              <a:gd name="T17" fmla="*/ 0 60000 65536"/>
              <a:gd name="T18" fmla="*/ 0 w 36"/>
              <a:gd name="T19" fmla="*/ 0 h 16"/>
              <a:gd name="T20" fmla="*/ 36 w 3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36" h="16">
                <a:moveTo>
                  <a:pt x="0" y="4"/>
                </a:moveTo>
                <a:lnTo>
                  <a:pt x="0" y="0"/>
                </a:lnTo>
                <a:lnTo>
                  <a:pt x="6" y="0"/>
                </a:lnTo>
                <a:lnTo>
                  <a:pt x="35" y="15"/>
                </a:lnTo>
                <a:lnTo>
                  <a:pt x="7" y="5"/>
                </a:lnTo>
                <a:lnTo>
                  <a:pt x="0" y="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2" name="Freeform 1767"/>
          <p:cNvSpPr>
            <a:spLocks/>
          </p:cNvSpPr>
          <p:nvPr/>
        </p:nvSpPr>
        <p:spPr bwMode="auto">
          <a:xfrm flipH="1">
            <a:off x="3246107" y="3261860"/>
            <a:ext cx="568834" cy="183722"/>
          </a:xfrm>
          <a:custGeom>
            <a:avLst/>
            <a:gdLst>
              <a:gd name="T0" fmla="*/ 0 w 749"/>
              <a:gd name="T1" fmla="*/ 144 h 211"/>
              <a:gd name="T2" fmla="*/ 0 w 749"/>
              <a:gd name="T3" fmla="*/ 165 h 211"/>
              <a:gd name="T4" fmla="*/ 3 w 749"/>
              <a:gd name="T5" fmla="*/ 169 h 211"/>
              <a:gd name="T6" fmla="*/ 2 w 749"/>
              <a:gd name="T7" fmla="*/ 178 h 211"/>
              <a:gd name="T8" fmla="*/ 4 w 749"/>
              <a:gd name="T9" fmla="*/ 184 h 211"/>
              <a:gd name="T10" fmla="*/ 53 w 749"/>
              <a:gd name="T11" fmla="*/ 198 h 211"/>
              <a:gd name="T12" fmla="*/ 353 w 749"/>
              <a:gd name="T13" fmla="*/ 210 h 211"/>
              <a:gd name="T14" fmla="*/ 456 w 749"/>
              <a:gd name="T15" fmla="*/ 201 h 211"/>
              <a:gd name="T16" fmla="*/ 720 w 749"/>
              <a:gd name="T17" fmla="*/ 196 h 211"/>
              <a:gd name="T18" fmla="*/ 724 w 749"/>
              <a:gd name="T19" fmla="*/ 191 h 211"/>
              <a:gd name="T20" fmla="*/ 724 w 749"/>
              <a:gd name="T21" fmla="*/ 158 h 211"/>
              <a:gd name="T22" fmla="*/ 720 w 749"/>
              <a:gd name="T23" fmla="*/ 155 h 211"/>
              <a:gd name="T24" fmla="*/ 719 w 749"/>
              <a:gd name="T25" fmla="*/ 155 h 211"/>
              <a:gd name="T26" fmla="*/ 724 w 749"/>
              <a:gd name="T27" fmla="*/ 131 h 211"/>
              <a:gd name="T28" fmla="*/ 731 w 749"/>
              <a:gd name="T29" fmla="*/ 134 h 211"/>
              <a:gd name="T30" fmla="*/ 748 w 749"/>
              <a:gd name="T31" fmla="*/ 58 h 211"/>
              <a:gd name="T32" fmla="*/ 746 w 749"/>
              <a:gd name="T33" fmla="*/ 4 h 211"/>
              <a:gd name="T34" fmla="*/ 713 w 749"/>
              <a:gd name="T35" fmla="*/ 0 h 211"/>
              <a:gd name="T36" fmla="*/ 651 w 749"/>
              <a:gd name="T37" fmla="*/ 138 h 211"/>
              <a:gd name="T38" fmla="*/ 429 w 749"/>
              <a:gd name="T39" fmla="*/ 126 h 211"/>
              <a:gd name="T40" fmla="*/ 311 w 749"/>
              <a:gd name="T41" fmla="*/ 73 h 211"/>
              <a:gd name="T42" fmla="*/ 277 w 749"/>
              <a:gd name="T43" fmla="*/ 63 h 211"/>
              <a:gd name="T44" fmla="*/ 182 w 749"/>
              <a:gd name="T45" fmla="*/ 56 h 211"/>
              <a:gd name="T46" fmla="*/ 181 w 749"/>
              <a:gd name="T47" fmla="*/ 56 h 211"/>
              <a:gd name="T48" fmla="*/ 180 w 749"/>
              <a:gd name="T49" fmla="*/ 56 h 211"/>
              <a:gd name="T50" fmla="*/ 180 w 749"/>
              <a:gd name="T51" fmla="*/ 56 h 211"/>
              <a:gd name="T52" fmla="*/ 179 w 749"/>
              <a:gd name="T53" fmla="*/ 56 h 211"/>
              <a:gd name="T54" fmla="*/ 179 w 749"/>
              <a:gd name="T55" fmla="*/ 57 h 211"/>
              <a:gd name="T56" fmla="*/ 178 w 749"/>
              <a:gd name="T57" fmla="*/ 57 h 211"/>
              <a:gd name="T58" fmla="*/ 177 w 749"/>
              <a:gd name="T59" fmla="*/ 58 h 211"/>
              <a:gd name="T60" fmla="*/ 176 w 749"/>
              <a:gd name="T61" fmla="*/ 59 h 211"/>
              <a:gd name="T62" fmla="*/ 175 w 749"/>
              <a:gd name="T63" fmla="*/ 60 h 211"/>
              <a:gd name="T64" fmla="*/ 174 w 749"/>
              <a:gd name="T65" fmla="*/ 64 h 211"/>
              <a:gd name="T66" fmla="*/ 173 w 749"/>
              <a:gd name="T67" fmla="*/ 70 h 211"/>
              <a:gd name="T68" fmla="*/ 157 w 749"/>
              <a:gd name="T69" fmla="*/ 71 h 211"/>
              <a:gd name="T70" fmla="*/ 143 w 749"/>
              <a:gd name="T71" fmla="*/ 73 h 211"/>
              <a:gd name="T72" fmla="*/ 132 w 749"/>
              <a:gd name="T73" fmla="*/ 77 h 211"/>
              <a:gd name="T74" fmla="*/ 65 w 749"/>
              <a:gd name="T75" fmla="*/ 104 h 211"/>
              <a:gd name="T76" fmla="*/ 47 w 749"/>
              <a:gd name="T77" fmla="*/ 126 h 211"/>
              <a:gd name="T78" fmla="*/ 15 w 749"/>
              <a:gd name="T79" fmla="*/ 140 h 211"/>
              <a:gd name="T80" fmla="*/ 0 w 749"/>
              <a:gd name="T81" fmla="*/ 144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9"/>
              <a:gd name="T124" fmla="*/ 0 h 211"/>
              <a:gd name="T125" fmla="*/ 749 w 749"/>
              <a:gd name="T126" fmla="*/ 211 h 2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9" h="211">
                <a:moveTo>
                  <a:pt x="0" y="144"/>
                </a:moveTo>
                <a:lnTo>
                  <a:pt x="0" y="165"/>
                </a:lnTo>
                <a:lnTo>
                  <a:pt x="3" y="169"/>
                </a:lnTo>
                <a:lnTo>
                  <a:pt x="2" y="178"/>
                </a:lnTo>
                <a:lnTo>
                  <a:pt x="4" y="184"/>
                </a:lnTo>
                <a:lnTo>
                  <a:pt x="53" y="198"/>
                </a:lnTo>
                <a:lnTo>
                  <a:pt x="353" y="210"/>
                </a:lnTo>
                <a:lnTo>
                  <a:pt x="456" y="201"/>
                </a:lnTo>
                <a:lnTo>
                  <a:pt x="720" y="196"/>
                </a:lnTo>
                <a:lnTo>
                  <a:pt x="724" y="191"/>
                </a:lnTo>
                <a:lnTo>
                  <a:pt x="724" y="158"/>
                </a:lnTo>
                <a:lnTo>
                  <a:pt x="720" y="155"/>
                </a:lnTo>
                <a:lnTo>
                  <a:pt x="719" y="155"/>
                </a:lnTo>
                <a:lnTo>
                  <a:pt x="724" y="131"/>
                </a:lnTo>
                <a:lnTo>
                  <a:pt x="731" y="134"/>
                </a:lnTo>
                <a:lnTo>
                  <a:pt x="748" y="58"/>
                </a:lnTo>
                <a:lnTo>
                  <a:pt x="746" y="4"/>
                </a:lnTo>
                <a:lnTo>
                  <a:pt x="713" y="0"/>
                </a:lnTo>
                <a:lnTo>
                  <a:pt x="651" y="138"/>
                </a:lnTo>
                <a:lnTo>
                  <a:pt x="429" y="126"/>
                </a:lnTo>
                <a:lnTo>
                  <a:pt x="311" y="73"/>
                </a:lnTo>
                <a:lnTo>
                  <a:pt x="277" y="63"/>
                </a:lnTo>
                <a:lnTo>
                  <a:pt x="182" y="56"/>
                </a:lnTo>
                <a:lnTo>
                  <a:pt x="181" y="56"/>
                </a:lnTo>
                <a:lnTo>
                  <a:pt x="180" y="56"/>
                </a:lnTo>
                <a:lnTo>
                  <a:pt x="179" y="56"/>
                </a:lnTo>
                <a:lnTo>
                  <a:pt x="179" y="57"/>
                </a:lnTo>
                <a:lnTo>
                  <a:pt x="178" y="57"/>
                </a:lnTo>
                <a:lnTo>
                  <a:pt x="177" y="58"/>
                </a:lnTo>
                <a:lnTo>
                  <a:pt x="176" y="59"/>
                </a:lnTo>
                <a:lnTo>
                  <a:pt x="175" y="60"/>
                </a:lnTo>
                <a:lnTo>
                  <a:pt x="174" y="64"/>
                </a:lnTo>
                <a:lnTo>
                  <a:pt x="173" y="70"/>
                </a:lnTo>
                <a:lnTo>
                  <a:pt x="157" y="71"/>
                </a:lnTo>
                <a:lnTo>
                  <a:pt x="143" y="73"/>
                </a:lnTo>
                <a:lnTo>
                  <a:pt x="132" y="77"/>
                </a:lnTo>
                <a:lnTo>
                  <a:pt x="65" y="104"/>
                </a:lnTo>
                <a:lnTo>
                  <a:pt x="47" y="126"/>
                </a:lnTo>
                <a:lnTo>
                  <a:pt x="15" y="140"/>
                </a:lnTo>
                <a:lnTo>
                  <a:pt x="0" y="144"/>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3" name="Freeform 1768"/>
          <p:cNvSpPr>
            <a:spLocks/>
          </p:cNvSpPr>
          <p:nvPr/>
        </p:nvSpPr>
        <p:spPr bwMode="auto">
          <a:xfrm flipH="1">
            <a:off x="3245347" y="3261860"/>
            <a:ext cx="569593" cy="185464"/>
          </a:xfrm>
          <a:custGeom>
            <a:avLst/>
            <a:gdLst>
              <a:gd name="T0" fmla="*/ 0 w 750"/>
              <a:gd name="T1" fmla="*/ 146 h 213"/>
              <a:gd name="T2" fmla="*/ 0 w 750"/>
              <a:gd name="T3" fmla="*/ 167 h 213"/>
              <a:gd name="T4" fmla="*/ 3 w 750"/>
              <a:gd name="T5" fmla="*/ 171 h 213"/>
              <a:gd name="T6" fmla="*/ 2 w 750"/>
              <a:gd name="T7" fmla="*/ 179 h 213"/>
              <a:gd name="T8" fmla="*/ 4 w 750"/>
              <a:gd name="T9" fmla="*/ 185 h 213"/>
              <a:gd name="T10" fmla="*/ 53 w 750"/>
              <a:gd name="T11" fmla="*/ 200 h 213"/>
              <a:gd name="T12" fmla="*/ 353 w 750"/>
              <a:gd name="T13" fmla="*/ 212 h 213"/>
              <a:gd name="T14" fmla="*/ 457 w 750"/>
              <a:gd name="T15" fmla="*/ 203 h 213"/>
              <a:gd name="T16" fmla="*/ 721 w 750"/>
              <a:gd name="T17" fmla="*/ 198 h 213"/>
              <a:gd name="T18" fmla="*/ 725 w 750"/>
              <a:gd name="T19" fmla="*/ 193 h 213"/>
              <a:gd name="T20" fmla="*/ 725 w 750"/>
              <a:gd name="T21" fmla="*/ 160 h 213"/>
              <a:gd name="T22" fmla="*/ 721 w 750"/>
              <a:gd name="T23" fmla="*/ 157 h 213"/>
              <a:gd name="T24" fmla="*/ 720 w 750"/>
              <a:gd name="T25" fmla="*/ 156 h 213"/>
              <a:gd name="T26" fmla="*/ 724 w 750"/>
              <a:gd name="T27" fmla="*/ 133 h 213"/>
              <a:gd name="T28" fmla="*/ 732 w 750"/>
              <a:gd name="T29" fmla="*/ 135 h 213"/>
              <a:gd name="T30" fmla="*/ 749 w 750"/>
              <a:gd name="T31" fmla="*/ 59 h 213"/>
              <a:gd name="T32" fmla="*/ 747 w 750"/>
              <a:gd name="T33" fmla="*/ 4 h 213"/>
              <a:gd name="T34" fmla="*/ 714 w 750"/>
              <a:gd name="T35" fmla="*/ 0 h 213"/>
              <a:gd name="T36" fmla="*/ 652 w 750"/>
              <a:gd name="T37" fmla="*/ 140 h 213"/>
              <a:gd name="T38" fmla="*/ 430 w 750"/>
              <a:gd name="T39" fmla="*/ 127 h 213"/>
              <a:gd name="T40" fmla="*/ 311 w 750"/>
              <a:gd name="T41" fmla="*/ 74 h 213"/>
              <a:gd name="T42" fmla="*/ 277 w 750"/>
              <a:gd name="T43" fmla="*/ 64 h 213"/>
              <a:gd name="T44" fmla="*/ 182 w 750"/>
              <a:gd name="T45" fmla="*/ 57 h 213"/>
              <a:gd name="T46" fmla="*/ 181 w 750"/>
              <a:gd name="T47" fmla="*/ 57 h 213"/>
              <a:gd name="T48" fmla="*/ 180 w 750"/>
              <a:gd name="T49" fmla="*/ 57 h 213"/>
              <a:gd name="T50" fmla="*/ 180 w 750"/>
              <a:gd name="T51" fmla="*/ 57 h 213"/>
              <a:gd name="T52" fmla="*/ 179 w 750"/>
              <a:gd name="T53" fmla="*/ 57 h 213"/>
              <a:gd name="T54" fmla="*/ 179 w 750"/>
              <a:gd name="T55" fmla="*/ 58 h 213"/>
              <a:gd name="T56" fmla="*/ 178 w 750"/>
              <a:gd name="T57" fmla="*/ 58 h 213"/>
              <a:gd name="T58" fmla="*/ 177 w 750"/>
              <a:gd name="T59" fmla="*/ 59 h 213"/>
              <a:gd name="T60" fmla="*/ 176 w 750"/>
              <a:gd name="T61" fmla="*/ 60 h 213"/>
              <a:gd name="T62" fmla="*/ 175 w 750"/>
              <a:gd name="T63" fmla="*/ 61 h 213"/>
              <a:gd name="T64" fmla="*/ 174 w 750"/>
              <a:gd name="T65" fmla="*/ 65 h 213"/>
              <a:gd name="T66" fmla="*/ 173 w 750"/>
              <a:gd name="T67" fmla="*/ 71 h 213"/>
              <a:gd name="T68" fmla="*/ 157 w 750"/>
              <a:gd name="T69" fmla="*/ 72 h 213"/>
              <a:gd name="T70" fmla="*/ 143 w 750"/>
              <a:gd name="T71" fmla="*/ 74 h 213"/>
              <a:gd name="T72" fmla="*/ 132 w 750"/>
              <a:gd name="T73" fmla="*/ 77 h 213"/>
              <a:gd name="T74" fmla="*/ 65 w 750"/>
              <a:gd name="T75" fmla="*/ 105 h 213"/>
              <a:gd name="T76" fmla="*/ 47 w 750"/>
              <a:gd name="T77" fmla="*/ 127 h 213"/>
              <a:gd name="T78" fmla="*/ 15 w 750"/>
              <a:gd name="T79" fmla="*/ 141 h 213"/>
              <a:gd name="T80" fmla="*/ 0 w 750"/>
              <a:gd name="T81" fmla="*/ 146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0"/>
              <a:gd name="T124" fmla="*/ 0 h 213"/>
              <a:gd name="T125" fmla="*/ 750 w 750"/>
              <a:gd name="T126" fmla="*/ 213 h 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0" h="213">
                <a:moveTo>
                  <a:pt x="0" y="146"/>
                </a:moveTo>
                <a:lnTo>
                  <a:pt x="0" y="167"/>
                </a:lnTo>
                <a:lnTo>
                  <a:pt x="3" y="171"/>
                </a:lnTo>
                <a:lnTo>
                  <a:pt x="2" y="179"/>
                </a:lnTo>
                <a:lnTo>
                  <a:pt x="4" y="185"/>
                </a:lnTo>
                <a:lnTo>
                  <a:pt x="53" y="200"/>
                </a:lnTo>
                <a:lnTo>
                  <a:pt x="353" y="212"/>
                </a:lnTo>
                <a:lnTo>
                  <a:pt x="457" y="203"/>
                </a:lnTo>
                <a:lnTo>
                  <a:pt x="721" y="198"/>
                </a:lnTo>
                <a:lnTo>
                  <a:pt x="725" y="193"/>
                </a:lnTo>
                <a:lnTo>
                  <a:pt x="725" y="160"/>
                </a:lnTo>
                <a:lnTo>
                  <a:pt x="721" y="157"/>
                </a:lnTo>
                <a:lnTo>
                  <a:pt x="720" y="156"/>
                </a:lnTo>
                <a:lnTo>
                  <a:pt x="724" y="133"/>
                </a:lnTo>
                <a:lnTo>
                  <a:pt x="732" y="135"/>
                </a:lnTo>
                <a:lnTo>
                  <a:pt x="749" y="59"/>
                </a:lnTo>
                <a:lnTo>
                  <a:pt x="747" y="4"/>
                </a:lnTo>
                <a:lnTo>
                  <a:pt x="714" y="0"/>
                </a:lnTo>
                <a:lnTo>
                  <a:pt x="652" y="140"/>
                </a:lnTo>
                <a:lnTo>
                  <a:pt x="430" y="127"/>
                </a:lnTo>
                <a:lnTo>
                  <a:pt x="311" y="74"/>
                </a:lnTo>
                <a:lnTo>
                  <a:pt x="277" y="64"/>
                </a:lnTo>
                <a:lnTo>
                  <a:pt x="182" y="57"/>
                </a:lnTo>
                <a:lnTo>
                  <a:pt x="181" y="57"/>
                </a:lnTo>
                <a:lnTo>
                  <a:pt x="180" y="57"/>
                </a:lnTo>
                <a:lnTo>
                  <a:pt x="179" y="57"/>
                </a:lnTo>
                <a:lnTo>
                  <a:pt x="179" y="58"/>
                </a:lnTo>
                <a:lnTo>
                  <a:pt x="178" y="58"/>
                </a:lnTo>
                <a:lnTo>
                  <a:pt x="177" y="59"/>
                </a:lnTo>
                <a:lnTo>
                  <a:pt x="176" y="60"/>
                </a:lnTo>
                <a:lnTo>
                  <a:pt x="175" y="61"/>
                </a:lnTo>
                <a:lnTo>
                  <a:pt x="174" y="65"/>
                </a:lnTo>
                <a:lnTo>
                  <a:pt x="173" y="71"/>
                </a:lnTo>
                <a:lnTo>
                  <a:pt x="157" y="72"/>
                </a:lnTo>
                <a:lnTo>
                  <a:pt x="143" y="74"/>
                </a:lnTo>
                <a:lnTo>
                  <a:pt x="132" y="77"/>
                </a:lnTo>
                <a:lnTo>
                  <a:pt x="65" y="105"/>
                </a:lnTo>
                <a:lnTo>
                  <a:pt x="47" y="127"/>
                </a:lnTo>
                <a:lnTo>
                  <a:pt x="15" y="141"/>
                </a:lnTo>
                <a:lnTo>
                  <a:pt x="0" y="14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4" name="Freeform 1769"/>
          <p:cNvSpPr>
            <a:spLocks/>
          </p:cNvSpPr>
          <p:nvPr/>
        </p:nvSpPr>
        <p:spPr bwMode="auto">
          <a:xfrm flipH="1">
            <a:off x="3220285" y="3437746"/>
            <a:ext cx="14430" cy="13932"/>
          </a:xfrm>
          <a:custGeom>
            <a:avLst/>
            <a:gdLst>
              <a:gd name="T0" fmla="*/ 0 w 19"/>
              <a:gd name="T1" fmla="*/ 15 h 16"/>
              <a:gd name="T2" fmla="*/ 16 w 19"/>
              <a:gd name="T3" fmla="*/ 15 h 16"/>
              <a:gd name="T4" fmla="*/ 17 w 19"/>
              <a:gd name="T5" fmla="*/ 15 h 16"/>
              <a:gd name="T6" fmla="*/ 18 w 19"/>
              <a:gd name="T7" fmla="*/ 14 h 16"/>
              <a:gd name="T8" fmla="*/ 18 w 19"/>
              <a:gd name="T9" fmla="*/ 13 h 16"/>
              <a:gd name="T10" fmla="*/ 18 w 19"/>
              <a:gd name="T11" fmla="*/ 2 h 16"/>
              <a:gd name="T12" fmla="*/ 18 w 19"/>
              <a:gd name="T13" fmla="*/ 1 h 16"/>
              <a:gd name="T14" fmla="*/ 17 w 19"/>
              <a:gd name="T15" fmla="*/ 1 h 16"/>
              <a:gd name="T16" fmla="*/ 17 w 19"/>
              <a:gd name="T17" fmla="*/ 0 h 16"/>
              <a:gd name="T18" fmla="*/ 16 w 19"/>
              <a:gd name="T19" fmla="*/ 0 h 16"/>
              <a:gd name="T20" fmla="*/ 0 w 19"/>
              <a:gd name="T21" fmla="*/ 0 h 16"/>
              <a:gd name="T22" fmla="*/ 0 w 19"/>
              <a:gd name="T23" fmla="*/ 1 h 16"/>
              <a:gd name="T24" fmla="*/ 0 w 19"/>
              <a:gd name="T25" fmla="*/ 2 h 16"/>
              <a:gd name="T26" fmla="*/ 0 w 19"/>
              <a:gd name="T27" fmla="*/ 13 h 16"/>
              <a:gd name="T28" fmla="*/ 0 w 19"/>
              <a:gd name="T29" fmla="*/ 14 h 16"/>
              <a:gd name="T30" fmla="*/ 0 w 19"/>
              <a:gd name="T31" fmla="*/ 15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6"/>
              <a:gd name="T50" fmla="*/ 19 w 1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6">
                <a:moveTo>
                  <a:pt x="0" y="15"/>
                </a:moveTo>
                <a:lnTo>
                  <a:pt x="16" y="15"/>
                </a:lnTo>
                <a:lnTo>
                  <a:pt x="17" y="15"/>
                </a:lnTo>
                <a:lnTo>
                  <a:pt x="18" y="14"/>
                </a:lnTo>
                <a:lnTo>
                  <a:pt x="18" y="13"/>
                </a:lnTo>
                <a:lnTo>
                  <a:pt x="18" y="2"/>
                </a:lnTo>
                <a:lnTo>
                  <a:pt x="18" y="1"/>
                </a:lnTo>
                <a:lnTo>
                  <a:pt x="17" y="1"/>
                </a:lnTo>
                <a:lnTo>
                  <a:pt x="17" y="0"/>
                </a:lnTo>
                <a:lnTo>
                  <a:pt x="16" y="0"/>
                </a:lnTo>
                <a:lnTo>
                  <a:pt x="0" y="0"/>
                </a:lnTo>
                <a:lnTo>
                  <a:pt x="0" y="1"/>
                </a:lnTo>
                <a:lnTo>
                  <a:pt x="0" y="2"/>
                </a:lnTo>
                <a:lnTo>
                  <a:pt x="0" y="13"/>
                </a:lnTo>
                <a:lnTo>
                  <a:pt x="0" y="14"/>
                </a:lnTo>
                <a:lnTo>
                  <a:pt x="0" y="15"/>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5" name="Freeform 1770"/>
          <p:cNvSpPr>
            <a:spLocks/>
          </p:cNvSpPr>
          <p:nvPr/>
        </p:nvSpPr>
        <p:spPr bwMode="auto">
          <a:xfrm flipH="1">
            <a:off x="3219526" y="3437746"/>
            <a:ext cx="15189" cy="13932"/>
          </a:xfrm>
          <a:custGeom>
            <a:avLst/>
            <a:gdLst>
              <a:gd name="T0" fmla="*/ 0 w 20"/>
              <a:gd name="T1" fmla="*/ 15 h 16"/>
              <a:gd name="T2" fmla="*/ 17 w 20"/>
              <a:gd name="T3" fmla="*/ 15 h 16"/>
              <a:gd name="T4" fmla="*/ 18 w 20"/>
              <a:gd name="T5" fmla="*/ 15 h 16"/>
              <a:gd name="T6" fmla="*/ 19 w 20"/>
              <a:gd name="T7" fmla="*/ 14 h 16"/>
              <a:gd name="T8" fmla="*/ 19 w 20"/>
              <a:gd name="T9" fmla="*/ 13 h 16"/>
              <a:gd name="T10" fmla="*/ 19 w 20"/>
              <a:gd name="T11" fmla="*/ 2 h 16"/>
              <a:gd name="T12" fmla="*/ 19 w 20"/>
              <a:gd name="T13" fmla="*/ 1 h 16"/>
              <a:gd name="T14" fmla="*/ 18 w 20"/>
              <a:gd name="T15" fmla="*/ 0 h 16"/>
              <a:gd name="T16" fmla="*/ 17 w 20"/>
              <a:gd name="T17" fmla="*/ 0 h 16"/>
              <a:gd name="T18" fmla="*/ 0 w 20"/>
              <a:gd name="T19" fmla="*/ 0 h 16"/>
              <a:gd name="T20" fmla="*/ 0 w 20"/>
              <a:gd name="T21" fmla="*/ 1 h 16"/>
              <a:gd name="T22" fmla="*/ 0 w 20"/>
              <a:gd name="T23" fmla="*/ 2 h 16"/>
              <a:gd name="T24" fmla="*/ 0 w 20"/>
              <a:gd name="T25" fmla="*/ 13 h 16"/>
              <a:gd name="T26" fmla="*/ 0 w 20"/>
              <a:gd name="T27" fmla="*/ 14 h 16"/>
              <a:gd name="T28" fmla="*/ 0 w 20"/>
              <a:gd name="T29" fmla="*/ 1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6"/>
              <a:gd name="T47" fmla="*/ 20 w 2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6">
                <a:moveTo>
                  <a:pt x="0" y="15"/>
                </a:moveTo>
                <a:lnTo>
                  <a:pt x="17" y="15"/>
                </a:lnTo>
                <a:lnTo>
                  <a:pt x="18" y="15"/>
                </a:lnTo>
                <a:lnTo>
                  <a:pt x="19" y="14"/>
                </a:lnTo>
                <a:lnTo>
                  <a:pt x="19" y="13"/>
                </a:lnTo>
                <a:lnTo>
                  <a:pt x="19" y="2"/>
                </a:lnTo>
                <a:lnTo>
                  <a:pt x="19" y="1"/>
                </a:lnTo>
                <a:lnTo>
                  <a:pt x="18" y="0"/>
                </a:lnTo>
                <a:lnTo>
                  <a:pt x="17" y="0"/>
                </a:lnTo>
                <a:lnTo>
                  <a:pt x="0" y="0"/>
                </a:lnTo>
                <a:lnTo>
                  <a:pt x="0" y="1"/>
                </a:lnTo>
                <a:lnTo>
                  <a:pt x="0" y="2"/>
                </a:lnTo>
                <a:lnTo>
                  <a:pt x="0" y="13"/>
                </a:lnTo>
                <a:lnTo>
                  <a:pt x="0" y="14"/>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6" name="Freeform 1771"/>
          <p:cNvSpPr>
            <a:spLocks/>
          </p:cNvSpPr>
          <p:nvPr/>
        </p:nvSpPr>
        <p:spPr bwMode="auto">
          <a:xfrm flipH="1">
            <a:off x="3328887" y="3437746"/>
            <a:ext cx="120754" cy="13932"/>
          </a:xfrm>
          <a:custGeom>
            <a:avLst/>
            <a:gdLst>
              <a:gd name="T0" fmla="*/ 0 w 159"/>
              <a:gd name="T1" fmla="*/ 15 h 16"/>
              <a:gd name="T2" fmla="*/ 158 w 159"/>
              <a:gd name="T3" fmla="*/ 15 h 16"/>
              <a:gd name="T4" fmla="*/ 158 w 159"/>
              <a:gd name="T5" fmla="*/ 0 h 16"/>
              <a:gd name="T6" fmla="*/ 0 60000 65536"/>
              <a:gd name="T7" fmla="*/ 0 60000 65536"/>
              <a:gd name="T8" fmla="*/ 0 60000 65536"/>
              <a:gd name="T9" fmla="*/ 0 w 159"/>
              <a:gd name="T10" fmla="*/ 0 h 16"/>
              <a:gd name="T11" fmla="*/ 159 w 159"/>
              <a:gd name="T12" fmla="*/ 16 h 16"/>
            </a:gdLst>
            <a:ahLst/>
            <a:cxnLst>
              <a:cxn ang="T6">
                <a:pos x="T0" y="T1"/>
              </a:cxn>
              <a:cxn ang="T7">
                <a:pos x="T2" y="T3"/>
              </a:cxn>
              <a:cxn ang="T8">
                <a:pos x="T4" y="T5"/>
              </a:cxn>
            </a:cxnLst>
            <a:rect l="T9" t="T10" r="T11" b="T12"/>
            <a:pathLst>
              <a:path w="159" h="16">
                <a:moveTo>
                  <a:pt x="0" y="15"/>
                </a:moveTo>
                <a:lnTo>
                  <a:pt x="158" y="15"/>
                </a:lnTo>
                <a:lnTo>
                  <a:pt x="15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7" name="Freeform 1772"/>
          <p:cNvSpPr>
            <a:spLocks/>
          </p:cNvSpPr>
          <p:nvPr/>
        </p:nvSpPr>
        <p:spPr bwMode="auto">
          <a:xfrm flipH="1">
            <a:off x="3720767" y="3439488"/>
            <a:ext cx="12151" cy="13932"/>
          </a:xfrm>
          <a:custGeom>
            <a:avLst/>
            <a:gdLst>
              <a:gd name="T0" fmla="*/ 13 w 16"/>
              <a:gd name="T1" fmla="*/ 11 h 16"/>
              <a:gd name="T2" fmla="*/ 10 w 16"/>
              <a:gd name="T3" fmla="*/ 0 h 16"/>
              <a:gd name="T4" fmla="*/ 7 w 16"/>
              <a:gd name="T5" fmla="*/ 0 h 16"/>
              <a:gd name="T6" fmla="*/ 4 w 16"/>
              <a:gd name="T7" fmla="*/ 0 h 16"/>
              <a:gd name="T8" fmla="*/ 1 w 16"/>
              <a:gd name="T9" fmla="*/ 0 h 16"/>
              <a:gd name="T10" fmla="*/ 0 w 16"/>
              <a:gd name="T11" fmla="*/ 0 h 16"/>
              <a:gd name="T12" fmla="*/ 0 w 16"/>
              <a:gd name="T13" fmla="*/ 15 h 16"/>
              <a:gd name="T14" fmla="*/ 1 w 16"/>
              <a:gd name="T15" fmla="*/ 15 h 16"/>
              <a:gd name="T16" fmla="*/ 4 w 16"/>
              <a:gd name="T17" fmla="*/ 15 h 16"/>
              <a:gd name="T18" fmla="*/ 7 w 16"/>
              <a:gd name="T19" fmla="*/ 15 h 16"/>
              <a:gd name="T20" fmla="*/ 10 w 16"/>
              <a:gd name="T21" fmla="*/ 15 h 16"/>
              <a:gd name="T22" fmla="*/ 6 w 16"/>
              <a:gd name="T23" fmla="*/ 8 h 16"/>
              <a:gd name="T24" fmla="*/ 13 w 16"/>
              <a:gd name="T25" fmla="*/ 11 h 16"/>
              <a:gd name="T26" fmla="*/ 15 w 16"/>
              <a:gd name="T27" fmla="*/ 0 h 16"/>
              <a:gd name="T28" fmla="*/ 10 w 16"/>
              <a:gd name="T29" fmla="*/ 0 h 16"/>
              <a:gd name="T30" fmla="*/ 13 w 16"/>
              <a:gd name="T31" fmla="*/ 1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3" y="11"/>
                </a:moveTo>
                <a:lnTo>
                  <a:pt x="10" y="0"/>
                </a:lnTo>
                <a:lnTo>
                  <a:pt x="7" y="0"/>
                </a:lnTo>
                <a:lnTo>
                  <a:pt x="4" y="0"/>
                </a:lnTo>
                <a:lnTo>
                  <a:pt x="1" y="0"/>
                </a:lnTo>
                <a:lnTo>
                  <a:pt x="0" y="0"/>
                </a:lnTo>
                <a:lnTo>
                  <a:pt x="0" y="15"/>
                </a:lnTo>
                <a:lnTo>
                  <a:pt x="1" y="15"/>
                </a:lnTo>
                <a:lnTo>
                  <a:pt x="4" y="15"/>
                </a:lnTo>
                <a:lnTo>
                  <a:pt x="7" y="15"/>
                </a:lnTo>
                <a:lnTo>
                  <a:pt x="10" y="15"/>
                </a:lnTo>
                <a:lnTo>
                  <a:pt x="6" y="8"/>
                </a:lnTo>
                <a:lnTo>
                  <a:pt x="13" y="11"/>
                </a:lnTo>
                <a:lnTo>
                  <a:pt x="15" y="0"/>
                </a:lnTo>
                <a:lnTo>
                  <a:pt x="10" y="0"/>
                </a:lnTo>
                <a:lnTo>
                  <a:pt x="13"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8" name="Freeform 1773"/>
          <p:cNvSpPr>
            <a:spLocks/>
          </p:cNvSpPr>
          <p:nvPr/>
        </p:nvSpPr>
        <p:spPr bwMode="auto">
          <a:xfrm flipH="1">
            <a:off x="3720767" y="3440358"/>
            <a:ext cx="12151" cy="13932"/>
          </a:xfrm>
          <a:custGeom>
            <a:avLst/>
            <a:gdLst>
              <a:gd name="T0" fmla="*/ 3 w 16"/>
              <a:gd name="T1" fmla="*/ 15 h 16"/>
              <a:gd name="T2" fmla="*/ 7 w 16"/>
              <a:gd name="T3" fmla="*/ 13 h 16"/>
              <a:gd name="T4" fmla="*/ 9 w 16"/>
              <a:gd name="T5" fmla="*/ 10 h 16"/>
              <a:gd name="T6" fmla="*/ 11 w 16"/>
              <a:gd name="T7" fmla="*/ 8 h 16"/>
              <a:gd name="T8" fmla="*/ 13 w 16"/>
              <a:gd name="T9" fmla="*/ 7 h 16"/>
              <a:gd name="T10" fmla="*/ 15 w 16"/>
              <a:gd name="T11" fmla="*/ 3 h 16"/>
              <a:gd name="T12" fmla="*/ 5 w 16"/>
              <a:gd name="T13" fmla="*/ 0 h 16"/>
              <a:gd name="T14" fmla="*/ 3 w 16"/>
              <a:gd name="T15" fmla="*/ 3 h 16"/>
              <a:gd name="T16" fmla="*/ 1 w 16"/>
              <a:gd name="T17" fmla="*/ 5 h 16"/>
              <a:gd name="T18" fmla="*/ 0 w 16"/>
              <a:gd name="T19" fmla="*/ 7 h 16"/>
              <a:gd name="T20" fmla="*/ 3 w 16"/>
              <a:gd name="T21" fmla="*/ 5 h 16"/>
              <a:gd name="T22" fmla="*/ 3 w 16"/>
              <a:gd name="T23" fmla="*/ 15 h 16"/>
              <a:gd name="T24" fmla="*/ 5 w 16"/>
              <a:gd name="T25" fmla="*/ 15 h 16"/>
              <a:gd name="T26" fmla="*/ 7 w 16"/>
              <a:gd name="T27" fmla="*/ 13 h 16"/>
              <a:gd name="T28" fmla="*/ 3 w 16"/>
              <a:gd name="T29" fmla="*/ 1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
              <a:gd name="T47" fmla="*/ 16 w 1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
                <a:moveTo>
                  <a:pt x="3" y="15"/>
                </a:moveTo>
                <a:lnTo>
                  <a:pt x="7" y="13"/>
                </a:lnTo>
                <a:lnTo>
                  <a:pt x="9" y="10"/>
                </a:lnTo>
                <a:lnTo>
                  <a:pt x="11" y="8"/>
                </a:lnTo>
                <a:lnTo>
                  <a:pt x="13" y="7"/>
                </a:lnTo>
                <a:lnTo>
                  <a:pt x="15" y="3"/>
                </a:lnTo>
                <a:lnTo>
                  <a:pt x="5" y="0"/>
                </a:lnTo>
                <a:lnTo>
                  <a:pt x="3" y="3"/>
                </a:lnTo>
                <a:lnTo>
                  <a:pt x="1" y="5"/>
                </a:lnTo>
                <a:lnTo>
                  <a:pt x="0" y="7"/>
                </a:lnTo>
                <a:lnTo>
                  <a:pt x="3" y="5"/>
                </a:lnTo>
                <a:lnTo>
                  <a:pt x="3" y="15"/>
                </a:lnTo>
                <a:lnTo>
                  <a:pt x="5" y="15"/>
                </a:lnTo>
                <a:lnTo>
                  <a:pt x="7" y="13"/>
                </a:lnTo>
                <a:lnTo>
                  <a:pt x="3"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89" name="Freeform 1774"/>
          <p:cNvSpPr>
            <a:spLocks/>
          </p:cNvSpPr>
          <p:nvPr/>
        </p:nvSpPr>
        <p:spPr bwMode="auto">
          <a:xfrm flipH="1">
            <a:off x="3723046" y="3441229"/>
            <a:ext cx="12151" cy="871"/>
          </a:xfrm>
          <a:custGeom>
            <a:avLst/>
            <a:gdLst>
              <a:gd name="T0" fmla="*/ 10 w 16"/>
              <a:gd name="T1" fmla="*/ 0 h 1"/>
              <a:gd name="T2" fmla="*/ 11 w 16"/>
              <a:gd name="T3" fmla="*/ 0 h 1"/>
              <a:gd name="T4" fmla="*/ 12 w 16"/>
              <a:gd name="T5" fmla="*/ 0 h 1"/>
              <a:gd name="T6" fmla="*/ 13 w 16"/>
              <a:gd name="T7" fmla="*/ 0 h 1"/>
              <a:gd name="T8" fmla="*/ 14 w 16"/>
              <a:gd name="T9" fmla="*/ 0 h 1"/>
              <a:gd name="T10" fmla="*/ 15 w 16"/>
              <a:gd name="T11" fmla="*/ 0 h 1"/>
              <a:gd name="T12" fmla="*/ 14 w 16"/>
              <a:gd name="T13" fmla="*/ 0 h 1"/>
              <a:gd name="T14" fmla="*/ 12 w 16"/>
              <a:gd name="T15" fmla="*/ 0 h 1"/>
              <a:gd name="T16" fmla="*/ 11 w 16"/>
              <a:gd name="T17" fmla="*/ 0 h 1"/>
              <a:gd name="T18" fmla="*/ 12 w 16"/>
              <a:gd name="T19" fmla="*/ 0 h 1"/>
              <a:gd name="T20" fmla="*/ 10 w 16"/>
              <a:gd name="T21" fmla="*/ 0 h 1"/>
              <a:gd name="T22" fmla="*/ 0 w 16"/>
              <a:gd name="T23" fmla="*/ 0 h 1"/>
              <a:gd name="T24" fmla="*/ 11 w 16"/>
              <a:gd name="T25" fmla="*/ 0 h 1"/>
              <a:gd name="T26" fmla="*/ 10 w 1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
              <a:gd name="T44" fmla="*/ 16 w 1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
                <a:moveTo>
                  <a:pt x="10" y="0"/>
                </a:moveTo>
                <a:lnTo>
                  <a:pt x="11" y="0"/>
                </a:lnTo>
                <a:lnTo>
                  <a:pt x="12" y="0"/>
                </a:lnTo>
                <a:lnTo>
                  <a:pt x="13" y="0"/>
                </a:lnTo>
                <a:lnTo>
                  <a:pt x="14" y="0"/>
                </a:lnTo>
                <a:lnTo>
                  <a:pt x="15" y="0"/>
                </a:lnTo>
                <a:lnTo>
                  <a:pt x="14" y="0"/>
                </a:lnTo>
                <a:lnTo>
                  <a:pt x="12" y="0"/>
                </a:lnTo>
                <a:lnTo>
                  <a:pt x="11" y="0"/>
                </a:lnTo>
                <a:lnTo>
                  <a:pt x="12" y="0"/>
                </a:lnTo>
                <a:lnTo>
                  <a:pt x="10" y="0"/>
                </a:lnTo>
                <a:lnTo>
                  <a:pt x="0" y="0"/>
                </a:lnTo>
                <a:lnTo>
                  <a:pt x="11" y="0"/>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0" name="Freeform 1775"/>
          <p:cNvSpPr>
            <a:spLocks/>
          </p:cNvSpPr>
          <p:nvPr/>
        </p:nvSpPr>
        <p:spPr bwMode="auto">
          <a:xfrm flipH="1">
            <a:off x="3720767" y="3440358"/>
            <a:ext cx="12151" cy="13932"/>
          </a:xfrm>
          <a:custGeom>
            <a:avLst/>
            <a:gdLst>
              <a:gd name="T0" fmla="*/ 15 w 16"/>
              <a:gd name="T1" fmla="*/ 11 h 16"/>
              <a:gd name="T2" fmla="*/ 14 w 16"/>
              <a:gd name="T3" fmla="*/ 8 h 16"/>
              <a:gd name="T4" fmla="*/ 10 w 16"/>
              <a:gd name="T5" fmla="*/ 0 h 16"/>
              <a:gd name="T6" fmla="*/ 6 w 16"/>
              <a:gd name="T7" fmla="*/ 0 h 16"/>
              <a:gd name="T8" fmla="*/ 2 w 16"/>
              <a:gd name="T9" fmla="*/ 0 h 16"/>
              <a:gd name="T10" fmla="*/ 0 w 16"/>
              <a:gd name="T11" fmla="*/ 4 h 16"/>
              <a:gd name="T12" fmla="*/ 1 w 16"/>
              <a:gd name="T13" fmla="*/ 15 h 16"/>
              <a:gd name="T14" fmla="*/ 3 w 16"/>
              <a:gd name="T15" fmla="*/ 15 h 16"/>
              <a:gd name="T16" fmla="*/ 6 w 16"/>
              <a:gd name="T17" fmla="*/ 11 h 16"/>
              <a:gd name="T18" fmla="*/ 8 w 16"/>
              <a:gd name="T19" fmla="*/ 11 h 16"/>
              <a:gd name="T20" fmla="*/ 9 w 16"/>
              <a:gd name="T21" fmla="*/ 15 h 16"/>
              <a:gd name="T22" fmla="*/ 8 w 16"/>
              <a:gd name="T23" fmla="*/ 11 h 16"/>
              <a:gd name="T24" fmla="*/ 15 w 16"/>
              <a:gd name="T25" fmla="*/ 11 h 16"/>
              <a:gd name="T26" fmla="*/ 15 w 16"/>
              <a:gd name="T27" fmla="*/ 8 h 16"/>
              <a:gd name="T28" fmla="*/ 14 w 16"/>
              <a:gd name="T29" fmla="*/ 8 h 16"/>
              <a:gd name="T30" fmla="*/ 15 w 16"/>
              <a:gd name="T31" fmla="*/ 1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11"/>
                </a:moveTo>
                <a:lnTo>
                  <a:pt x="14" y="8"/>
                </a:lnTo>
                <a:lnTo>
                  <a:pt x="10" y="0"/>
                </a:lnTo>
                <a:lnTo>
                  <a:pt x="6" y="0"/>
                </a:lnTo>
                <a:lnTo>
                  <a:pt x="2" y="0"/>
                </a:lnTo>
                <a:lnTo>
                  <a:pt x="0" y="4"/>
                </a:lnTo>
                <a:lnTo>
                  <a:pt x="1" y="15"/>
                </a:lnTo>
                <a:lnTo>
                  <a:pt x="3" y="15"/>
                </a:lnTo>
                <a:lnTo>
                  <a:pt x="6" y="11"/>
                </a:lnTo>
                <a:lnTo>
                  <a:pt x="8" y="11"/>
                </a:lnTo>
                <a:lnTo>
                  <a:pt x="9" y="15"/>
                </a:lnTo>
                <a:lnTo>
                  <a:pt x="8" y="11"/>
                </a:lnTo>
                <a:lnTo>
                  <a:pt x="15" y="11"/>
                </a:lnTo>
                <a:lnTo>
                  <a:pt x="15" y="8"/>
                </a:lnTo>
                <a:lnTo>
                  <a:pt x="14" y="8"/>
                </a:lnTo>
                <a:lnTo>
                  <a:pt x="15"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1" name="Freeform 1776"/>
          <p:cNvSpPr>
            <a:spLocks/>
          </p:cNvSpPr>
          <p:nvPr/>
        </p:nvSpPr>
        <p:spPr bwMode="auto">
          <a:xfrm flipH="1">
            <a:off x="3720767" y="3441229"/>
            <a:ext cx="12151" cy="14802"/>
          </a:xfrm>
          <a:custGeom>
            <a:avLst/>
            <a:gdLst>
              <a:gd name="T0" fmla="*/ 0 w 16"/>
              <a:gd name="T1" fmla="*/ 11 h 17"/>
              <a:gd name="T2" fmla="*/ 2 w 16"/>
              <a:gd name="T3" fmla="*/ 16 h 17"/>
              <a:gd name="T4" fmla="*/ 5 w 16"/>
              <a:gd name="T5" fmla="*/ 14 h 17"/>
              <a:gd name="T6" fmla="*/ 9 w 16"/>
              <a:gd name="T7" fmla="*/ 13 h 17"/>
              <a:gd name="T8" fmla="*/ 13 w 16"/>
              <a:gd name="T9" fmla="*/ 8 h 17"/>
              <a:gd name="T10" fmla="*/ 15 w 16"/>
              <a:gd name="T11" fmla="*/ 0 h 17"/>
              <a:gd name="T12" fmla="*/ 8 w 16"/>
              <a:gd name="T13" fmla="*/ 0 h 17"/>
              <a:gd name="T14" fmla="*/ 8 w 16"/>
              <a:gd name="T15" fmla="*/ 2 h 17"/>
              <a:gd name="T16" fmla="*/ 6 w 16"/>
              <a:gd name="T17" fmla="*/ 3 h 17"/>
              <a:gd name="T18" fmla="*/ 3 w 16"/>
              <a:gd name="T19" fmla="*/ 5 h 17"/>
              <a:gd name="T20" fmla="*/ 2 w 16"/>
              <a:gd name="T21" fmla="*/ 5 h 17"/>
              <a:gd name="T22" fmla="*/ 5 w 16"/>
              <a:gd name="T23" fmla="*/ 11 h 17"/>
              <a:gd name="T24" fmla="*/ 0 w 16"/>
              <a:gd name="T25" fmla="*/ 11 h 17"/>
              <a:gd name="T26" fmla="*/ 0 w 16"/>
              <a:gd name="T27" fmla="*/ 16 h 17"/>
              <a:gd name="T28" fmla="*/ 2 w 16"/>
              <a:gd name="T29" fmla="*/ 16 h 17"/>
              <a:gd name="T30" fmla="*/ 0 w 16"/>
              <a:gd name="T31" fmla="*/ 1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7"/>
              <a:gd name="T50" fmla="*/ 16 w 1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7">
                <a:moveTo>
                  <a:pt x="0" y="11"/>
                </a:moveTo>
                <a:lnTo>
                  <a:pt x="2" y="16"/>
                </a:lnTo>
                <a:lnTo>
                  <a:pt x="5" y="14"/>
                </a:lnTo>
                <a:lnTo>
                  <a:pt x="9" y="13"/>
                </a:lnTo>
                <a:lnTo>
                  <a:pt x="13" y="8"/>
                </a:lnTo>
                <a:lnTo>
                  <a:pt x="15" y="0"/>
                </a:lnTo>
                <a:lnTo>
                  <a:pt x="8" y="0"/>
                </a:lnTo>
                <a:lnTo>
                  <a:pt x="8" y="2"/>
                </a:lnTo>
                <a:lnTo>
                  <a:pt x="6" y="3"/>
                </a:lnTo>
                <a:lnTo>
                  <a:pt x="3" y="5"/>
                </a:lnTo>
                <a:lnTo>
                  <a:pt x="2" y="5"/>
                </a:lnTo>
                <a:lnTo>
                  <a:pt x="5" y="11"/>
                </a:lnTo>
                <a:lnTo>
                  <a:pt x="0" y="11"/>
                </a:lnTo>
                <a:lnTo>
                  <a:pt x="0" y="16"/>
                </a:lnTo>
                <a:lnTo>
                  <a:pt x="2" y="16"/>
                </a:lnTo>
                <a:lnTo>
                  <a:pt x="0"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2" name="Freeform 1777"/>
          <p:cNvSpPr>
            <a:spLocks/>
          </p:cNvSpPr>
          <p:nvPr/>
        </p:nvSpPr>
        <p:spPr bwMode="auto">
          <a:xfrm flipH="1">
            <a:off x="3721527" y="3441229"/>
            <a:ext cx="12151" cy="871"/>
          </a:xfrm>
          <a:custGeom>
            <a:avLst/>
            <a:gdLst>
              <a:gd name="T0" fmla="*/ 2 w 16"/>
              <a:gd name="T1" fmla="*/ 0 h 1"/>
              <a:gd name="T2" fmla="*/ 0 w 16"/>
              <a:gd name="T3" fmla="*/ 0 h 1"/>
              <a:gd name="T4" fmla="*/ 2 w 16"/>
              <a:gd name="T5" fmla="*/ 0 h 1"/>
              <a:gd name="T6" fmla="*/ 0 w 16"/>
              <a:gd name="T7" fmla="*/ 0 h 1"/>
              <a:gd name="T8" fmla="*/ 15 w 16"/>
              <a:gd name="T9" fmla="*/ 0 h 1"/>
              <a:gd name="T10" fmla="*/ 12 w 16"/>
              <a:gd name="T11" fmla="*/ 0 h 1"/>
              <a:gd name="T12" fmla="*/ 10 w 16"/>
              <a:gd name="T13" fmla="*/ 0 h 1"/>
              <a:gd name="T14" fmla="*/ 15 w 16"/>
              <a:gd name="T15" fmla="*/ 0 h 1"/>
              <a:gd name="T16" fmla="*/ 10 w 16"/>
              <a:gd name="T17" fmla="*/ 0 h 1"/>
              <a:gd name="T18" fmla="*/ 2 w 16"/>
              <a:gd name="T19" fmla="*/ 0 h 1"/>
              <a:gd name="T20" fmla="*/ 0 w 16"/>
              <a:gd name="T21" fmla="*/ 0 h 1"/>
              <a:gd name="T22" fmla="*/ 2 w 1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
              <a:gd name="T38" fmla="*/ 16 w 1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
                <a:moveTo>
                  <a:pt x="2" y="0"/>
                </a:moveTo>
                <a:lnTo>
                  <a:pt x="0" y="0"/>
                </a:lnTo>
                <a:lnTo>
                  <a:pt x="2" y="0"/>
                </a:lnTo>
                <a:lnTo>
                  <a:pt x="0" y="0"/>
                </a:lnTo>
                <a:lnTo>
                  <a:pt x="15" y="0"/>
                </a:lnTo>
                <a:lnTo>
                  <a:pt x="12" y="0"/>
                </a:lnTo>
                <a:lnTo>
                  <a:pt x="10" y="0"/>
                </a:lnTo>
                <a:lnTo>
                  <a:pt x="15" y="0"/>
                </a:lnTo>
                <a:lnTo>
                  <a:pt x="10" y="0"/>
                </a:lnTo>
                <a:lnTo>
                  <a:pt x="2" y="0"/>
                </a:lnTo>
                <a:lnTo>
                  <a:pt x="0" y="0"/>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3" name="Freeform 1778"/>
          <p:cNvSpPr>
            <a:spLocks/>
          </p:cNvSpPr>
          <p:nvPr/>
        </p:nvSpPr>
        <p:spPr bwMode="auto">
          <a:xfrm flipH="1">
            <a:off x="3719249" y="3441229"/>
            <a:ext cx="12151" cy="14802"/>
          </a:xfrm>
          <a:custGeom>
            <a:avLst/>
            <a:gdLst>
              <a:gd name="T0" fmla="*/ 15 w 16"/>
              <a:gd name="T1" fmla="*/ 12 h 17"/>
              <a:gd name="T2" fmla="*/ 11 w 16"/>
              <a:gd name="T3" fmla="*/ 0 h 17"/>
              <a:gd name="T4" fmla="*/ 7 w 16"/>
              <a:gd name="T5" fmla="*/ 0 h 17"/>
              <a:gd name="T6" fmla="*/ 3 w 16"/>
              <a:gd name="T7" fmla="*/ 0 h 17"/>
              <a:gd name="T8" fmla="*/ 0 w 16"/>
              <a:gd name="T9" fmla="*/ 4 h 17"/>
              <a:gd name="T10" fmla="*/ 2 w 16"/>
              <a:gd name="T11" fmla="*/ 16 h 17"/>
              <a:gd name="T12" fmla="*/ 3 w 16"/>
              <a:gd name="T13" fmla="*/ 16 h 17"/>
              <a:gd name="T14" fmla="*/ 7 w 16"/>
              <a:gd name="T15" fmla="*/ 16 h 17"/>
              <a:gd name="T16" fmla="*/ 10 w 16"/>
              <a:gd name="T17" fmla="*/ 16 h 17"/>
              <a:gd name="T18" fmla="*/ 15 w 16"/>
              <a:gd name="T19" fmla="*/ 1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7"/>
              <a:gd name="T32" fmla="*/ 16 w 1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7">
                <a:moveTo>
                  <a:pt x="15" y="12"/>
                </a:moveTo>
                <a:lnTo>
                  <a:pt x="11" y="0"/>
                </a:lnTo>
                <a:lnTo>
                  <a:pt x="7" y="0"/>
                </a:lnTo>
                <a:lnTo>
                  <a:pt x="3" y="0"/>
                </a:lnTo>
                <a:lnTo>
                  <a:pt x="0" y="4"/>
                </a:lnTo>
                <a:lnTo>
                  <a:pt x="2" y="16"/>
                </a:lnTo>
                <a:lnTo>
                  <a:pt x="3" y="16"/>
                </a:lnTo>
                <a:lnTo>
                  <a:pt x="7" y="16"/>
                </a:lnTo>
                <a:lnTo>
                  <a:pt x="10" y="16"/>
                </a:lnTo>
                <a:lnTo>
                  <a:pt x="15" y="1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4" name="Freeform 1779"/>
          <p:cNvSpPr>
            <a:spLocks/>
          </p:cNvSpPr>
          <p:nvPr/>
        </p:nvSpPr>
        <p:spPr bwMode="auto">
          <a:xfrm flipH="1">
            <a:off x="3719249" y="3442970"/>
            <a:ext cx="12151" cy="13932"/>
          </a:xfrm>
          <a:custGeom>
            <a:avLst/>
            <a:gdLst>
              <a:gd name="T0" fmla="*/ 0 w 16"/>
              <a:gd name="T1" fmla="*/ 11 h 16"/>
              <a:gd name="T2" fmla="*/ 2 w 16"/>
              <a:gd name="T3" fmla="*/ 15 h 16"/>
              <a:gd name="T4" fmla="*/ 6 w 16"/>
              <a:gd name="T5" fmla="*/ 14 h 16"/>
              <a:gd name="T6" fmla="*/ 11 w 16"/>
              <a:gd name="T7" fmla="*/ 11 h 16"/>
              <a:gd name="T8" fmla="*/ 15 w 16"/>
              <a:gd name="T9" fmla="*/ 4 h 16"/>
              <a:gd name="T10" fmla="*/ 15 w 16"/>
              <a:gd name="T11" fmla="*/ 0 h 16"/>
              <a:gd name="T12" fmla="*/ 9 w 16"/>
              <a:gd name="T13" fmla="*/ 0 h 16"/>
              <a:gd name="T14" fmla="*/ 9 w 16"/>
              <a:gd name="T15" fmla="*/ 2 h 16"/>
              <a:gd name="T16" fmla="*/ 7 w 16"/>
              <a:gd name="T17" fmla="*/ 4 h 16"/>
              <a:gd name="T18" fmla="*/ 4 w 16"/>
              <a:gd name="T19" fmla="*/ 7 h 16"/>
              <a:gd name="T20" fmla="*/ 2 w 16"/>
              <a:gd name="T21" fmla="*/ 7 h 16"/>
              <a:gd name="T22" fmla="*/ 5 w 16"/>
              <a:gd name="T23" fmla="*/ 11 h 16"/>
              <a:gd name="T24" fmla="*/ 0 w 16"/>
              <a:gd name="T25" fmla="*/ 11 h 16"/>
              <a:gd name="T26" fmla="*/ 0 w 16"/>
              <a:gd name="T27" fmla="*/ 15 h 16"/>
              <a:gd name="T28" fmla="*/ 2 w 16"/>
              <a:gd name="T29" fmla="*/ 15 h 16"/>
              <a:gd name="T30" fmla="*/ 0 w 16"/>
              <a:gd name="T31" fmla="*/ 1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0" y="11"/>
                </a:moveTo>
                <a:lnTo>
                  <a:pt x="2" y="15"/>
                </a:lnTo>
                <a:lnTo>
                  <a:pt x="6" y="14"/>
                </a:lnTo>
                <a:lnTo>
                  <a:pt x="11" y="11"/>
                </a:lnTo>
                <a:lnTo>
                  <a:pt x="15" y="4"/>
                </a:lnTo>
                <a:lnTo>
                  <a:pt x="15" y="0"/>
                </a:lnTo>
                <a:lnTo>
                  <a:pt x="9" y="0"/>
                </a:lnTo>
                <a:lnTo>
                  <a:pt x="9" y="2"/>
                </a:lnTo>
                <a:lnTo>
                  <a:pt x="7" y="4"/>
                </a:lnTo>
                <a:lnTo>
                  <a:pt x="4" y="7"/>
                </a:lnTo>
                <a:lnTo>
                  <a:pt x="2" y="7"/>
                </a:lnTo>
                <a:lnTo>
                  <a:pt x="5" y="11"/>
                </a:lnTo>
                <a:lnTo>
                  <a:pt x="0" y="11"/>
                </a:lnTo>
                <a:lnTo>
                  <a:pt x="0" y="15"/>
                </a:lnTo>
                <a:lnTo>
                  <a:pt x="2" y="15"/>
                </a:lnTo>
                <a:lnTo>
                  <a:pt x="0"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5" name="Freeform 1780"/>
          <p:cNvSpPr>
            <a:spLocks/>
          </p:cNvSpPr>
          <p:nvPr/>
        </p:nvSpPr>
        <p:spPr bwMode="auto">
          <a:xfrm flipH="1">
            <a:off x="3723046" y="3443841"/>
            <a:ext cx="12151" cy="13932"/>
          </a:xfrm>
          <a:custGeom>
            <a:avLst/>
            <a:gdLst>
              <a:gd name="T0" fmla="*/ 5 w 16"/>
              <a:gd name="T1" fmla="*/ 0 h 16"/>
              <a:gd name="T2" fmla="*/ 0 w 16"/>
              <a:gd name="T3" fmla="*/ 7 h 16"/>
              <a:gd name="T4" fmla="*/ 0 w 16"/>
              <a:gd name="T5" fmla="*/ 15 h 16"/>
              <a:gd name="T6" fmla="*/ 15 w 16"/>
              <a:gd name="T7" fmla="*/ 15 h 16"/>
              <a:gd name="T8" fmla="*/ 15 w 16"/>
              <a:gd name="T9" fmla="*/ 7 h 16"/>
              <a:gd name="T10" fmla="*/ 15 w 16"/>
              <a:gd name="T11" fmla="*/ 15 h 16"/>
              <a:gd name="T12" fmla="*/ 5 w 16"/>
              <a:gd name="T13" fmla="*/ 0 h 16"/>
              <a:gd name="T14" fmla="*/ 0 w 16"/>
              <a:gd name="T15" fmla="*/ 3 h 16"/>
              <a:gd name="T16" fmla="*/ 0 w 16"/>
              <a:gd name="T17" fmla="*/ 7 h 16"/>
              <a:gd name="T18" fmla="*/ 5 w 1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5" y="0"/>
                </a:moveTo>
                <a:lnTo>
                  <a:pt x="0" y="7"/>
                </a:lnTo>
                <a:lnTo>
                  <a:pt x="0" y="15"/>
                </a:lnTo>
                <a:lnTo>
                  <a:pt x="15" y="15"/>
                </a:lnTo>
                <a:lnTo>
                  <a:pt x="15" y="7"/>
                </a:lnTo>
                <a:lnTo>
                  <a:pt x="15" y="15"/>
                </a:lnTo>
                <a:lnTo>
                  <a:pt x="5" y="0"/>
                </a:lnTo>
                <a:lnTo>
                  <a:pt x="0" y="3"/>
                </a:lnTo>
                <a:lnTo>
                  <a:pt x="0" y="7"/>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6" name="Freeform 1781"/>
          <p:cNvSpPr>
            <a:spLocks/>
          </p:cNvSpPr>
          <p:nvPr/>
        </p:nvSpPr>
        <p:spPr bwMode="auto">
          <a:xfrm flipH="1">
            <a:off x="3719249" y="3443841"/>
            <a:ext cx="12151" cy="13932"/>
          </a:xfrm>
          <a:custGeom>
            <a:avLst/>
            <a:gdLst>
              <a:gd name="T0" fmla="*/ 15 w 16"/>
              <a:gd name="T1" fmla="*/ 7 h 16"/>
              <a:gd name="T2" fmla="*/ 12 w 16"/>
              <a:gd name="T3" fmla="*/ 0 h 16"/>
              <a:gd name="T4" fmla="*/ 9 w 16"/>
              <a:gd name="T5" fmla="*/ 0 h 16"/>
              <a:gd name="T6" fmla="*/ 7 w 16"/>
              <a:gd name="T7" fmla="*/ 0 h 16"/>
              <a:gd name="T8" fmla="*/ 3 w 16"/>
              <a:gd name="T9" fmla="*/ 0 h 16"/>
              <a:gd name="T10" fmla="*/ 0 w 16"/>
              <a:gd name="T11" fmla="*/ 7 h 16"/>
              <a:gd name="T12" fmla="*/ 3 w 16"/>
              <a:gd name="T13" fmla="*/ 15 h 16"/>
              <a:gd name="T14" fmla="*/ 5 w 16"/>
              <a:gd name="T15" fmla="*/ 11 h 16"/>
              <a:gd name="T16" fmla="*/ 6 w 16"/>
              <a:gd name="T17" fmla="*/ 11 h 16"/>
              <a:gd name="T18" fmla="*/ 8 w 16"/>
              <a:gd name="T19" fmla="*/ 15 h 16"/>
              <a:gd name="T20" fmla="*/ 12 w 16"/>
              <a:gd name="T21" fmla="*/ 15 h 16"/>
              <a:gd name="T22" fmla="*/ 8 w 16"/>
              <a:gd name="T23" fmla="*/ 7 h 16"/>
              <a:gd name="T24" fmla="*/ 15 w 16"/>
              <a:gd name="T25" fmla="*/ 7 h 16"/>
              <a:gd name="T26" fmla="*/ 15 w 16"/>
              <a:gd name="T27" fmla="*/ 0 h 16"/>
              <a:gd name="T28" fmla="*/ 12 w 16"/>
              <a:gd name="T29" fmla="*/ 0 h 16"/>
              <a:gd name="T30" fmla="*/ 15 w 16"/>
              <a:gd name="T31" fmla="*/ 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7"/>
                </a:moveTo>
                <a:lnTo>
                  <a:pt x="12" y="0"/>
                </a:lnTo>
                <a:lnTo>
                  <a:pt x="9" y="0"/>
                </a:lnTo>
                <a:lnTo>
                  <a:pt x="7" y="0"/>
                </a:lnTo>
                <a:lnTo>
                  <a:pt x="3" y="0"/>
                </a:lnTo>
                <a:lnTo>
                  <a:pt x="0" y="7"/>
                </a:lnTo>
                <a:lnTo>
                  <a:pt x="3" y="15"/>
                </a:lnTo>
                <a:lnTo>
                  <a:pt x="5" y="11"/>
                </a:lnTo>
                <a:lnTo>
                  <a:pt x="6" y="11"/>
                </a:lnTo>
                <a:lnTo>
                  <a:pt x="8" y="15"/>
                </a:lnTo>
                <a:lnTo>
                  <a:pt x="12" y="15"/>
                </a:lnTo>
                <a:lnTo>
                  <a:pt x="8" y="7"/>
                </a:lnTo>
                <a:lnTo>
                  <a:pt x="15" y="7"/>
                </a:lnTo>
                <a:lnTo>
                  <a:pt x="15" y="0"/>
                </a:lnTo>
                <a:lnTo>
                  <a:pt x="12" y="0"/>
                </a:lnTo>
                <a:lnTo>
                  <a:pt x="15"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7" name="Freeform 1782"/>
          <p:cNvSpPr>
            <a:spLocks/>
          </p:cNvSpPr>
          <p:nvPr/>
        </p:nvSpPr>
        <p:spPr bwMode="auto">
          <a:xfrm flipH="1">
            <a:off x="3718489" y="3444712"/>
            <a:ext cx="12151" cy="871"/>
          </a:xfrm>
          <a:custGeom>
            <a:avLst/>
            <a:gdLst>
              <a:gd name="T0" fmla="*/ 15 w 16"/>
              <a:gd name="T1" fmla="*/ 0 h 1"/>
              <a:gd name="T2" fmla="*/ 15 w 16"/>
              <a:gd name="T3" fmla="*/ 0 h 1"/>
              <a:gd name="T4" fmla="*/ 11 w 16"/>
              <a:gd name="T5" fmla="*/ 0 h 1"/>
              <a:gd name="T6" fmla="*/ 0 w 16"/>
              <a:gd name="T7" fmla="*/ 0 h 1"/>
              <a:gd name="T8" fmla="*/ 3 w 16"/>
              <a:gd name="T9" fmla="*/ 0 h 1"/>
              <a:gd name="T10" fmla="*/ 15 w 16"/>
              <a:gd name="T11" fmla="*/ 0 h 1"/>
              <a:gd name="T12" fmla="*/ 0 60000 65536"/>
              <a:gd name="T13" fmla="*/ 0 60000 65536"/>
              <a:gd name="T14" fmla="*/ 0 60000 65536"/>
              <a:gd name="T15" fmla="*/ 0 60000 65536"/>
              <a:gd name="T16" fmla="*/ 0 60000 65536"/>
              <a:gd name="T17" fmla="*/ 0 60000 65536"/>
              <a:gd name="T18" fmla="*/ 0 w 16"/>
              <a:gd name="T19" fmla="*/ 0 h 1"/>
              <a:gd name="T20" fmla="*/ 16 w 16"/>
              <a:gd name="T21" fmla="*/ 1 h 1"/>
            </a:gdLst>
            <a:ahLst/>
            <a:cxnLst>
              <a:cxn ang="T12">
                <a:pos x="T0" y="T1"/>
              </a:cxn>
              <a:cxn ang="T13">
                <a:pos x="T2" y="T3"/>
              </a:cxn>
              <a:cxn ang="T14">
                <a:pos x="T4" y="T5"/>
              </a:cxn>
              <a:cxn ang="T15">
                <a:pos x="T6" y="T7"/>
              </a:cxn>
              <a:cxn ang="T16">
                <a:pos x="T8" y="T9"/>
              </a:cxn>
              <a:cxn ang="T17">
                <a:pos x="T10" y="T11"/>
              </a:cxn>
            </a:cxnLst>
            <a:rect l="T18" t="T19" r="T20" b="T21"/>
            <a:pathLst>
              <a:path w="16" h="1">
                <a:moveTo>
                  <a:pt x="15" y="0"/>
                </a:moveTo>
                <a:lnTo>
                  <a:pt x="15" y="0"/>
                </a:lnTo>
                <a:lnTo>
                  <a:pt x="11" y="0"/>
                </a:lnTo>
                <a:lnTo>
                  <a:pt x="0" y="0"/>
                </a:lnTo>
                <a:lnTo>
                  <a:pt x="3"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8" name="Freeform 1783"/>
          <p:cNvSpPr>
            <a:spLocks/>
          </p:cNvSpPr>
          <p:nvPr/>
        </p:nvSpPr>
        <p:spPr bwMode="auto">
          <a:xfrm flipH="1">
            <a:off x="3719249" y="3446453"/>
            <a:ext cx="12151" cy="13932"/>
          </a:xfrm>
          <a:custGeom>
            <a:avLst/>
            <a:gdLst>
              <a:gd name="T0" fmla="*/ 0 w 16"/>
              <a:gd name="T1" fmla="*/ 11 h 16"/>
              <a:gd name="T2" fmla="*/ 3 w 16"/>
              <a:gd name="T3" fmla="*/ 13 h 16"/>
              <a:gd name="T4" fmla="*/ 6 w 16"/>
              <a:gd name="T5" fmla="*/ 12 h 16"/>
              <a:gd name="T6" fmla="*/ 10 w 16"/>
              <a:gd name="T7" fmla="*/ 10 h 16"/>
              <a:gd name="T8" fmla="*/ 12 w 16"/>
              <a:gd name="T9" fmla="*/ 8 h 16"/>
              <a:gd name="T10" fmla="*/ 15 w 16"/>
              <a:gd name="T11" fmla="*/ 2 h 16"/>
              <a:gd name="T12" fmla="*/ 9 w 16"/>
              <a:gd name="T13" fmla="*/ 0 h 16"/>
              <a:gd name="T14" fmla="*/ 7 w 16"/>
              <a:gd name="T15" fmla="*/ 2 h 16"/>
              <a:gd name="T16" fmla="*/ 6 w 16"/>
              <a:gd name="T17" fmla="*/ 4 h 16"/>
              <a:gd name="T18" fmla="*/ 3 w 16"/>
              <a:gd name="T19" fmla="*/ 5 h 16"/>
              <a:gd name="T20" fmla="*/ 2 w 16"/>
              <a:gd name="T21" fmla="*/ 6 h 16"/>
              <a:gd name="T22" fmla="*/ 5 w 16"/>
              <a:gd name="T23" fmla="*/ 8 h 16"/>
              <a:gd name="T24" fmla="*/ 0 w 16"/>
              <a:gd name="T25" fmla="*/ 11 h 16"/>
              <a:gd name="T26" fmla="*/ 1 w 16"/>
              <a:gd name="T27" fmla="*/ 15 h 16"/>
              <a:gd name="T28" fmla="*/ 3 w 16"/>
              <a:gd name="T29" fmla="*/ 13 h 16"/>
              <a:gd name="T30" fmla="*/ 0 w 16"/>
              <a:gd name="T31" fmla="*/ 1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0" y="11"/>
                </a:moveTo>
                <a:lnTo>
                  <a:pt x="3" y="13"/>
                </a:lnTo>
                <a:lnTo>
                  <a:pt x="6" y="12"/>
                </a:lnTo>
                <a:lnTo>
                  <a:pt x="10" y="10"/>
                </a:lnTo>
                <a:lnTo>
                  <a:pt x="12" y="8"/>
                </a:lnTo>
                <a:lnTo>
                  <a:pt x="15" y="2"/>
                </a:lnTo>
                <a:lnTo>
                  <a:pt x="9" y="0"/>
                </a:lnTo>
                <a:lnTo>
                  <a:pt x="7" y="2"/>
                </a:lnTo>
                <a:lnTo>
                  <a:pt x="6" y="4"/>
                </a:lnTo>
                <a:lnTo>
                  <a:pt x="3" y="5"/>
                </a:lnTo>
                <a:lnTo>
                  <a:pt x="2" y="6"/>
                </a:lnTo>
                <a:lnTo>
                  <a:pt x="5" y="8"/>
                </a:lnTo>
                <a:lnTo>
                  <a:pt x="0" y="11"/>
                </a:lnTo>
                <a:lnTo>
                  <a:pt x="1" y="15"/>
                </a:lnTo>
                <a:lnTo>
                  <a:pt x="3" y="13"/>
                </a:lnTo>
                <a:lnTo>
                  <a:pt x="0"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599" name="Freeform 1784"/>
          <p:cNvSpPr>
            <a:spLocks/>
          </p:cNvSpPr>
          <p:nvPr/>
        </p:nvSpPr>
        <p:spPr bwMode="auto">
          <a:xfrm flipH="1">
            <a:off x="3721527" y="3446453"/>
            <a:ext cx="12151" cy="13932"/>
          </a:xfrm>
          <a:custGeom>
            <a:avLst/>
            <a:gdLst>
              <a:gd name="T0" fmla="*/ 9 w 16"/>
              <a:gd name="T1" fmla="*/ 0 h 16"/>
              <a:gd name="T2" fmla="*/ 3 w 16"/>
              <a:gd name="T3" fmla="*/ 4 h 16"/>
              <a:gd name="T4" fmla="*/ 0 w 16"/>
              <a:gd name="T5" fmla="*/ 4 h 16"/>
              <a:gd name="T6" fmla="*/ 0 w 16"/>
              <a:gd name="T7" fmla="*/ 8 h 16"/>
              <a:gd name="T8" fmla="*/ 0 w 16"/>
              <a:gd name="T9" fmla="*/ 15 h 16"/>
              <a:gd name="T10" fmla="*/ 15 w 16"/>
              <a:gd name="T11" fmla="*/ 11 h 16"/>
              <a:gd name="T12" fmla="*/ 15 w 16"/>
              <a:gd name="T13" fmla="*/ 8 h 16"/>
              <a:gd name="T14" fmla="*/ 15 w 16"/>
              <a:gd name="T15" fmla="*/ 11 h 16"/>
              <a:gd name="T16" fmla="*/ 15 w 16"/>
              <a:gd name="T17" fmla="*/ 8 h 16"/>
              <a:gd name="T18" fmla="*/ 9 w 16"/>
              <a:gd name="T19" fmla="*/ 15 h 16"/>
              <a:gd name="T20" fmla="*/ 9 w 16"/>
              <a:gd name="T21" fmla="*/ 0 h 16"/>
              <a:gd name="T22" fmla="*/ 6 w 16"/>
              <a:gd name="T23" fmla="*/ 0 h 16"/>
              <a:gd name="T24" fmla="*/ 3 w 16"/>
              <a:gd name="T25" fmla="*/ 4 h 16"/>
              <a:gd name="T26" fmla="*/ 9 w 1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9" y="0"/>
                </a:moveTo>
                <a:lnTo>
                  <a:pt x="3" y="4"/>
                </a:lnTo>
                <a:lnTo>
                  <a:pt x="0" y="4"/>
                </a:lnTo>
                <a:lnTo>
                  <a:pt x="0" y="8"/>
                </a:lnTo>
                <a:lnTo>
                  <a:pt x="0" y="15"/>
                </a:lnTo>
                <a:lnTo>
                  <a:pt x="15" y="11"/>
                </a:lnTo>
                <a:lnTo>
                  <a:pt x="15" y="8"/>
                </a:lnTo>
                <a:lnTo>
                  <a:pt x="15" y="11"/>
                </a:lnTo>
                <a:lnTo>
                  <a:pt x="15" y="8"/>
                </a:lnTo>
                <a:lnTo>
                  <a:pt x="9" y="15"/>
                </a:lnTo>
                <a:lnTo>
                  <a:pt x="9" y="0"/>
                </a:lnTo>
                <a:lnTo>
                  <a:pt x="6" y="0"/>
                </a:lnTo>
                <a:lnTo>
                  <a:pt x="3" y="4"/>
                </a:lnTo>
                <a:lnTo>
                  <a:pt x="9"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0" name="Freeform 1785"/>
          <p:cNvSpPr>
            <a:spLocks/>
          </p:cNvSpPr>
          <p:nvPr/>
        </p:nvSpPr>
        <p:spPr bwMode="auto">
          <a:xfrm flipH="1">
            <a:off x="3719249" y="3446453"/>
            <a:ext cx="12151" cy="13932"/>
          </a:xfrm>
          <a:custGeom>
            <a:avLst/>
            <a:gdLst>
              <a:gd name="T0" fmla="*/ 13 w 16"/>
              <a:gd name="T1" fmla="*/ 0 h 16"/>
              <a:gd name="T2" fmla="*/ 15 w 16"/>
              <a:gd name="T3" fmla="*/ 0 h 16"/>
              <a:gd name="T4" fmla="*/ 9 w 16"/>
              <a:gd name="T5" fmla="*/ 0 h 16"/>
              <a:gd name="T6" fmla="*/ 7 w 16"/>
              <a:gd name="T7" fmla="*/ 0 h 16"/>
              <a:gd name="T8" fmla="*/ 3 w 16"/>
              <a:gd name="T9" fmla="*/ 0 h 16"/>
              <a:gd name="T10" fmla="*/ 0 w 16"/>
              <a:gd name="T11" fmla="*/ 0 h 16"/>
              <a:gd name="T12" fmla="*/ 0 w 16"/>
              <a:gd name="T13" fmla="*/ 15 h 16"/>
              <a:gd name="T14" fmla="*/ 3 w 16"/>
              <a:gd name="T15" fmla="*/ 15 h 16"/>
              <a:gd name="T16" fmla="*/ 7 w 16"/>
              <a:gd name="T17" fmla="*/ 11 h 16"/>
              <a:gd name="T18" fmla="*/ 9 w 16"/>
              <a:gd name="T19" fmla="*/ 11 h 16"/>
              <a:gd name="T20" fmla="*/ 11 w 16"/>
              <a:gd name="T21" fmla="*/ 15 h 16"/>
              <a:gd name="T22" fmla="*/ 13 w 1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13" y="0"/>
                </a:moveTo>
                <a:lnTo>
                  <a:pt x="15" y="0"/>
                </a:lnTo>
                <a:lnTo>
                  <a:pt x="9" y="0"/>
                </a:lnTo>
                <a:lnTo>
                  <a:pt x="7" y="0"/>
                </a:lnTo>
                <a:lnTo>
                  <a:pt x="3" y="0"/>
                </a:lnTo>
                <a:lnTo>
                  <a:pt x="0" y="0"/>
                </a:lnTo>
                <a:lnTo>
                  <a:pt x="0" y="15"/>
                </a:lnTo>
                <a:lnTo>
                  <a:pt x="3" y="15"/>
                </a:lnTo>
                <a:lnTo>
                  <a:pt x="7" y="11"/>
                </a:lnTo>
                <a:lnTo>
                  <a:pt x="9" y="11"/>
                </a:lnTo>
                <a:lnTo>
                  <a:pt x="11" y="15"/>
                </a:lnTo>
                <a:lnTo>
                  <a:pt x="13"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1" name="Freeform 1786"/>
          <p:cNvSpPr>
            <a:spLocks/>
          </p:cNvSpPr>
          <p:nvPr/>
        </p:nvSpPr>
        <p:spPr bwMode="auto">
          <a:xfrm flipH="1">
            <a:off x="3718489" y="3446453"/>
            <a:ext cx="12151" cy="13932"/>
          </a:xfrm>
          <a:custGeom>
            <a:avLst/>
            <a:gdLst>
              <a:gd name="T0" fmla="*/ 11 w 16"/>
              <a:gd name="T1" fmla="*/ 15 h 16"/>
              <a:gd name="T2" fmla="*/ 15 w 16"/>
              <a:gd name="T3" fmla="*/ 11 h 16"/>
              <a:gd name="T4" fmla="*/ 15 w 16"/>
              <a:gd name="T5" fmla="*/ 10 h 16"/>
              <a:gd name="T6" fmla="*/ 15 w 16"/>
              <a:gd name="T7" fmla="*/ 5 h 16"/>
              <a:gd name="T8" fmla="*/ 7 w 16"/>
              <a:gd name="T9" fmla="*/ 0 h 16"/>
              <a:gd name="T10" fmla="*/ 3 w 16"/>
              <a:gd name="T11" fmla="*/ 8 h 16"/>
              <a:gd name="T12" fmla="*/ 3 w 16"/>
              <a:gd name="T13" fmla="*/ 7 h 16"/>
              <a:gd name="T14" fmla="*/ 0 w 16"/>
              <a:gd name="T15" fmla="*/ 10 h 16"/>
              <a:gd name="T16" fmla="*/ 0 w 16"/>
              <a:gd name="T17" fmla="*/ 11 h 16"/>
              <a:gd name="T18" fmla="*/ 3 w 16"/>
              <a:gd name="T19" fmla="*/ 10 h 16"/>
              <a:gd name="T20" fmla="*/ 11 w 16"/>
              <a:gd name="T21" fmla="*/ 15 h 16"/>
              <a:gd name="T22" fmla="*/ 15 w 16"/>
              <a:gd name="T23" fmla="*/ 13 h 16"/>
              <a:gd name="T24" fmla="*/ 15 w 16"/>
              <a:gd name="T25" fmla="*/ 11 h 16"/>
              <a:gd name="T26" fmla="*/ 11 w 16"/>
              <a:gd name="T27" fmla="*/ 1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1" y="15"/>
                </a:moveTo>
                <a:lnTo>
                  <a:pt x="15" y="11"/>
                </a:lnTo>
                <a:lnTo>
                  <a:pt x="15" y="10"/>
                </a:lnTo>
                <a:lnTo>
                  <a:pt x="15" y="5"/>
                </a:lnTo>
                <a:lnTo>
                  <a:pt x="7" y="0"/>
                </a:lnTo>
                <a:lnTo>
                  <a:pt x="3" y="8"/>
                </a:lnTo>
                <a:lnTo>
                  <a:pt x="3" y="7"/>
                </a:lnTo>
                <a:lnTo>
                  <a:pt x="0" y="10"/>
                </a:lnTo>
                <a:lnTo>
                  <a:pt x="0" y="11"/>
                </a:lnTo>
                <a:lnTo>
                  <a:pt x="3" y="10"/>
                </a:lnTo>
                <a:lnTo>
                  <a:pt x="11" y="15"/>
                </a:lnTo>
                <a:lnTo>
                  <a:pt x="15" y="13"/>
                </a:lnTo>
                <a:lnTo>
                  <a:pt x="15" y="11"/>
                </a:lnTo>
                <a:lnTo>
                  <a:pt x="11"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2" name="Freeform 1787"/>
          <p:cNvSpPr>
            <a:spLocks/>
          </p:cNvSpPr>
          <p:nvPr/>
        </p:nvSpPr>
        <p:spPr bwMode="auto">
          <a:xfrm flipH="1">
            <a:off x="3720008" y="3449065"/>
            <a:ext cx="12151" cy="13932"/>
          </a:xfrm>
          <a:custGeom>
            <a:avLst/>
            <a:gdLst>
              <a:gd name="T0" fmla="*/ 0 w 16"/>
              <a:gd name="T1" fmla="*/ 8 h 16"/>
              <a:gd name="T2" fmla="*/ 2 w 16"/>
              <a:gd name="T3" fmla="*/ 15 h 16"/>
              <a:gd name="T4" fmla="*/ 7 w 16"/>
              <a:gd name="T5" fmla="*/ 15 h 16"/>
              <a:gd name="T6" fmla="*/ 9 w 16"/>
              <a:gd name="T7" fmla="*/ 13 h 16"/>
              <a:gd name="T8" fmla="*/ 14 w 16"/>
              <a:gd name="T9" fmla="*/ 11 h 16"/>
              <a:gd name="T10" fmla="*/ 15 w 16"/>
              <a:gd name="T11" fmla="*/ 8 h 16"/>
              <a:gd name="T12" fmla="*/ 11 w 16"/>
              <a:gd name="T13" fmla="*/ 0 h 16"/>
              <a:gd name="T14" fmla="*/ 9 w 16"/>
              <a:gd name="T15" fmla="*/ 2 h 16"/>
              <a:gd name="T16" fmla="*/ 7 w 16"/>
              <a:gd name="T17" fmla="*/ 3 h 16"/>
              <a:gd name="T18" fmla="*/ 5 w 16"/>
              <a:gd name="T19" fmla="*/ 5 h 16"/>
              <a:gd name="T20" fmla="*/ 4 w 16"/>
              <a:gd name="T21" fmla="*/ 5 h 16"/>
              <a:gd name="T22" fmla="*/ 7 w 16"/>
              <a:gd name="T23" fmla="*/ 8 h 16"/>
              <a:gd name="T24" fmla="*/ 0 w 16"/>
              <a:gd name="T25" fmla="*/ 8 h 16"/>
              <a:gd name="T26" fmla="*/ 0 w 16"/>
              <a:gd name="T27" fmla="*/ 13 h 16"/>
              <a:gd name="T28" fmla="*/ 2 w 16"/>
              <a:gd name="T29" fmla="*/ 15 h 16"/>
              <a:gd name="T30" fmla="*/ 0 w 1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0" y="8"/>
                </a:moveTo>
                <a:lnTo>
                  <a:pt x="2" y="15"/>
                </a:lnTo>
                <a:lnTo>
                  <a:pt x="7" y="15"/>
                </a:lnTo>
                <a:lnTo>
                  <a:pt x="9" y="13"/>
                </a:lnTo>
                <a:lnTo>
                  <a:pt x="14" y="11"/>
                </a:lnTo>
                <a:lnTo>
                  <a:pt x="15" y="8"/>
                </a:lnTo>
                <a:lnTo>
                  <a:pt x="11" y="0"/>
                </a:lnTo>
                <a:lnTo>
                  <a:pt x="9" y="2"/>
                </a:lnTo>
                <a:lnTo>
                  <a:pt x="7" y="3"/>
                </a:lnTo>
                <a:lnTo>
                  <a:pt x="5" y="5"/>
                </a:lnTo>
                <a:lnTo>
                  <a:pt x="4" y="5"/>
                </a:lnTo>
                <a:lnTo>
                  <a:pt x="7" y="8"/>
                </a:lnTo>
                <a:lnTo>
                  <a:pt x="0" y="8"/>
                </a:lnTo>
                <a:lnTo>
                  <a:pt x="0" y="13"/>
                </a:lnTo>
                <a:lnTo>
                  <a:pt x="2" y="15"/>
                </a:lnTo>
                <a:lnTo>
                  <a:pt x="0" y="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3" name="Freeform 1788"/>
          <p:cNvSpPr>
            <a:spLocks/>
          </p:cNvSpPr>
          <p:nvPr/>
        </p:nvSpPr>
        <p:spPr bwMode="auto">
          <a:xfrm flipH="1">
            <a:off x="3727603" y="3448195"/>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4" name="Freeform 1789"/>
          <p:cNvSpPr>
            <a:spLocks/>
          </p:cNvSpPr>
          <p:nvPr/>
        </p:nvSpPr>
        <p:spPr bwMode="auto">
          <a:xfrm flipH="1">
            <a:off x="3718489" y="3449936"/>
            <a:ext cx="12151" cy="13932"/>
          </a:xfrm>
          <a:custGeom>
            <a:avLst/>
            <a:gdLst>
              <a:gd name="T0" fmla="*/ 15 w 16"/>
              <a:gd name="T1" fmla="*/ 5 h 16"/>
              <a:gd name="T2" fmla="*/ 14 w 16"/>
              <a:gd name="T3" fmla="*/ 5 h 16"/>
              <a:gd name="T4" fmla="*/ 10 w 16"/>
              <a:gd name="T5" fmla="*/ 0 h 16"/>
              <a:gd name="T6" fmla="*/ 6 w 16"/>
              <a:gd name="T7" fmla="*/ 5 h 16"/>
              <a:gd name="T8" fmla="*/ 2 w 16"/>
              <a:gd name="T9" fmla="*/ 5 h 16"/>
              <a:gd name="T10" fmla="*/ 0 w 16"/>
              <a:gd name="T11" fmla="*/ 5 h 16"/>
              <a:gd name="T12" fmla="*/ 0 w 16"/>
              <a:gd name="T13" fmla="*/ 15 h 16"/>
              <a:gd name="T14" fmla="*/ 3 w 16"/>
              <a:gd name="T15" fmla="*/ 15 h 16"/>
              <a:gd name="T16" fmla="*/ 7 w 16"/>
              <a:gd name="T17" fmla="*/ 9 h 16"/>
              <a:gd name="T18" fmla="*/ 10 w 16"/>
              <a:gd name="T19" fmla="*/ 9 h 16"/>
              <a:gd name="T20" fmla="*/ 12 w 16"/>
              <a:gd name="T21" fmla="*/ 9 h 16"/>
              <a:gd name="T22" fmla="*/ 11 w 16"/>
              <a:gd name="T23" fmla="*/ 9 h 16"/>
              <a:gd name="T24" fmla="*/ 15 w 16"/>
              <a:gd name="T25" fmla="*/ 5 h 16"/>
              <a:gd name="T26" fmla="*/ 14 w 16"/>
              <a:gd name="T27" fmla="*/ 5 h 16"/>
              <a:gd name="T28" fmla="*/ 15 w 16"/>
              <a:gd name="T29" fmla="*/ 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
              <a:gd name="T47" fmla="*/ 16 w 1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
                <a:moveTo>
                  <a:pt x="15" y="5"/>
                </a:moveTo>
                <a:lnTo>
                  <a:pt x="14" y="5"/>
                </a:lnTo>
                <a:lnTo>
                  <a:pt x="10" y="0"/>
                </a:lnTo>
                <a:lnTo>
                  <a:pt x="6" y="5"/>
                </a:lnTo>
                <a:lnTo>
                  <a:pt x="2" y="5"/>
                </a:lnTo>
                <a:lnTo>
                  <a:pt x="0" y="5"/>
                </a:lnTo>
                <a:lnTo>
                  <a:pt x="0" y="15"/>
                </a:lnTo>
                <a:lnTo>
                  <a:pt x="3" y="15"/>
                </a:lnTo>
                <a:lnTo>
                  <a:pt x="7" y="9"/>
                </a:lnTo>
                <a:lnTo>
                  <a:pt x="10" y="9"/>
                </a:lnTo>
                <a:lnTo>
                  <a:pt x="12" y="9"/>
                </a:lnTo>
                <a:lnTo>
                  <a:pt x="11" y="9"/>
                </a:lnTo>
                <a:lnTo>
                  <a:pt x="15" y="5"/>
                </a:lnTo>
                <a:lnTo>
                  <a:pt x="14" y="5"/>
                </a:lnTo>
                <a:lnTo>
                  <a:pt x="15"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5" name="Freeform 1790"/>
          <p:cNvSpPr>
            <a:spLocks/>
          </p:cNvSpPr>
          <p:nvPr/>
        </p:nvSpPr>
        <p:spPr bwMode="auto">
          <a:xfrm flipH="1">
            <a:off x="3721527" y="3449936"/>
            <a:ext cx="759" cy="13932"/>
          </a:xfrm>
          <a:custGeom>
            <a:avLst/>
            <a:gdLst>
              <a:gd name="T0" fmla="*/ 0 w 1"/>
              <a:gd name="T1" fmla="*/ 9 h 16"/>
              <a:gd name="T2" fmla="*/ 0 w 1"/>
              <a:gd name="T3" fmla="*/ 0 h 16"/>
              <a:gd name="T4" fmla="*/ 0 w 1"/>
              <a:gd name="T5" fmla="*/ 9 h 16"/>
              <a:gd name="T6" fmla="*/ 0 w 1"/>
              <a:gd name="T7" fmla="*/ 15 h 16"/>
              <a:gd name="T8" fmla="*/ 0 w 1"/>
              <a:gd name="T9" fmla="*/ 9 h 16"/>
              <a:gd name="T10" fmla="*/ 0 w 1"/>
              <a:gd name="T11" fmla="*/ 5 h 16"/>
              <a:gd name="T12" fmla="*/ 0 w 1"/>
              <a:gd name="T13" fmla="*/ 0 h 16"/>
              <a:gd name="T14" fmla="*/ 0 w 1"/>
              <a:gd name="T15" fmla="*/ 9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0" y="9"/>
                </a:moveTo>
                <a:lnTo>
                  <a:pt x="0" y="0"/>
                </a:lnTo>
                <a:lnTo>
                  <a:pt x="0" y="9"/>
                </a:lnTo>
                <a:lnTo>
                  <a:pt x="0" y="15"/>
                </a:lnTo>
                <a:lnTo>
                  <a:pt x="0" y="9"/>
                </a:lnTo>
                <a:lnTo>
                  <a:pt x="0" y="5"/>
                </a:lnTo>
                <a:lnTo>
                  <a:pt x="0" y="0"/>
                </a:lnTo>
                <a:lnTo>
                  <a:pt x="0"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6" name="Freeform 1791"/>
          <p:cNvSpPr>
            <a:spLocks/>
          </p:cNvSpPr>
          <p:nvPr/>
        </p:nvSpPr>
        <p:spPr bwMode="auto">
          <a:xfrm flipH="1">
            <a:off x="3721527" y="3448195"/>
            <a:ext cx="759" cy="13932"/>
          </a:xfrm>
          <a:custGeom>
            <a:avLst/>
            <a:gdLst>
              <a:gd name="T0" fmla="*/ 0 w 1"/>
              <a:gd name="T1" fmla="*/ 15 h 16"/>
              <a:gd name="T2" fmla="*/ 0 w 1"/>
              <a:gd name="T3" fmla="*/ 10 h 16"/>
              <a:gd name="T4" fmla="*/ 0 w 1"/>
              <a:gd name="T5" fmla="*/ 0 h 16"/>
              <a:gd name="T6" fmla="*/ 0 w 1"/>
              <a:gd name="T7" fmla="*/ 10 h 16"/>
              <a:gd name="T8" fmla="*/ 0 w 1"/>
              <a:gd name="T9" fmla="*/ 3 h 16"/>
              <a:gd name="T10" fmla="*/ 0 w 1"/>
              <a:gd name="T11" fmla="*/ 15 h 16"/>
              <a:gd name="T12" fmla="*/ 0 w 1"/>
              <a:gd name="T13" fmla="*/ 12 h 16"/>
              <a:gd name="T14" fmla="*/ 0 w 1"/>
              <a:gd name="T15" fmla="*/ 10 h 16"/>
              <a:gd name="T16" fmla="*/ 0 w 1"/>
              <a:gd name="T17" fmla="*/ 1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6"/>
              <a:gd name="T29" fmla="*/ 1 w 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6">
                <a:moveTo>
                  <a:pt x="0" y="15"/>
                </a:moveTo>
                <a:lnTo>
                  <a:pt x="0" y="10"/>
                </a:lnTo>
                <a:lnTo>
                  <a:pt x="0" y="0"/>
                </a:lnTo>
                <a:lnTo>
                  <a:pt x="0" y="10"/>
                </a:lnTo>
                <a:lnTo>
                  <a:pt x="0" y="3"/>
                </a:lnTo>
                <a:lnTo>
                  <a:pt x="0" y="15"/>
                </a:lnTo>
                <a:lnTo>
                  <a:pt x="0" y="12"/>
                </a:lnTo>
                <a:lnTo>
                  <a:pt x="0" y="10"/>
                </a:lnTo>
                <a:lnTo>
                  <a:pt x="0"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7" name="Freeform 1792"/>
          <p:cNvSpPr>
            <a:spLocks/>
          </p:cNvSpPr>
          <p:nvPr/>
        </p:nvSpPr>
        <p:spPr bwMode="auto">
          <a:xfrm flipH="1">
            <a:off x="3718489" y="3449936"/>
            <a:ext cx="12151" cy="13932"/>
          </a:xfrm>
          <a:custGeom>
            <a:avLst/>
            <a:gdLst>
              <a:gd name="T0" fmla="*/ 2 w 16"/>
              <a:gd name="T1" fmla="*/ 8 h 16"/>
              <a:gd name="T2" fmla="*/ 3 w 16"/>
              <a:gd name="T3" fmla="*/ 15 h 16"/>
              <a:gd name="T4" fmla="*/ 6 w 16"/>
              <a:gd name="T5" fmla="*/ 13 h 16"/>
              <a:gd name="T6" fmla="*/ 9 w 16"/>
              <a:gd name="T7" fmla="*/ 11 h 16"/>
              <a:gd name="T8" fmla="*/ 13 w 16"/>
              <a:gd name="T9" fmla="*/ 8 h 16"/>
              <a:gd name="T10" fmla="*/ 15 w 16"/>
              <a:gd name="T11" fmla="*/ 3 h 16"/>
              <a:gd name="T12" fmla="*/ 12 w 16"/>
              <a:gd name="T13" fmla="*/ 0 h 16"/>
              <a:gd name="T14" fmla="*/ 10 w 16"/>
              <a:gd name="T15" fmla="*/ 2 h 16"/>
              <a:gd name="T16" fmla="*/ 7 w 16"/>
              <a:gd name="T17" fmla="*/ 6 h 16"/>
              <a:gd name="T18" fmla="*/ 5 w 16"/>
              <a:gd name="T19" fmla="*/ 8 h 16"/>
              <a:gd name="T20" fmla="*/ 4 w 16"/>
              <a:gd name="T21" fmla="*/ 8 h 16"/>
              <a:gd name="T22" fmla="*/ 6 w 16"/>
              <a:gd name="T23" fmla="*/ 13 h 16"/>
              <a:gd name="T24" fmla="*/ 2 w 16"/>
              <a:gd name="T25" fmla="*/ 8 h 16"/>
              <a:gd name="T26" fmla="*/ 0 w 16"/>
              <a:gd name="T27" fmla="*/ 12 h 16"/>
              <a:gd name="T28" fmla="*/ 3 w 16"/>
              <a:gd name="T29" fmla="*/ 15 h 16"/>
              <a:gd name="T30" fmla="*/ 2 w 1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2" y="8"/>
                </a:moveTo>
                <a:lnTo>
                  <a:pt x="3" y="15"/>
                </a:lnTo>
                <a:lnTo>
                  <a:pt x="6" y="13"/>
                </a:lnTo>
                <a:lnTo>
                  <a:pt x="9" y="11"/>
                </a:lnTo>
                <a:lnTo>
                  <a:pt x="13" y="8"/>
                </a:lnTo>
                <a:lnTo>
                  <a:pt x="15" y="3"/>
                </a:lnTo>
                <a:lnTo>
                  <a:pt x="12" y="0"/>
                </a:lnTo>
                <a:lnTo>
                  <a:pt x="10" y="2"/>
                </a:lnTo>
                <a:lnTo>
                  <a:pt x="7" y="6"/>
                </a:lnTo>
                <a:lnTo>
                  <a:pt x="5" y="8"/>
                </a:lnTo>
                <a:lnTo>
                  <a:pt x="4" y="8"/>
                </a:lnTo>
                <a:lnTo>
                  <a:pt x="6" y="13"/>
                </a:lnTo>
                <a:lnTo>
                  <a:pt x="2" y="8"/>
                </a:lnTo>
                <a:lnTo>
                  <a:pt x="0" y="12"/>
                </a:lnTo>
                <a:lnTo>
                  <a:pt x="3" y="15"/>
                </a:lnTo>
                <a:lnTo>
                  <a:pt x="2" y="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8" name="Freeform 1793"/>
          <p:cNvSpPr>
            <a:spLocks/>
          </p:cNvSpPr>
          <p:nvPr/>
        </p:nvSpPr>
        <p:spPr bwMode="auto">
          <a:xfrm flipH="1">
            <a:off x="3723805" y="3450807"/>
            <a:ext cx="759" cy="13932"/>
          </a:xfrm>
          <a:custGeom>
            <a:avLst/>
            <a:gdLst>
              <a:gd name="T0" fmla="*/ 0 w 1"/>
              <a:gd name="T1" fmla="*/ 0 h 16"/>
              <a:gd name="T2" fmla="*/ 0 w 1"/>
              <a:gd name="T3" fmla="*/ 0 h 16"/>
              <a:gd name="T4" fmla="*/ 0 w 1"/>
              <a:gd name="T5" fmla="*/ 8 h 16"/>
              <a:gd name="T6" fmla="*/ 0 w 1"/>
              <a:gd name="T7" fmla="*/ 15 h 16"/>
              <a:gd name="T8" fmla="*/ 0 w 1"/>
              <a:gd name="T9" fmla="*/ 11 h 16"/>
              <a:gd name="T10" fmla="*/ 0 w 1"/>
              <a:gd name="T11" fmla="*/ 15 h 16"/>
              <a:gd name="T12" fmla="*/ 0 w 1"/>
              <a:gd name="T13" fmla="*/ 0 h 16"/>
              <a:gd name="T14" fmla="*/ 0 60000 65536"/>
              <a:gd name="T15" fmla="*/ 0 60000 65536"/>
              <a:gd name="T16" fmla="*/ 0 60000 65536"/>
              <a:gd name="T17" fmla="*/ 0 60000 65536"/>
              <a:gd name="T18" fmla="*/ 0 60000 65536"/>
              <a:gd name="T19" fmla="*/ 0 60000 65536"/>
              <a:gd name="T20" fmla="*/ 0 60000 65536"/>
              <a:gd name="T21" fmla="*/ 0 w 1"/>
              <a:gd name="T22" fmla="*/ 0 h 16"/>
              <a:gd name="T23" fmla="*/ 1 w 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6">
                <a:moveTo>
                  <a:pt x="0" y="0"/>
                </a:moveTo>
                <a:lnTo>
                  <a:pt x="0" y="0"/>
                </a:lnTo>
                <a:lnTo>
                  <a:pt x="0" y="8"/>
                </a:lnTo>
                <a:lnTo>
                  <a:pt x="0" y="15"/>
                </a:lnTo>
                <a:lnTo>
                  <a:pt x="0" y="11"/>
                </a:lnTo>
                <a:lnTo>
                  <a:pt x="0" y="15"/>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09" name="Freeform 1794"/>
          <p:cNvSpPr>
            <a:spLocks/>
          </p:cNvSpPr>
          <p:nvPr/>
        </p:nvSpPr>
        <p:spPr bwMode="auto">
          <a:xfrm flipH="1">
            <a:off x="3718489" y="3450807"/>
            <a:ext cx="12151" cy="871"/>
          </a:xfrm>
          <a:custGeom>
            <a:avLst/>
            <a:gdLst>
              <a:gd name="T0" fmla="*/ 15 w 16"/>
              <a:gd name="T1" fmla="*/ 0 h 1"/>
              <a:gd name="T2" fmla="*/ 11 w 16"/>
              <a:gd name="T3" fmla="*/ 0 h 1"/>
              <a:gd name="T4" fmla="*/ 0 w 16"/>
              <a:gd name="T5" fmla="*/ 0 h 1"/>
              <a:gd name="T6" fmla="*/ 11 w 16"/>
              <a:gd name="T7" fmla="*/ 0 h 1"/>
              <a:gd name="T8" fmla="*/ 9 w 16"/>
              <a:gd name="T9" fmla="*/ 0 h 1"/>
              <a:gd name="T10" fmla="*/ 15 w 16"/>
              <a:gd name="T11" fmla="*/ 0 h 1"/>
              <a:gd name="T12" fmla="*/ 13 w 16"/>
              <a:gd name="T13" fmla="*/ 0 h 1"/>
              <a:gd name="T14" fmla="*/ 11 w 16"/>
              <a:gd name="T15" fmla="*/ 0 h 1"/>
              <a:gd name="T16" fmla="*/ 15 w 1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
              <a:gd name="T29" fmla="*/ 16 w 1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
                <a:moveTo>
                  <a:pt x="15" y="0"/>
                </a:moveTo>
                <a:lnTo>
                  <a:pt x="11" y="0"/>
                </a:lnTo>
                <a:lnTo>
                  <a:pt x="0" y="0"/>
                </a:lnTo>
                <a:lnTo>
                  <a:pt x="11" y="0"/>
                </a:lnTo>
                <a:lnTo>
                  <a:pt x="9" y="0"/>
                </a:lnTo>
                <a:lnTo>
                  <a:pt x="15" y="0"/>
                </a:lnTo>
                <a:lnTo>
                  <a:pt x="13" y="0"/>
                </a:lnTo>
                <a:lnTo>
                  <a:pt x="11"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0" name="Freeform 1795"/>
          <p:cNvSpPr>
            <a:spLocks/>
          </p:cNvSpPr>
          <p:nvPr/>
        </p:nvSpPr>
        <p:spPr bwMode="auto">
          <a:xfrm flipH="1">
            <a:off x="3725324" y="3450807"/>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1" name="Freeform 1796"/>
          <p:cNvSpPr>
            <a:spLocks/>
          </p:cNvSpPr>
          <p:nvPr/>
        </p:nvSpPr>
        <p:spPr bwMode="auto">
          <a:xfrm flipH="1">
            <a:off x="3721527" y="3451678"/>
            <a:ext cx="759" cy="13932"/>
          </a:xfrm>
          <a:custGeom>
            <a:avLst/>
            <a:gdLst>
              <a:gd name="T0" fmla="*/ 0 w 1"/>
              <a:gd name="T1" fmla="*/ 15 h 16"/>
              <a:gd name="T2" fmla="*/ 0 w 1"/>
              <a:gd name="T3" fmla="*/ 8 h 16"/>
              <a:gd name="T4" fmla="*/ 0 w 1"/>
              <a:gd name="T5" fmla="*/ 0 h 16"/>
              <a:gd name="T6" fmla="*/ 0 w 1"/>
              <a:gd name="T7" fmla="*/ 8 h 16"/>
              <a:gd name="T8" fmla="*/ 0 w 1"/>
              <a:gd name="T9" fmla="*/ 0 h 16"/>
              <a:gd name="T10" fmla="*/ 0 w 1"/>
              <a:gd name="T11" fmla="*/ 15 h 16"/>
              <a:gd name="T12" fmla="*/ 0 w 1"/>
              <a:gd name="T13" fmla="*/ 11 h 16"/>
              <a:gd name="T14" fmla="*/ 0 w 1"/>
              <a:gd name="T15" fmla="*/ 8 h 16"/>
              <a:gd name="T16" fmla="*/ 0 w 1"/>
              <a:gd name="T17" fmla="*/ 1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6"/>
              <a:gd name="T29" fmla="*/ 1 w 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6">
                <a:moveTo>
                  <a:pt x="0" y="15"/>
                </a:moveTo>
                <a:lnTo>
                  <a:pt x="0" y="8"/>
                </a:lnTo>
                <a:lnTo>
                  <a:pt x="0" y="0"/>
                </a:lnTo>
                <a:lnTo>
                  <a:pt x="0" y="8"/>
                </a:lnTo>
                <a:lnTo>
                  <a:pt x="0" y="0"/>
                </a:lnTo>
                <a:lnTo>
                  <a:pt x="0" y="15"/>
                </a:lnTo>
                <a:lnTo>
                  <a:pt x="0" y="11"/>
                </a:lnTo>
                <a:lnTo>
                  <a:pt x="0" y="8"/>
                </a:lnTo>
                <a:lnTo>
                  <a:pt x="0"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2" name="Freeform 1797"/>
          <p:cNvSpPr>
            <a:spLocks/>
          </p:cNvSpPr>
          <p:nvPr/>
        </p:nvSpPr>
        <p:spPr bwMode="auto">
          <a:xfrm flipH="1">
            <a:off x="3718489" y="3451678"/>
            <a:ext cx="12151" cy="13932"/>
          </a:xfrm>
          <a:custGeom>
            <a:avLst/>
            <a:gdLst>
              <a:gd name="T0" fmla="*/ 4 w 16"/>
              <a:gd name="T1" fmla="*/ 4 h 16"/>
              <a:gd name="T2" fmla="*/ 4 w 16"/>
              <a:gd name="T3" fmla="*/ 15 h 16"/>
              <a:gd name="T4" fmla="*/ 7 w 16"/>
              <a:gd name="T5" fmla="*/ 15 h 16"/>
              <a:gd name="T6" fmla="*/ 10 w 16"/>
              <a:gd name="T7" fmla="*/ 15 h 16"/>
              <a:gd name="T8" fmla="*/ 12 w 16"/>
              <a:gd name="T9" fmla="*/ 11 h 16"/>
              <a:gd name="T10" fmla="*/ 15 w 16"/>
              <a:gd name="T11" fmla="*/ 8 h 16"/>
              <a:gd name="T12" fmla="*/ 12 w 16"/>
              <a:gd name="T13" fmla="*/ 0 h 16"/>
              <a:gd name="T14" fmla="*/ 10 w 16"/>
              <a:gd name="T15" fmla="*/ 0 h 16"/>
              <a:gd name="T16" fmla="*/ 8 w 16"/>
              <a:gd name="T17" fmla="*/ 4 h 16"/>
              <a:gd name="T18" fmla="*/ 6 w 16"/>
              <a:gd name="T19" fmla="*/ 4 h 16"/>
              <a:gd name="T20" fmla="*/ 6 w 16"/>
              <a:gd name="T21" fmla="*/ 15 h 16"/>
              <a:gd name="T22" fmla="*/ 4 w 16"/>
              <a:gd name="T23" fmla="*/ 4 h 16"/>
              <a:gd name="T24" fmla="*/ 0 w 16"/>
              <a:gd name="T25" fmla="*/ 11 h 16"/>
              <a:gd name="T26" fmla="*/ 4 w 16"/>
              <a:gd name="T27" fmla="*/ 15 h 16"/>
              <a:gd name="T28" fmla="*/ 4 w 16"/>
              <a:gd name="T29" fmla="*/ 4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
              <a:gd name="T47" fmla="*/ 16 w 1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
                <a:moveTo>
                  <a:pt x="4" y="4"/>
                </a:moveTo>
                <a:lnTo>
                  <a:pt x="4" y="15"/>
                </a:lnTo>
                <a:lnTo>
                  <a:pt x="7" y="15"/>
                </a:lnTo>
                <a:lnTo>
                  <a:pt x="10" y="15"/>
                </a:lnTo>
                <a:lnTo>
                  <a:pt x="12" y="11"/>
                </a:lnTo>
                <a:lnTo>
                  <a:pt x="15" y="8"/>
                </a:lnTo>
                <a:lnTo>
                  <a:pt x="12" y="0"/>
                </a:lnTo>
                <a:lnTo>
                  <a:pt x="10" y="0"/>
                </a:lnTo>
                <a:lnTo>
                  <a:pt x="8" y="4"/>
                </a:lnTo>
                <a:lnTo>
                  <a:pt x="6" y="4"/>
                </a:lnTo>
                <a:lnTo>
                  <a:pt x="6" y="15"/>
                </a:lnTo>
                <a:lnTo>
                  <a:pt x="4" y="4"/>
                </a:lnTo>
                <a:lnTo>
                  <a:pt x="0" y="11"/>
                </a:lnTo>
                <a:lnTo>
                  <a:pt x="4" y="15"/>
                </a:lnTo>
                <a:lnTo>
                  <a:pt x="4" y="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3" name="Freeform 1798"/>
          <p:cNvSpPr>
            <a:spLocks/>
          </p:cNvSpPr>
          <p:nvPr/>
        </p:nvSpPr>
        <p:spPr bwMode="auto">
          <a:xfrm flipH="1">
            <a:off x="3720008" y="3452548"/>
            <a:ext cx="12151" cy="871"/>
          </a:xfrm>
          <a:custGeom>
            <a:avLst/>
            <a:gdLst>
              <a:gd name="T0" fmla="*/ 15 w 16"/>
              <a:gd name="T1" fmla="*/ 0 h 1"/>
              <a:gd name="T2" fmla="*/ 11 w 16"/>
              <a:gd name="T3" fmla="*/ 0 h 1"/>
              <a:gd name="T4" fmla="*/ 7 w 16"/>
              <a:gd name="T5" fmla="*/ 0 h 1"/>
              <a:gd name="T6" fmla="*/ 5 w 16"/>
              <a:gd name="T7" fmla="*/ 0 h 1"/>
              <a:gd name="T8" fmla="*/ 2 w 16"/>
              <a:gd name="T9" fmla="*/ 0 h 1"/>
              <a:gd name="T10" fmla="*/ 0 w 16"/>
              <a:gd name="T11" fmla="*/ 0 h 1"/>
              <a:gd name="T12" fmla="*/ 2 w 16"/>
              <a:gd name="T13" fmla="*/ 0 h 1"/>
              <a:gd name="T14" fmla="*/ 5 w 16"/>
              <a:gd name="T15" fmla="*/ 0 h 1"/>
              <a:gd name="T16" fmla="*/ 7 w 16"/>
              <a:gd name="T17" fmla="*/ 0 h 1"/>
              <a:gd name="T18" fmla="*/ 11 w 16"/>
              <a:gd name="T19" fmla="*/ 0 h 1"/>
              <a:gd name="T20" fmla="*/ 7 w 16"/>
              <a:gd name="T21" fmla="*/ 0 h 1"/>
              <a:gd name="T22" fmla="*/ 15 w 16"/>
              <a:gd name="T23" fmla="*/ 0 h 1"/>
              <a:gd name="T24" fmla="*/ 11 w 16"/>
              <a:gd name="T25" fmla="*/ 0 h 1"/>
              <a:gd name="T26" fmla="*/ 15 w 1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
              <a:gd name="T44" fmla="*/ 16 w 1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
                <a:moveTo>
                  <a:pt x="15" y="0"/>
                </a:moveTo>
                <a:lnTo>
                  <a:pt x="11" y="0"/>
                </a:lnTo>
                <a:lnTo>
                  <a:pt x="7" y="0"/>
                </a:lnTo>
                <a:lnTo>
                  <a:pt x="5" y="0"/>
                </a:lnTo>
                <a:lnTo>
                  <a:pt x="2" y="0"/>
                </a:lnTo>
                <a:lnTo>
                  <a:pt x="0" y="0"/>
                </a:lnTo>
                <a:lnTo>
                  <a:pt x="2" y="0"/>
                </a:lnTo>
                <a:lnTo>
                  <a:pt x="5" y="0"/>
                </a:lnTo>
                <a:lnTo>
                  <a:pt x="7" y="0"/>
                </a:lnTo>
                <a:lnTo>
                  <a:pt x="11" y="0"/>
                </a:lnTo>
                <a:lnTo>
                  <a:pt x="7" y="0"/>
                </a:lnTo>
                <a:lnTo>
                  <a:pt x="15" y="0"/>
                </a:lnTo>
                <a:lnTo>
                  <a:pt x="11"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4" name="Freeform 1799"/>
          <p:cNvSpPr>
            <a:spLocks/>
          </p:cNvSpPr>
          <p:nvPr/>
        </p:nvSpPr>
        <p:spPr bwMode="auto">
          <a:xfrm flipH="1">
            <a:off x="3726084" y="3453419"/>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5" name="Freeform 1800"/>
          <p:cNvSpPr>
            <a:spLocks/>
          </p:cNvSpPr>
          <p:nvPr/>
        </p:nvSpPr>
        <p:spPr bwMode="auto">
          <a:xfrm flipH="1">
            <a:off x="3719249" y="3454290"/>
            <a:ext cx="12151" cy="13932"/>
          </a:xfrm>
          <a:custGeom>
            <a:avLst/>
            <a:gdLst>
              <a:gd name="T0" fmla="*/ 2 w 16"/>
              <a:gd name="T1" fmla="*/ 0 h 16"/>
              <a:gd name="T2" fmla="*/ 0 w 16"/>
              <a:gd name="T3" fmla="*/ 8 h 16"/>
              <a:gd name="T4" fmla="*/ 3 w 16"/>
              <a:gd name="T5" fmla="*/ 15 h 16"/>
              <a:gd name="T6" fmla="*/ 7 w 16"/>
              <a:gd name="T7" fmla="*/ 15 h 16"/>
              <a:gd name="T8" fmla="*/ 11 w 16"/>
              <a:gd name="T9" fmla="*/ 11 h 16"/>
              <a:gd name="T10" fmla="*/ 15 w 16"/>
              <a:gd name="T11" fmla="*/ 8 h 16"/>
              <a:gd name="T12" fmla="*/ 11 w 16"/>
              <a:gd name="T13" fmla="*/ 0 h 16"/>
              <a:gd name="T14" fmla="*/ 10 w 16"/>
              <a:gd name="T15" fmla="*/ 0 h 16"/>
              <a:gd name="T16" fmla="*/ 6 w 16"/>
              <a:gd name="T17" fmla="*/ 4 h 16"/>
              <a:gd name="T18" fmla="*/ 4 w 16"/>
              <a:gd name="T19" fmla="*/ 4 h 16"/>
              <a:gd name="T20" fmla="*/ 5 w 16"/>
              <a:gd name="T21" fmla="*/ 8 h 16"/>
              <a:gd name="T22" fmla="*/ 2 w 16"/>
              <a:gd name="T23" fmla="*/ 15 h 16"/>
              <a:gd name="T24" fmla="*/ 2 w 16"/>
              <a:gd name="T25" fmla="*/ 0 h 16"/>
              <a:gd name="T26" fmla="*/ 0 w 16"/>
              <a:gd name="T27" fmla="*/ 0 h 16"/>
              <a:gd name="T28" fmla="*/ 0 w 16"/>
              <a:gd name="T29" fmla="*/ 8 h 16"/>
              <a:gd name="T30" fmla="*/ 2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2" y="0"/>
                </a:moveTo>
                <a:lnTo>
                  <a:pt x="0" y="8"/>
                </a:lnTo>
                <a:lnTo>
                  <a:pt x="3" y="15"/>
                </a:lnTo>
                <a:lnTo>
                  <a:pt x="7" y="15"/>
                </a:lnTo>
                <a:lnTo>
                  <a:pt x="11" y="11"/>
                </a:lnTo>
                <a:lnTo>
                  <a:pt x="15" y="8"/>
                </a:lnTo>
                <a:lnTo>
                  <a:pt x="11" y="0"/>
                </a:lnTo>
                <a:lnTo>
                  <a:pt x="10" y="0"/>
                </a:lnTo>
                <a:lnTo>
                  <a:pt x="6" y="4"/>
                </a:lnTo>
                <a:lnTo>
                  <a:pt x="4" y="4"/>
                </a:lnTo>
                <a:lnTo>
                  <a:pt x="5" y="8"/>
                </a:lnTo>
                <a:lnTo>
                  <a:pt x="2" y="15"/>
                </a:lnTo>
                <a:lnTo>
                  <a:pt x="2" y="0"/>
                </a:lnTo>
                <a:lnTo>
                  <a:pt x="0" y="0"/>
                </a:lnTo>
                <a:lnTo>
                  <a:pt x="0" y="8"/>
                </a:lnTo>
                <a:lnTo>
                  <a:pt x="2"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6" name="Freeform 1801"/>
          <p:cNvSpPr>
            <a:spLocks/>
          </p:cNvSpPr>
          <p:nvPr/>
        </p:nvSpPr>
        <p:spPr bwMode="auto">
          <a:xfrm flipH="1">
            <a:off x="3721527" y="3454290"/>
            <a:ext cx="12151" cy="871"/>
          </a:xfrm>
          <a:custGeom>
            <a:avLst/>
            <a:gdLst>
              <a:gd name="T0" fmla="*/ 15 w 16"/>
              <a:gd name="T1" fmla="*/ 0 h 1"/>
              <a:gd name="T2" fmla="*/ 12 w 16"/>
              <a:gd name="T3" fmla="*/ 0 h 1"/>
              <a:gd name="T4" fmla="*/ 0 w 16"/>
              <a:gd name="T5" fmla="*/ 0 h 1"/>
              <a:gd name="T6" fmla="*/ 12 w 16"/>
              <a:gd name="T7" fmla="*/ 0 h 1"/>
              <a:gd name="T8" fmla="*/ 6 w 16"/>
              <a:gd name="T9" fmla="*/ 0 h 1"/>
              <a:gd name="T10" fmla="*/ 15 w 16"/>
              <a:gd name="T11" fmla="*/ 0 h 1"/>
              <a:gd name="T12" fmla="*/ 12 w 16"/>
              <a:gd name="T13" fmla="*/ 0 h 1"/>
              <a:gd name="T14" fmla="*/ 15 w 16"/>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5" y="0"/>
                </a:moveTo>
                <a:lnTo>
                  <a:pt x="12" y="0"/>
                </a:lnTo>
                <a:lnTo>
                  <a:pt x="0" y="0"/>
                </a:lnTo>
                <a:lnTo>
                  <a:pt x="12" y="0"/>
                </a:lnTo>
                <a:lnTo>
                  <a:pt x="6" y="0"/>
                </a:lnTo>
                <a:lnTo>
                  <a:pt x="15" y="0"/>
                </a:lnTo>
                <a:lnTo>
                  <a:pt x="12"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7" name="Freeform 1802"/>
          <p:cNvSpPr>
            <a:spLocks/>
          </p:cNvSpPr>
          <p:nvPr/>
        </p:nvSpPr>
        <p:spPr bwMode="auto">
          <a:xfrm flipH="1">
            <a:off x="3720008" y="3454290"/>
            <a:ext cx="12151" cy="871"/>
          </a:xfrm>
          <a:custGeom>
            <a:avLst/>
            <a:gdLst>
              <a:gd name="T0" fmla="*/ 15 w 16"/>
              <a:gd name="T1" fmla="*/ 0 h 1"/>
              <a:gd name="T2" fmla="*/ 11 w 16"/>
              <a:gd name="T3" fmla="*/ 0 h 1"/>
              <a:gd name="T4" fmla="*/ 7 w 16"/>
              <a:gd name="T5" fmla="*/ 0 h 1"/>
              <a:gd name="T6" fmla="*/ 0 w 16"/>
              <a:gd name="T7" fmla="*/ 0 h 1"/>
              <a:gd name="T8" fmla="*/ 15 w 16"/>
              <a:gd name="T9" fmla="*/ 0 h 1"/>
              <a:gd name="T10" fmla="*/ 11 w 16"/>
              <a:gd name="T11" fmla="*/ 0 h 1"/>
              <a:gd name="T12" fmla="*/ 15 w 16"/>
              <a:gd name="T13" fmla="*/ 0 h 1"/>
              <a:gd name="T14" fmla="*/ 0 60000 65536"/>
              <a:gd name="T15" fmla="*/ 0 60000 65536"/>
              <a:gd name="T16" fmla="*/ 0 60000 65536"/>
              <a:gd name="T17" fmla="*/ 0 60000 65536"/>
              <a:gd name="T18" fmla="*/ 0 60000 65536"/>
              <a:gd name="T19" fmla="*/ 0 60000 65536"/>
              <a:gd name="T20" fmla="*/ 0 60000 65536"/>
              <a:gd name="T21" fmla="*/ 0 w 16"/>
              <a:gd name="T22" fmla="*/ 0 h 1"/>
              <a:gd name="T23" fmla="*/ 16 w 16"/>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
                <a:moveTo>
                  <a:pt x="15" y="0"/>
                </a:moveTo>
                <a:lnTo>
                  <a:pt x="11" y="0"/>
                </a:lnTo>
                <a:lnTo>
                  <a:pt x="7" y="0"/>
                </a:lnTo>
                <a:lnTo>
                  <a:pt x="0" y="0"/>
                </a:lnTo>
                <a:lnTo>
                  <a:pt x="15" y="0"/>
                </a:lnTo>
                <a:lnTo>
                  <a:pt x="11"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8" name="Freeform 1803"/>
          <p:cNvSpPr>
            <a:spLocks/>
          </p:cNvSpPr>
          <p:nvPr/>
        </p:nvSpPr>
        <p:spPr bwMode="auto">
          <a:xfrm flipH="1">
            <a:off x="3720008" y="3454290"/>
            <a:ext cx="12151" cy="13932"/>
          </a:xfrm>
          <a:custGeom>
            <a:avLst/>
            <a:gdLst>
              <a:gd name="T0" fmla="*/ 11 w 16"/>
              <a:gd name="T1" fmla="*/ 15 h 16"/>
              <a:gd name="T2" fmla="*/ 15 w 16"/>
              <a:gd name="T3" fmla="*/ 15 h 16"/>
              <a:gd name="T4" fmla="*/ 15 w 16"/>
              <a:gd name="T5" fmla="*/ 0 h 16"/>
              <a:gd name="T6" fmla="*/ 0 w 16"/>
              <a:gd name="T7" fmla="*/ 0 h 16"/>
              <a:gd name="T8" fmla="*/ 0 w 16"/>
              <a:gd name="T9" fmla="*/ 15 h 16"/>
              <a:gd name="T10" fmla="*/ 0 w 16"/>
              <a:gd name="T11" fmla="*/ 8 h 16"/>
              <a:gd name="T12" fmla="*/ 11 w 16"/>
              <a:gd name="T13" fmla="*/ 15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11" y="15"/>
                </a:moveTo>
                <a:lnTo>
                  <a:pt x="15" y="15"/>
                </a:lnTo>
                <a:lnTo>
                  <a:pt x="15" y="0"/>
                </a:lnTo>
                <a:lnTo>
                  <a:pt x="0" y="0"/>
                </a:lnTo>
                <a:lnTo>
                  <a:pt x="0" y="15"/>
                </a:lnTo>
                <a:lnTo>
                  <a:pt x="0" y="8"/>
                </a:lnTo>
                <a:lnTo>
                  <a:pt x="11"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19" name="Freeform 1804"/>
          <p:cNvSpPr>
            <a:spLocks/>
          </p:cNvSpPr>
          <p:nvPr/>
        </p:nvSpPr>
        <p:spPr bwMode="auto">
          <a:xfrm flipH="1">
            <a:off x="3720767" y="3455160"/>
            <a:ext cx="12151" cy="13932"/>
          </a:xfrm>
          <a:custGeom>
            <a:avLst/>
            <a:gdLst>
              <a:gd name="T0" fmla="*/ 3 w 16"/>
              <a:gd name="T1" fmla="*/ 5 h 16"/>
              <a:gd name="T2" fmla="*/ 3 w 16"/>
              <a:gd name="T3" fmla="*/ 13 h 16"/>
              <a:gd name="T4" fmla="*/ 6 w 16"/>
              <a:gd name="T5" fmla="*/ 15 h 16"/>
              <a:gd name="T6" fmla="*/ 10 w 16"/>
              <a:gd name="T7" fmla="*/ 11 h 16"/>
              <a:gd name="T8" fmla="*/ 12 w 16"/>
              <a:gd name="T9" fmla="*/ 10 h 16"/>
              <a:gd name="T10" fmla="*/ 15 w 16"/>
              <a:gd name="T11" fmla="*/ 3 h 16"/>
              <a:gd name="T12" fmla="*/ 11 w 16"/>
              <a:gd name="T13" fmla="*/ 2 h 16"/>
              <a:gd name="T14" fmla="*/ 11 w 16"/>
              <a:gd name="T15" fmla="*/ 0 h 16"/>
              <a:gd name="T16" fmla="*/ 9 w 16"/>
              <a:gd name="T17" fmla="*/ 3 h 16"/>
              <a:gd name="T18" fmla="*/ 6 w 16"/>
              <a:gd name="T19" fmla="*/ 5 h 16"/>
              <a:gd name="T20" fmla="*/ 4 w 16"/>
              <a:gd name="T21" fmla="*/ 3 h 16"/>
              <a:gd name="T22" fmla="*/ 4 w 16"/>
              <a:gd name="T23" fmla="*/ 11 h 16"/>
              <a:gd name="T24" fmla="*/ 3 w 16"/>
              <a:gd name="T25" fmla="*/ 5 h 16"/>
              <a:gd name="T26" fmla="*/ 0 w 16"/>
              <a:gd name="T27" fmla="*/ 8 h 16"/>
              <a:gd name="T28" fmla="*/ 3 w 16"/>
              <a:gd name="T29" fmla="*/ 13 h 16"/>
              <a:gd name="T30" fmla="*/ 3 w 16"/>
              <a:gd name="T31" fmla="*/ 5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3" y="5"/>
                </a:moveTo>
                <a:lnTo>
                  <a:pt x="3" y="13"/>
                </a:lnTo>
                <a:lnTo>
                  <a:pt x="6" y="15"/>
                </a:lnTo>
                <a:lnTo>
                  <a:pt x="10" y="11"/>
                </a:lnTo>
                <a:lnTo>
                  <a:pt x="12" y="10"/>
                </a:lnTo>
                <a:lnTo>
                  <a:pt x="15" y="3"/>
                </a:lnTo>
                <a:lnTo>
                  <a:pt x="11" y="2"/>
                </a:lnTo>
                <a:lnTo>
                  <a:pt x="11" y="0"/>
                </a:lnTo>
                <a:lnTo>
                  <a:pt x="9" y="3"/>
                </a:lnTo>
                <a:lnTo>
                  <a:pt x="6" y="5"/>
                </a:lnTo>
                <a:lnTo>
                  <a:pt x="4" y="3"/>
                </a:lnTo>
                <a:lnTo>
                  <a:pt x="4" y="11"/>
                </a:lnTo>
                <a:lnTo>
                  <a:pt x="3" y="5"/>
                </a:lnTo>
                <a:lnTo>
                  <a:pt x="0" y="8"/>
                </a:lnTo>
                <a:lnTo>
                  <a:pt x="3" y="13"/>
                </a:lnTo>
                <a:lnTo>
                  <a:pt x="3"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0" name="Freeform 1805"/>
          <p:cNvSpPr>
            <a:spLocks/>
          </p:cNvSpPr>
          <p:nvPr/>
        </p:nvSpPr>
        <p:spPr bwMode="auto">
          <a:xfrm flipH="1">
            <a:off x="3723046" y="3456031"/>
            <a:ext cx="12151" cy="13932"/>
          </a:xfrm>
          <a:custGeom>
            <a:avLst/>
            <a:gdLst>
              <a:gd name="T0" fmla="*/ 7 w 16"/>
              <a:gd name="T1" fmla="*/ 0 h 16"/>
              <a:gd name="T2" fmla="*/ 7 w 16"/>
              <a:gd name="T3" fmla="*/ 3 h 16"/>
              <a:gd name="T4" fmla="*/ 0 w 16"/>
              <a:gd name="T5" fmla="*/ 6 h 16"/>
              <a:gd name="T6" fmla="*/ 7 w 16"/>
              <a:gd name="T7" fmla="*/ 15 h 16"/>
              <a:gd name="T8" fmla="*/ 15 w 16"/>
              <a:gd name="T9" fmla="*/ 11 h 16"/>
              <a:gd name="T10" fmla="*/ 7 w 16"/>
              <a:gd name="T11" fmla="*/ 15 h 16"/>
              <a:gd name="T12" fmla="*/ 7 w 16"/>
              <a:gd name="T13" fmla="*/ 0 h 16"/>
              <a:gd name="T14" fmla="*/ 7 w 16"/>
              <a:gd name="T15" fmla="*/ 3 h 16"/>
              <a:gd name="T16" fmla="*/ 7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7" y="0"/>
                </a:moveTo>
                <a:lnTo>
                  <a:pt x="7" y="3"/>
                </a:lnTo>
                <a:lnTo>
                  <a:pt x="0" y="6"/>
                </a:lnTo>
                <a:lnTo>
                  <a:pt x="7" y="15"/>
                </a:lnTo>
                <a:lnTo>
                  <a:pt x="15" y="11"/>
                </a:lnTo>
                <a:lnTo>
                  <a:pt x="7" y="15"/>
                </a:lnTo>
                <a:lnTo>
                  <a:pt x="7" y="0"/>
                </a:lnTo>
                <a:lnTo>
                  <a:pt x="7" y="3"/>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1" name="Freeform 1806"/>
          <p:cNvSpPr>
            <a:spLocks/>
          </p:cNvSpPr>
          <p:nvPr/>
        </p:nvSpPr>
        <p:spPr bwMode="auto">
          <a:xfrm flipH="1">
            <a:off x="3721527" y="3456031"/>
            <a:ext cx="12151" cy="13932"/>
          </a:xfrm>
          <a:custGeom>
            <a:avLst/>
            <a:gdLst>
              <a:gd name="T0" fmla="*/ 15 w 16"/>
              <a:gd name="T1" fmla="*/ 3 h 16"/>
              <a:gd name="T2" fmla="*/ 15 w 16"/>
              <a:gd name="T3" fmla="*/ 0 h 16"/>
              <a:gd name="T4" fmla="*/ 0 w 16"/>
              <a:gd name="T5" fmla="*/ 0 h 16"/>
              <a:gd name="T6" fmla="*/ 0 w 16"/>
              <a:gd name="T7" fmla="*/ 15 h 16"/>
              <a:gd name="T8" fmla="*/ 15 w 16"/>
              <a:gd name="T9" fmla="*/ 15 h 16"/>
              <a:gd name="T10" fmla="*/ 7 w 16"/>
              <a:gd name="T11" fmla="*/ 15 h 16"/>
              <a:gd name="T12" fmla="*/ 15 w 16"/>
              <a:gd name="T13" fmla="*/ 3 h 16"/>
              <a:gd name="T14" fmla="*/ 15 w 16"/>
              <a:gd name="T15" fmla="*/ 0 h 16"/>
              <a:gd name="T16" fmla="*/ 15 w 16"/>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3"/>
                </a:moveTo>
                <a:lnTo>
                  <a:pt x="15" y="0"/>
                </a:lnTo>
                <a:lnTo>
                  <a:pt x="0" y="0"/>
                </a:lnTo>
                <a:lnTo>
                  <a:pt x="0" y="15"/>
                </a:lnTo>
                <a:lnTo>
                  <a:pt x="15" y="15"/>
                </a:lnTo>
                <a:lnTo>
                  <a:pt x="7" y="15"/>
                </a:lnTo>
                <a:lnTo>
                  <a:pt x="15" y="3"/>
                </a:lnTo>
                <a:lnTo>
                  <a:pt x="15" y="0"/>
                </a:lnTo>
                <a:lnTo>
                  <a:pt x="15" y="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2" name="Freeform 1807"/>
          <p:cNvSpPr>
            <a:spLocks/>
          </p:cNvSpPr>
          <p:nvPr/>
        </p:nvSpPr>
        <p:spPr bwMode="auto">
          <a:xfrm flipH="1">
            <a:off x="3723046" y="3456031"/>
            <a:ext cx="12151" cy="13932"/>
          </a:xfrm>
          <a:custGeom>
            <a:avLst/>
            <a:gdLst>
              <a:gd name="T0" fmla="*/ 15 w 16"/>
              <a:gd name="T1" fmla="*/ 15 h 16"/>
              <a:gd name="T2" fmla="*/ 15 w 16"/>
              <a:gd name="T3" fmla="*/ 15 h 16"/>
              <a:gd name="T4" fmla="*/ 10 w 16"/>
              <a:gd name="T5" fmla="*/ 8 h 16"/>
              <a:gd name="T6" fmla="*/ 10 w 16"/>
              <a:gd name="T7" fmla="*/ 4 h 16"/>
              <a:gd name="T8" fmla="*/ 5 w 16"/>
              <a:gd name="T9" fmla="*/ 0 h 16"/>
              <a:gd name="T10" fmla="*/ 0 w 16"/>
              <a:gd name="T11" fmla="*/ 11 h 16"/>
              <a:gd name="T12" fmla="*/ 0 w 16"/>
              <a:gd name="T13" fmla="*/ 15 h 16"/>
              <a:gd name="T14" fmla="*/ 15 w 16"/>
              <a:gd name="T15" fmla="*/ 15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5" y="15"/>
                </a:moveTo>
                <a:lnTo>
                  <a:pt x="15" y="15"/>
                </a:lnTo>
                <a:lnTo>
                  <a:pt x="10" y="8"/>
                </a:lnTo>
                <a:lnTo>
                  <a:pt x="10" y="4"/>
                </a:lnTo>
                <a:lnTo>
                  <a:pt x="5" y="0"/>
                </a:lnTo>
                <a:lnTo>
                  <a:pt x="0" y="11"/>
                </a:lnTo>
                <a:lnTo>
                  <a:pt x="0" y="15"/>
                </a:lnTo>
                <a:lnTo>
                  <a:pt x="15"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3" name="Freeform 1808"/>
          <p:cNvSpPr>
            <a:spLocks/>
          </p:cNvSpPr>
          <p:nvPr/>
        </p:nvSpPr>
        <p:spPr bwMode="auto">
          <a:xfrm flipH="1">
            <a:off x="3737475" y="3437746"/>
            <a:ext cx="12151" cy="13932"/>
          </a:xfrm>
          <a:custGeom>
            <a:avLst/>
            <a:gdLst>
              <a:gd name="T0" fmla="*/ 8 w 16"/>
              <a:gd name="T1" fmla="*/ 0 h 16"/>
              <a:gd name="T2" fmla="*/ 8 w 16"/>
              <a:gd name="T3" fmla="*/ 0 h 16"/>
              <a:gd name="T4" fmla="*/ 11 w 16"/>
              <a:gd name="T5" fmla="*/ 4 h 16"/>
              <a:gd name="T6" fmla="*/ 15 w 16"/>
              <a:gd name="T7" fmla="*/ 8 h 16"/>
              <a:gd name="T8" fmla="*/ 11 w 16"/>
              <a:gd name="T9" fmla="*/ 11 h 16"/>
              <a:gd name="T10" fmla="*/ 11 w 16"/>
              <a:gd name="T11" fmla="*/ 15 h 16"/>
              <a:gd name="T12" fmla="*/ 8 w 16"/>
              <a:gd name="T13" fmla="*/ 15 h 16"/>
              <a:gd name="T14" fmla="*/ 4 w 16"/>
              <a:gd name="T15" fmla="*/ 15 h 16"/>
              <a:gd name="T16" fmla="*/ 0 w 16"/>
              <a:gd name="T17" fmla="*/ 15 h 16"/>
              <a:gd name="T18" fmla="*/ 0 w 16"/>
              <a:gd name="T19" fmla="*/ 11 h 16"/>
              <a:gd name="T20" fmla="*/ 0 w 16"/>
              <a:gd name="T21" fmla="*/ 8 h 16"/>
              <a:gd name="T22" fmla="*/ 0 w 16"/>
              <a:gd name="T23" fmla="*/ 4 h 16"/>
              <a:gd name="T24" fmla="*/ 4 w 16"/>
              <a:gd name="T25" fmla="*/ 0 h 16"/>
              <a:gd name="T26" fmla="*/ 8 w 1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8" y="0"/>
                </a:moveTo>
                <a:lnTo>
                  <a:pt x="8" y="0"/>
                </a:lnTo>
                <a:lnTo>
                  <a:pt x="11" y="4"/>
                </a:lnTo>
                <a:lnTo>
                  <a:pt x="15" y="8"/>
                </a:lnTo>
                <a:lnTo>
                  <a:pt x="11" y="11"/>
                </a:lnTo>
                <a:lnTo>
                  <a:pt x="11" y="15"/>
                </a:lnTo>
                <a:lnTo>
                  <a:pt x="8" y="15"/>
                </a:lnTo>
                <a:lnTo>
                  <a:pt x="4" y="15"/>
                </a:lnTo>
                <a:lnTo>
                  <a:pt x="0" y="15"/>
                </a:lnTo>
                <a:lnTo>
                  <a:pt x="0" y="11"/>
                </a:lnTo>
                <a:lnTo>
                  <a:pt x="0" y="8"/>
                </a:lnTo>
                <a:lnTo>
                  <a:pt x="0" y="4"/>
                </a:lnTo>
                <a:lnTo>
                  <a:pt x="4"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4" name="Freeform 1809"/>
          <p:cNvSpPr>
            <a:spLocks/>
          </p:cNvSpPr>
          <p:nvPr/>
        </p:nvSpPr>
        <p:spPr bwMode="auto">
          <a:xfrm flipH="1">
            <a:off x="3737475" y="3437746"/>
            <a:ext cx="12151" cy="13932"/>
          </a:xfrm>
          <a:custGeom>
            <a:avLst/>
            <a:gdLst>
              <a:gd name="T0" fmla="*/ 8 w 16"/>
              <a:gd name="T1" fmla="*/ 0 h 16"/>
              <a:gd name="T2" fmla="*/ 9 w 16"/>
              <a:gd name="T3" fmla="*/ 0 h 16"/>
              <a:gd name="T4" fmla="*/ 11 w 16"/>
              <a:gd name="T5" fmla="*/ 2 h 16"/>
              <a:gd name="T6" fmla="*/ 14 w 16"/>
              <a:gd name="T7" fmla="*/ 3 h 16"/>
              <a:gd name="T8" fmla="*/ 15 w 16"/>
              <a:gd name="T9" fmla="*/ 6 h 16"/>
              <a:gd name="T10" fmla="*/ 14 w 16"/>
              <a:gd name="T11" fmla="*/ 8 h 16"/>
              <a:gd name="T12" fmla="*/ 11 w 16"/>
              <a:gd name="T13" fmla="*/ 12 h 16"/>
              <a:gd name="T14" fmla="*/ 9 w 16"/>
              <a:gd name="T15" fmla="*/ 12 h 16"/>
              <a:gd name="T16" fmla="*/ 8 w 16"/>
              <a:gd name="T17" fmla="*/ 15 h 16"/>
              <a:gd name="T18" fmla="*/ 5 w 16"/>
              <a:gd name="T19" fmla="*/ 12 h 16"/>
              <a:gd name="T20" fmla="*/ 2 w 16"/>
              <a:gd name="T21" fmla="*/ 12 h 16"/>
              <a:gd name="T22" fmla="*/ 0 w 16"/>
              <a:gd name="T23" fmla="*/ 8 h 16"/>
              <a:gd name="T24" fmla="*/ 0 w 16"/>
              <a:gd name="T25" fmla="*/ 6 h 16"/>
              <a:gd name="T26" fmla="*/ 0 w 16"/>
              <a:gd name="T27" fmla="*/ 3 h 16"/>
              <a:gd name="T28" fmla="*/ 2 w 16"/>
              <a:gd name="T29" fmla="*/ 2 h 16"/>
              <a:gd name="T30" fmla="*/ 5 w 16"/>
              <a:gd name="T31" fmla="*/ 0 h 16"/>
              <a:gd name="T32" fmla="*/ 8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0"/>
                </a:moveTo>
                <a:lnTo>
                  <a:pt x="9" y="0"/>
                </a:lnTo>
                <a:lnTo>
                  <a:pt x="11" y="2"/>
                </a:lnTo>
                <a:lnTo>
                  <a:pt x="14" y="3"/>
                </a:lnTo>
                <a:lnTo>
                  <a:pt x="15" y="6"/>
                </a:lnTo>
                <a:lnTo>
                  <a:pt x="14" y="8"/>
                </a:lnTo>
                <a:lnTo>
                  <a:pt x="11" y="12"/>
                </a:lnTo>
                <a:lnTo>
                  <a:pt x="9" y="12"/>
                </a:lnTo>
                <a:lnTo>
                  <a:pt x="8" y="15"/>
                </a:lnTo>
                <a:lnTo>
                  <a:pt x="5" y="12"/>
                </a:lnTo>
                <a:lnTo>
                  <a:pt x="2" y="12"/>
                </a:lnTo>
                <a:lnTo>
                  <a:pt x="0" y="8"/>
                </a:lnTo>
                <a:lnTo>
                  <a:pt x="0" y="6"/>
                </a:lnTo>
                <a:lnTo>
                  <a:pt x="0" y="3"/>
                </a:lnTo>
                <a:lnTo>
                  <a:pt x="2" y="2"/>
                </a:lnTo>
                <a:lnTo>
                  <a:pt x="5"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5" name="Freeform 1810"/>
          <p:cNvSpPr>
            <a:spLocks/>
          </p:cNvSpPr>
          <p:nvPr/>
        </p:nvSpPr>
        <p:spPr bwMode="auto">
          <a:xfrm flipH="1">
            <a:off x="3735957" y="3439488"/>
            <a:ext cx="12151" cy="13932"/>
          </a:xfrm>
          <a:custGeom>
            <a:avLst/>
            <a:gdLst>
              <a:gd name="T0" fmla="*/ 4 w 16"/>
              <a:gd name="T1" fmla="*/ 14 h 16"/>
              <a:gd name="T2" fmla="*/ 0 w 16"/>
              <a:gd name="T3" fmla="*/ 0 h 16"/>
              <a:gd name="T4" fmla="*/ 9 w 16"/>
              <a:gd name="T5" fmla="*/ 0 h 16"/>
              <a:gd name="T6" fmla="*/ 15 w 16"/>
              <a:gd name="T7" fmla="*/ 15 h 16"/>
              <a:gd name="T8" fmla="*/ 4 w 16"/>
              <a:gd name="T9" fmla="*/ 1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4" y="14"/>
                </a:moveTo>
                <a:lnTo>
                  <a:pt x="0" y="0"/>
                </a:lnTo>
                <a:lnTo>
                  <a:pt x="9" y="0"/>
                </a:lnTo>
                <a:lnTo>
                  <a:pt x="15" y="15"/>
                </a:lnTo>
                <a:lnTo>
                  <a:pt x="4" y="14"/>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6" name="Freeform 1811"/>
          <p:cNvSpPr>
            <a:spLocks/>
          </p:cNvSpPr>
          <p:nvPr/>
        </p:nvSpPr>
        <p:spPr bwMode="auto">
          <a:xfrm flipH="1">
            <a:off x="3735197" y="3439488"/>
            <a:ext cx="12151" cy="15673"/>
          </a:xfrm>
          <a:custGeom>
            <a:avLst/>
            <a:gdLst>
              <a:gd name="T0" fmla="*/ 4 w 16"/>
              <a:gd name="T1" fmla="*/ 16 h 18"/>
              <a:gd name="T2" fmla="*/ 0 w 16"/>
              <a:gd name="T3" fmla="*/ 0 h 18"/>
              <a:gd name="T4" fmla="*/ 9 w 16"/>
              <a:gd name="T5" fmla="*/ 0 h 18"/>
              <a:gd name="T6" fmla="*/ 15 w 16"/>
              <a:gd name="T7" fmla="*/ 17 h 18"/>
              <a:gd name="T8" fmla="*/ 4 w 16"/>
              <a:gd name="T9" fmla="*/ 16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4" y="16"/>
                </a:moveTo>
                <a:lnTo>
                  <a:pt x="0" y="0"/>
                </a:lnTo>
                <a:lnTo>
                  <a:pt x="9" y="0"/>
                </a:lnTo>
                <a:lnTo>
                  <a:pt x="15" y="17"/>
                </a:lnTo>
                <a:lnTo>
                  <a:pt x="4"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7" name="Freeform 1812"/>
          <p:cNvSpPr>
            <a:spLocks/>
          </p:cNvSpPr>
          <p:nvPr/>
        </p:nvSpPr>
        <p:spPr bwMode="auto">
          <a:xfrm flipH="1">
            <a:off x="3736716" y="3439488"/>
            <a:ext cx="12151" cy="13932"/>
          </a:xfrm>
          <a:custGeom>
            <a:avLst/>
            <a:gdLst>
              <a:gd name="T0" fmla="*/ 0 w 16"/>
              <a:gd name="T1" fmla="*/ 15 h 16"/>
              <a:gd name="T2" fmla="*/ 0 w 16"/>
              <a:gd name="T3" fmla="*/ 0 h 16"/>
              <a:gd name="T4" fmla="*/ 13 w 16"/>
              <a:gd name="T5" fmla="*/ 0 h 16"/>
              <a:gd name="T6" fmla="*/ 15 w 16"/>
              <a:gd name="T7" fmla="*/ 15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0" y="0"/>
                </a:lnTo>
                <a:lnTo>
                  <a:pt x="13" y="0"/>
                </a:lnTo>
                <a:lnTo>
                  <a:pt x="15" y="15"/>
                </a:lnTo>
                <a:lnTo>
                  <a:pt x="0"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8" name="Freeform 1813"/>
          <p:cNvSpPr>
            <a:spLocks/>
          </p:cNvSpPr>
          <p:nvPr/>
        </p:nvSpPr>
        <p:spPr bwMode="auto">
          <a:xfrm flipH="1">
            <a:off x="3735197" y="3439488"/>
            <a:ext cx="12151" cy="13932"/>
          </a:xfrm>
          <a:custGeom>
            <a:avLst/>
            <a:gdLst>
              <a:gd name="T0" fmla="*/ 0 w 16"/>
              <a:gd name="T1" fmla="*/ 15 h 16"/>
              <a:gd name="T2" fmla="*/ 0 w 16"/>
              <a:gd name="T3" fmla="*/ 1 h 16"/>
              <a:gd name="T4" fmla="*/ 13 w 16"/>
              <a:gd name="T5" fmla="*/ 0 h 16"/>
              <a:gd name="T6" fmla="*/ 15 w 16"/>
              <a:gd name="T7" fmla="*/ 15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0" y="1"/>
                </a:lnTo>
                <a:lnTo>
                  <a:pt x="13" y="0"/>
                </a:lnTo>
                <a:lnTo>
                  <a:pt x="15" y="15"/>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29" name="Freeform 1814"/>
          <p:cNvSpPr>
            <a:spLocks/>
          </p:cNvSpPr>
          <p:nvPr/>
        </p:nvSpPr>
        <p:spPr bwMode="auto">
          <a:xfrm flipH="1">
            <a:off x="3681276" y="3439488"/>
            <a:ext cx="29619" cy="33087"/>
          </a:xfrm>
          <a:custGeom>
            <a:avLst/>
            <a:gdLst>
              <a:gd name="T0" fmla="*/ 31 w 39"/>
              <a:gd name="T1" fmla="*/ 37 h 38"/>
              <a:gd name="T2" fmla="*/ 0 w 39"/>
              <a:gd name="T3" fmla="*/ 0 h 38"/>
              <a:gd name="T4" fmla="*/ 9 w 39"/>
              <a:gd name="T5" fmla="*/ 0 h 38"/>
              <a:gd name="T6" fmla="*/ 38 w 39"/>
              <a:gd name="T7" fmla="*/ 32 h 38"/>
              <a:gd name="T8" fmla="*/ 31 w 39"/>
              <a:gd name="T9" fmla="*/ 37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31" y="37"/>
                </a:moveTo>
                <a:lnTo>
                  <a:pt x="0" y="0"/>
                </a:lnTo>
                <a:lnTo>
                  <a:pt x="9" y="0"/>
                </a:lnTo>
                <a:lnTo>
                  <a:pt x="38" y="32"/>
                </a:lnTo>
                <a:lnTo>
                  <a:pt x="31" y="37"/>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0" name="Freeform 1815"/>
          <p:cNvSpPr>
            <a:spLocks/>
          </p:cNvSpPr>
          <p:nvPr/>
        </p:nvSpPr>
        <p:spPr bwMode="auto">
          <a:xfrm flipH="1">
            <a:off x="3680516" y="3439488"/>
            <a:ext cx="30378" cy="34829"/>
          </a:xfrm>
          <a:custGeom>
            <a:avLst/>
            <a:gdLst>
              <a:gd name="T0" fmla="*/ 32 w 40"/>
              <a:gd name="T1" fmla="*/ 39 h 40"/>
              <a:gd name="T2" fmla="*/ 0 w 40"/>
              <a:gd name="T3" fmla="*/ 0 h 40"/>
              <a:gd name="T4" fmla="*/ 9 w 40"/>
              <a:gd name="T5" fmla="*/ 0 h 40"/>
              <a:gd name="T6" fmla="*/ 39 w 40"/>
              <a:gd name="T7" fmla="*/ 34 h 40"/>
              <a:gd name="T8" fmla="*/ 32 w 40"/>
              <a:gd name="T9" fmla="*/ 39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32" y="39"/>
                </a:moveTo>
                <a:lnTo>
                  <a:pt x="0" y="0"/>
                </a:lnTo>
                <a:lnTo>
                  <a:pt x="9" y="0"/>
                </a:lnTo>
                <a:lnTo>
                  <a:pt x="39" y="34"/>
                </a:lnTo>
                <a:lnTo>
                  <a:pt x="32" y="3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1" name="Freeform 1816"/>
          <p:cNvSpPr>
            <a:spLocks/>
          </p:cNvSpPr>
          <p:nvPr/>
        </p:nvSpPr>
        <p:spPr bwMode="auto">
          <a:xfrm flipH="1">
            <a:off x="3494449" y="3328035"/>
            <a:ext cx="75186" cy="43536"/>
          </a:xfrm>
          <a:custGeom>
            <a:avLst/>
            <a:gdLst>
              <a:gd name="T0" fmla="*/ 0 w 99"/>
              <a:gd name="T1" fmla="*/ 2 h 50"/>
              <a:gd name="T2" fmla="*/ 2 w 99"/>
              <a:gd name="T3" fmla="*/ 0 h 50"/>
              <a:gd name="T4" fmla="*/ 97 w 99"/>
              <a:gd name="T5" fmla="*/ 43 h 50"/>
              <a:gd name="T6" fmla="*/ 98 w 99"/>
              <a:gd name="T7" fmla="*/ 49 h 50"/>
              <a:gd name="T8" fmla="*/ 0 w 99"/>
              <a:gd name="T9" fmla="*/ 2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2"/>
                </a:moveTo>
                <a:lnTo>
                  <a:pt x="2" y="0"/>
                </a:lnTo>
                <a:lnTo>
                  <a:pt x="97" y="43"/>
                </a:lnTo>
                <a:lnTo>
                  <a:pt x="98" y="49"/>
                </a:lnTo>
                <a:lnTo>
                  <a:pt x="0" y="2"/>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2" name="Freeform 1817"/>
          <p:cNvSpPr>
            <a:spLocks/>
          </p:cNvSpPr>
          <p:nvPr/>
        </p:nvSpPr>
        <p:spPr bwMode="auto">
          <a:xfrm flipH="1">
            <a:off x="3492930" y="3328035"/>
            <a:ext cx="76705" cy="45278"/>
          </a:xfrm>
          <a:custGeom>
            <a:avLst/>
            <a:gdLst>
              <a:gd name="T0" fmla="*/ 0 w 101"/>
              <a:gd name="T1" fmla="*/ 2 h 52"/>
              <a:gd name="T2" fmla="*/ 2 w 101"/>
              <a:gd name="T3" fmla="*/ 0 h 52"/>
              <a:gd name="T4" fmla="*/ 99 w 101"/>
              <a:gd name="T5" fmla="*/ 45 h 52"/>
              <a:gd name="T6" fmla="*/ 100 w 101"/>
              <a:gd name="T7" fmla="*/ 51 h 52"/>
              <a:gd name="T8" fmla="*/ 0 w 101"/>
              <a:gd name="T9" fmla="*/ 2 h 52"/>
              <a:gd name="T10" fmla="*/ 0 60000 65536"/>
              <a:gd name="T11" fmla="*/ 0 60000 65536"/>
              <a:gd name="T12" fmla="*/ 0 60000 65536"/>
              <a:gd name="T13" fmla="*/ 0 60000 65536"/>
              <a:gd name="T14" fmla="*/ 0 60000 65536"/>
              <a:gd name="T15" fmla="*/ 0 w 101"/>
              <a:gd name="T16" fmla="*/ 0 h 52"/>
              <a:gd name="T17" fmla="*/ 101 w 101"/>
              <a:gd name="T18" fmla="*/ 52 h 52"/>
            </a:gdLst>
            <a:ahLst/>
            <a:cxnLst>
              <a:cxn ang="T10">
                <a:pos x="T0" y="T1"/>
              </a:cxn>
              <a:cxn ang="T11">
                <a:pos x="T2" y="T3"/>
              </a:cxn>
              <a:cxn ang="T12">
                <a:pos x="T4" y="T5"/>
              </a:cxn>
              <a:cxn ang="T13">
                <a:pos x="T6" y="T7"/>
              </a:cxn>
              <a:cxn ang="T14">
                <a:pos x="T8" y="T9"/>
              </a:cxn>
            </a:cxnLst>
            <a:rect l="T15" t="T16" r="T17" b="T18"/>
            <a:pathLst>
              <a:path w="101" h="52">
                <a:moveTo>
                  <a:pt x="0" y="2"/>
                </a:moveTo>
                <a:lnTo>
                  <a:pt x="2" y="0"/>
                </a:lnTo>
                <a:lnTo>
                  <a:pt x="99" y="45"/>
                </a:lnTo>
                <a:lnTo>
                  <a:pt x="100" y="51"/>
                </a:lnTo>
                <a:lnTo>
                  <a:pt x="0"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3" name="Freeform 1818"/>
          <p:cNvSpPr>
            <a:spLocks/>
          </p:cNvSpPr>
          <p:nvPr/>
        </p:nvSpPr>
        <p:spPr bwMode="auto">
          <a:xfrm flipH="1">
            <a:off x="3720767" y="3335872"/>
            <a:ext cx="55440" cy="61821"/>
          </a:xfrm>
          <a:custGeom>
            <a:avLst/>
            <a:gdLst>
              <a:gd name="T0" fmla="*/ 72 w 73"/>
              <a:gd name="T1" fmla="*/ 41 h 71"/>
              <a:gd name="T2" fmla="*/ 72 w 73"/>
              <a:gd name="T3" fmla="*/ 0 h 71"/>
              <a:gd name="T4" fmla="*/ 15 w 73"/>
              <a:gd name="T5" fmla="*/ 23 h 71"/>
              <a:gd name="T6" fmla="*/ 0 w 73"/>
              <a:gd name="T7" fmla="*/ 46 h 71"/>
              <a:gd name="T8" fmla="*/ 0 w 73"/>
              <a:gd name="T9" fmla="*/ 70 h 71"/>
              <a:gd name="T10" fmla="*/ 72 w 73"/>
              <a:gd name="T11" fmla="*/ 41 h 71"/>
              <a:gd name="T12" fmla="*/ 0 60000 65536"/>
              <a:gd name="T13" fmla="*/ 0 60000 65536"/>
              <a:gd name="T14" fmla="*/ 0 60000 65536"/>
              <a:gd name="T15" fmla="*/ 0 60000 65536"/>
              <a:gd name="T16" fmla="*/ 0 60000 65536"/>
              <a:gd name="T17" fmla="*/ 0 60000 65536"/>
              <a:gd name="T18" fmla="*/ 0 w 73"/>
              <a:gd name="T19" fmla="*/ 0 h 71"/>
              <a:gd name="T20" fmla="*/ 73 w 7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73" h="71">
                <a:moveTo>
                  <a:pt x="72" y="41"/>
                </a:moveTo>
                <a:lnTo>
                  <a:pt x="72" y="0"/>
                </a:lnTo>
                <a:lnTo>
                  <a:pt x="15" y="23"/>
                </a:lnTo>
                <a:lnTo>
                  <a:pt x="0" y="46"/>
                </a:lnTo>
                <a:lnTo>
                  <a:pt x="0" y="70"/>
                </a:lnTo>
                <a:lnTo>
                  <a:pt x="72" y="41"/>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4" name="Freeform 1819"/>
          <p:cNvSpPr>
            <a:spLocks/>
          </p:cNvSpPr>
          <p:nvPr/>
        </p:nvSpPr>
        <p:spPr bwMode="auto">
          <a:xfrm flipH="1">
            <a:off x="3720008" y="3335001"/>
            <a:ext cx="56200" cy="62692"/>
          </a:xfrm>
          <a:custGeom>
            <a:avLst/>
            <a:gdLst>
              <a:gd name="T0" fmla="*/ 73 w 74"/>
              <a:gd name="T1" fmla="*/ 41 h 72"/>
              <a:gd name="T2" fmla="*/ 73 w 74"/>
              <a:gd name="T3" fmla="*/ 0 h 72"/>
              <a:gd name="T4" fmla="*/ 16 w 74"/>
              <a:gd name="T5" fmla="*/ 23 h 72"/>
              <a:gd name="T6" fmla="*/ 0 w 74"/>
              <a:gd name="T7" fmla="*/ 46 h 72"/>
              <a:gd name="T8" fmla="*/ 0 w 74"/>
              <a:gd name="T9" fmla="*/ 71 h 72"/>
              <a:gd name="T10" fmla="*/ 73 w 74"/>
              <a:gd name="T11" fmla="*/ 41 h 72"/>
              <a:gd name="T12" fmla="*/ 0 60000 65536"/>
              <a:gd name="T13" fmla="*/ 0 60000 65536"/>
              <a:gd name="T14" fmla="*/ 0 60000 65536"/>
              <a:gd name="T15" fmla="*/ 0 60000 65536"/>
              <a:gd name="T16" fmla="*/ 0 60000 65536"/>
              <a:gd name="T17" fmla="*/ 0 60000 65536"/>
              <a:gd name="T18" fmla="*/ 0 w 74"/>
              <a:gd name="T19" fmla="*/ 0 h 72"/>
              <a:gd name="T20" fmla="*/ 74 w 7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4" h="72">
                <a:moveTo>
                  <a:pt x="73" y="41"/>
                </a:moveTo>
                <a:lnTo>
                  <a:pt x="73" y="0"/>
                </a:lnTo>
                <a:lnTo>
                  <a:pt x="16" y="23"/>
                </a:lnTo>
                <a:lnTo>
                  <a:pt x="0" y="46"/>
                </a:lnTo>
                <a:lnTo>
                  <a:pt x="0" y="71"/>
                </a:lnTo>
                <a:lnTo>
                  <a:pt x="73" y="4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5" name="Freeform 1820"/>
          <p:cNvSpPr>
            <a:spLocks/>
          </p:cNvSpPr>
          <p:nvPr/>
        </p:nvSpPr>
        <p:spPr bwMode="auto">
          <a:xfrm flipH="1">
            <a:off x="3765575" y="3392469"/>
            <a:ext cx="12151" cy="13932"/>
          </a:xfrm>
          <a:custGeom>
            <a:avLst/>
            <a:gdLst>
              <a:gd name="T0" fmla="*/ 0 w 16"/>
              <a:gd name="T1" fmla="*/ 0 h 16"/>
              <a:gd name="T2" fmla="*/ 0 w 16"/>
              <a:gd name="T3" fmla="*/ 15 h 16"/>
              <a:gd name="T4" fmla="*/ 15 w 16"/>
              <a:gd name="T5" fmla="*/ 0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0" y="15"/>
                </a:lnTo>
                <a:lnTo>
                  <a:pt x="15" y="0"/>
                </a:lnTo>
                <a:lnTo>
                  <a:pt x="0" y="0"/>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6" name="Freeform 1821"/>
          <p:cNvSpPr>
            <a:spLocks/>
          </p:cNvSpPr>
          <p:nvPr/>
        </p:nvSpPr>
        <p:spPr bwMode="auto">
          <a:xfrm flipH="1">
            <a:off x="3763297" y="3388986"/>
            <a:ext cx="12151" cy="13932"/>
          </a:xfrm>
          <a:custGeom>
            <a:avLst/>
            <a:gdLst>
              <a:gd name="T0" fmla="*/ 0 w 16"/>
              <a:gd name="T1" fmla="*/ 15 h 16"/>
              <a:gd name="T2" fmla="*/ 0 w 16"/>
              <a:gd name="T3" fmla="*/ 0 h 16"/>
              <a:gd name="T4" fmla="*/ 15 w 16"/>
              <a:gd name="T5" fmla="*/ 0 h 16"/>
              <a:gd name="T6" fmla="*/ 7 w 16"/>
              <a:gd name="T7" fmla="*/ 15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0" y="0"/>
                </a:lnTo>
                <a:lnTo>
                  <a:pt x="15" y="0"/>
                </a:lnTo>
                <a:lnTo>
                  <a:pt x="7"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7" name="Freeform 1822"/>
          <p:cNvSpPr>
            <a:spLocks/>
          </p:cNvSpPr>
          <p:nvPr/>
        </p:nvSpPr>
        <p:spPr bwMode="auto">
          <a:xfrm flipH="1">
            <a:off x="3757221" y="3386374"/>
            <a:ext cx="18986" cy="13932"/>
          </a:xfrm>
          <a:custGeom>
            <a:avLst/>
            <a:gdLst>
              <a:gd name="T0" fmla="*/ 0 w 25"/>
              <a:gd name="T1" fmla="*/ 15 h 16"/>
              <a:gd name="T2" fmla="*/ 0 w 25"/>
              <a:gd name="T3" fmla="*/ 0 h 16"/>
              <a:gd name="T4" fmla="*/ 24 w 25"/>
              <a:gd name="T5" fmla="*/ 0 h 16"/>
              <a:gd name="T6" fmla="*/ 15 w 25"/>
              <a:gd name="T7" fmla="*/ 15 h 16"/>
              <a:gd name="T8" fmla="*/ 0 w 25"/>
              <a:gd name="T9" fmla="*/ 15 h 16"/>
              <a:gd name="T10" fmla="*/ 0 60000 65536"/>
              <a:gd name="T11" fmla="*/ 0 60000 65536"/>
              <a:gd name="T12" fmla="*/ 0 60000 65536"/>
              <a:gd name="T13" fmla="*/ 0 60000 65536"/>
              <a:gd name="T14" fmla="*/ 0 60000 65536"/>
              <a:gd name="T15" fmla="*/ 0 w 25"/>
              <a:gd name="T16" fmla="*/ 0 h 16"/>
              <a:gd name="T17" fmla="*/ 25 w 25"/>
              <a:gd name="T18" fmla="*/ 16 h 16"/>
            </a:gdLst>
            <a:ahLst/>
            <a:cxnLst>
              <a:cxn ang="T10">
                <a:pos x="T0" y="T1"/>
              </a:cxn>
              <a:cxn ang="T11">
                <a:pos x="T2" y="T3"/>
              </a:cxn>
              <a:cxn ang="T12">
                <a:pos x="T4" y="T5"/>
              </a:cxn>
              <a:cxn ang="T13">
                <a:pos x="T6" y="T7"/>
              </a:cxn>
              <a:cxn ang="T14">
                <a:pos x="T8" y="T9"/>
              </a:cxn>
            </a:cxnLst>
            <a:rect l="T15" t="T16" r="T17" b="T18"/>
            <a:pathLst>
              <a:path w="25" h="16">
                <a:moveTo>
                  <a:pt x="0" y="15"/>
                </a:moveTo>
                <a:lnTo>
                  <a:pt x="0" y="0"/>
                </a:lnTo>
                <a:lnTo>
                  <a:pt x="24" y="0"/>
                </a:lnTo>
                <a:lnTo>
                  <a:pt x="15"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8" name="Freeform 1823"/>
          <p:cNvSpPr>
            <a:spLocks/>
          </p:cNvSpPr>
          <p:nvPr/>
        </p:nvSpPr>
        <p:spPr bwMode="auto">
          <a:xfrm flipH="1">
            <a:off x="3751146" y="3382891"/>
            <a:ext cx="25062" cy="13932"/>
          </a:xfrm>
          <a:custGeom>
            <a:avLst/>
            <a:gdLst>
              <a:gd name="T0" fmla="*/ 0 w 33"/>
              <a:gd name="T1" fmla="*/ 15 h 16"/>
              <a:gd name="T2" fmla="*/ 0 w 33"/>
              <a:gd name="T3" fmla="*/ 0 h 16"/>
              <a:gd name="T4" fmla="*/ 32 w 33"/>
              <a:gd name="T5" fmla="*/ 0 h 16"/>
              <a:gd name="T6" fmla="*/ 23 w 33"/>
              <a:gd name="T7" fmla="*/ 15 h 16"/>
              <a:gd name="T8" fmla="*/ 0 w 33"/>
              <a:gd name="T9" fmla="*/ 15 h 16"/>
              <a:gd name="T10" fmla="*/ 0 60000 65536"/>
              <a:gd name="T11" fmla="*/ 0 60000 65536"/>
              <a:gd name="T12" fmla="*/ 0 60000 65536"/>
              <a:gd name="T13" fmla="*/ 0 60000 65536"/>
              <a:gd name="T14" fmla="*/ 0 60000 65536"/>
              <a:gd name="T15" fmla="*/ 0 w 33"/>
              <a:gd name="T16" fmla="*/ 0 h 16"/>
              <a:gd name="T17" fmla="*/ 33 w 33"/>
              <a:gd name="T18" fmla="*/ 16 h 16"/>
            </a:gdLst>
            <a:ahLst/>
            <a:cxnLst>
              <a:cxn ang="T10">
                <a:pos x="T0" y="T1"/>
              </a:cxn>
              <a:cxn ang="T11">
                <a:pos x="T2" y="T3"/>
              </a:cxn>
              <a:cxn ang="T12">
                <a:pos x="T4" y="T5"/>
              </a:cxn>
              <a:cxn ang="T13">
                <a:pos x="T6" y="T7"/>
              </a:cxn>
              <a:cxn ang="T14">
                <a:pos x="T8" y="T9"/>
              </a:cxn>
            </a:cxnLst>
            <a:rect l="T15" t="T16" r="T17" b="T18"/>
            <a:pathLst>
              <a:path w="33" h="16">
                <a:moveTo>
                  <a:pt x="0" y="15"/>
                </a:moveTo>
                <a:lnTo>
                  <a:pt x="0" y="0"/>
                </a:lnTo>
                <a:lnTo>
                  <a:pt x="32" y="0"/>
                </a:lnTo>
                <a:lnTo>
                  <a:pt x="23"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39" name="Freeform 1824"/>
          <p:cNvSpPr>
            <a:spLocks/>
          </p:cNvSpPr>
          <p:nvPr/>
        </p:nvSpPr>
        <p:spPr bwMode="auto">
          <a:xfrm flipH="1">
            <a:off x="3745070" y="3381149"/>
            <a:ext cx="31138" cy="13932"/>
          </a:xfrm>
          <a:custGeom>
            <a:avLst/>
            <a:gdLst>
              <a:gd name="T0" fmla="*/ 0 w 41"/>
              <a:gd name="T1" fmla="*/ 15 h 16"/>
              <a:gd name="T2" fmla="*/ 0 w 41"/>
              <a:gd name="T3" fmla="*/ 0 h 16"/>
              <a:gd name="T4" fmla="*/ 40 w 41"/>
              <a:gd name="T5" fmla="*/ 0 h 16"/>
              <a:gd name="T6" fmla="*/ 31 w 41"/>
              <a:gd name="T7" fmla="*/ 15 h 16"/>
              <a:gd name="T8" fmla="*/ 0 w 41"/>
              <a:gd name="T9" fmla="*/ 15 h 16"/>
              <a:gd name="T10" fmla="*/ 0 60000 65536"/>
              <a:gd name="T11" fmla="*/ 0 60000 65536"/>
              <a:gd name="T12" fmla="*/ 0 60000 65536"/>
              <a:gd name="T13" fmla="*/ 0 60000 65536"/>
              <a:gd name="T14" fmla="*/ 0 60000 65536"/>
              <a:gd name="T15" fmla="*/ 0 w 41"/>
              <a:gd name="T16" fmla="*/ 0 h 16"/>
              <a:gd name="T17" fmla="*/ 41 w 41"/>
              <a:gd name="T18" fmla="*/ 16 h 16"/>
            </a:gdLst>
            <a:ahLst/>
            <a:cxnLst>
              <a:cxn ang="T10">
                <a:pos x="T0" y="T1"/>
              </a:cxn>
              <a:cxn ang="T11">
                <a:pos x="T2" y="T3"/>
              </a:cxn>
              <a:cxn ang="T12">
                <a:pos x="T4" y="T5"/>
              </a:cxn>
              <a:cxn ang="T13">
                <a:pos x="T6" y="T7"/>
              </a:cxn>
              <a:cxn ang="T14">
                <a:pos x="T8" y="T9"/>
              </a:cxn>
            </a:cxnLst>
            <a:rect l="T15" t="T16" r="T17" b="T18"/>
            <a:pathLst>
              <a:path w="41" h="16">
                <a:moveTo>
                  <a:pt x="0" y="15"/>
                </a:moveTo>
                <a:lnTo>
                  <a:pt x="0" y="0"/>
                </a:lnTo>
                <a:lnTo>
                  <a:pt x="40" y="0"/>
                </a:lnTo>
                <a:lnTo>
                  <a:pt x="31"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0" name="Freeform 1825"/>
          <p:cNvSpPr>
            <a:spLocks/>
          </p:cNvSpPr>
          <p:nvPr/>
        </p:nvSpPr>
        <p:spPr bwMode="auto">
          <a:xfrm flipH="1">
            <a:off x="3738994" y="3378537"/>
            <a:ext cx="37213" cy="13932"/>
          </a:xfrm>
          <a:custGeom>
            <a:avLst/>
            <a:gdLst>
              <a:gd name="T0" fmla="*/ 0 w 49"/>
              <a:gd name="T1" fmla="*/ 15 h 16"/>
              <a:gd name="T2" fmla="*/ 0 w 49"/>
              <a:gd name="T3" fmla="*/ 0 h 16"/>
              <a:gd name="T4" fmla="*/ 48 w 49"/>
              <a:gd name="T5" fmla="*/ 0 h 16"/>
              <a:gd name="T6" fmla="*/ 39 w 49"/>
              <a:gd name="T7" fmla="*/ 15 h 16"/>
              <a:gd name="T8" fmla="*/ 0 w 49"/>
              <a:gd name="T9" fmla="*/ 15 h 16"/>
              <a:gd name="T10" fmla="*/ 0 60000 65536"/>
              <a:gd name="T11" fmla="*/ 0 60000 65536"/>
              <a:gd name="T12" fmla="*/ 0 60000 65536"/>
              <a:gd name="T13" fmla="*/ 0 60000 65536"/>
              <a:gd name="T14" fmla="*/ 0 60000 65536"/>
              <a:gd name="T15" fmla="*/ 0 w 49"/>
              <a:gd name="T16" fmla="*/ 0 h 16"/>
              <a:gd name="T17" fmla="*/ 49 w 49"/>
              <a:gd name="T18" fmla="*/ 16 h 16"/>
            </a:gdLst>
            <a:ahLst/>
            <a:cxnLst>
              <a:cxn ang="T10">
                <a:pos x="T0" y="T1"/>
              </a:cxn>
              <a:cxn ang="T11">
                <a:pos x="T2" y="T3"/>
              </a:cxn>
              <a:cxn ang="T12">
                <a:pos x="T4" y="T5"/>
              </a:cxn>
              <a:cxn ang="T13">
                <a:pos x="T6" y="T7"/>
              </a:cxn>
              <a:cxn ang="T14">
                <a:pos x="T8" y="T9"/>
              </a:cxn>
            </a:cxnLst>
            <a:rect l="T15" t="T16" r="T17" b="T18"/>
            <a:pathLst>
              <a:path w="49" h="16">
                <a:moveTo>
                  <a:pt x="0" y="15"/>
                </a:moveTo>
                <a:lnTo>
                  <a:pt x="0" y="0"/>
                </a:lnTo>
                <a:lnTo>
                  <a:pt x="48" y="0"/>
                </a:lnTo>
                <a:lnTo>
                  <a:pt x="39"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1" name="Freeform 1826"/>
          <p:cNvSpPr>
            <a:spLocks/>
          </p:cNvSpPr>
          <p:nvPr/>
        </p:nvSpPr>
        <p:spPr bwMode="auto">
          <a:xfrm flipH="1">
            <a:off x="3732159" y="3375925"/>
            <a:ext cx="44049" cy="13932"/>
          </a:xfrm>
          <a:custGeom>
            <a:avLst/>
            <a:gdLst>
              <a:gd name="T0" fmla="*/ 0 w 58"/>
              <a:gd name="T1" fmla="*/ 15 h 16"/>
              <a:gd name="T2" fmla="*/ 0 w 58"/>
              <a:gd name="T3" fmla="*/ 13 h 16"/>
              <a:gd name="T4" fmla="*/ 1 w 58"/>
              <a:gd name="T5" fmla="*/ 0 h 16"/>
              <a:gd name="T6" fmla="*/ 57 w 58"/>
              <a:gd name="T7" fmla="*/ 0 h 16"/>
              <a:gd name="T8" fmla="*/ 48 w 58"/>
              <a:gd name="T9" fmla="*/ 15 h 16"/>
              <a:gd name="T10" fmla="*/ 0 w 58"/>
              <a:gd name="T11" fmla="*/ 15 h 16"/>
              <a:gd name="T12" fmla="*/ 0 60000 65536"/>
              <a:gd name="T13" fmla="*/ 0 60000 65536"/>
              <a:gd name="T14" fmla="*/ 0 60000 65536"/>
              <a:gd name="T15" fmla="*/ 0 60000 65536"/>
              <a:gd name="T16" fmla="*/ 0 60000 65536"/>
              <a:gd name="T17" fmla="*/ 0 60000 65536"/>
              <a:gd name="T18" fmla="*/ 0 w 58"/>
              <a:gd name="T19" fmla="*/ 0 h 16"/>
              <a:gd name="T20" fmla="*/ 58 w 5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8" h="16">
                <a:moveTo>
                  <a:pt x="0" y="15"/>
                </a:moveTo>
                <a:lnTo>
                  <a:pt x="0" y="13"/>
                </a:lnTo>
                <a:lnTo>
                  <a:pt x="1" y="0"/>
                </a:lnTo>
                <a:lnTo>
                  <a:pt x="57" y="0"/>
                </a:lnTo>
                <a:lnTo>
                  <a:pt x="48"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2" name="Freeform 1827"/>
          <p:cNvSpPr>
            <a:spLocks/>
          </p:cNvSpPr>
          <p:nvPr/>
        </p:nvSpPr>
        <p:spPr bwMode="auto">
          <a:xfrm flipH="1">
            <a:off x="3725324" y="3372442"/>
            <a:ext cx="49365" cy="13932"/>
          </a:xfrm>
          <a:custGeom>
            <a:avLst/>
            <a:gdLst>
              <a:gd name="T0" fmla="*/ 0 w 65"/>
              <a:gd name="T1" fmla="*/ 15 h 16"/>
              <a:gd name="T2" fmla="*/ 1 w 65"/>
              <a:gd name="T3" fmla="*/ 0 h 16"/>
              <a:gd name="T4" fmla="*/ 64 w 65"/>
              <a:gd name="T5" fmla="*/ 0 h 16"/>
              <a:gd name="T6" fmla="*/ 55 w 65"/>
              <a:gd name="T7" fmla="*/ 15 h 16"/>
              <a:gd name="T8" fmla="*/ 0 w 65"/>
              <a:gd name="T9" fmla="*/ 15 h 16"/>
              <a:gd name="T10" fmla="*/ 0 60000 65536"/>
              <a:gd name="T11" fmla="*/ 0 60000 65536"/>
              <a:gd name="T12" fmla="*/ 0 60000 65536"/>
              <a:gd name="T13" fmla="*/ 0 60000 65536"/>
              <a:gd name="T14" fmla="*/ 0 60000 65536"/>
              <a:gd name="T15" fmla="*/ 0 w 65"/>
              <a:gd name="T16" fmla="*/ 0 h 16"/>
              <a:gd name="T17" fmla="*/ 65 w 65"/>
              <a:gd name="T18" fmla="*/ 16 h 16"/>
            </a:gdLst>
            <a:ahLst/>
            <a:cxnLst>
              <a:cxn ang="T10">
                <a:pos x="T0" y="T1"/>
              </a:cxn>
              <a:cxn ang="T11">
                <a:pos x="T2" y="T3"/>
              </a:cxn>
              <a:cxn ang="T12">
                <a:pos x="T4" y="T5"/>
              </a:cxn>
              <a:cxn ang="T13">
                <a:pos x="T6" y="T7"/>
              </a:cxn>
              <a:cxn ang="T14">
                <a:pos x="T8" y="T9"/>
              </a:cxn>
            </a:cxnLst>
            <a:rect l="T15" t="T16" r="T17" b="T18"/>
            <a:pathLst>
              <a:path w="65" h="16">
                <a:moveTo>
                  <a:pt x="0" y="15"/>
                </a:moveTo>
                <a:lnTo>
                  <a:pt x="1" y="0"/>
                </a:lnTo>
                <a:lnTo>
                  <a:pt x="64" y="0"/>
                </a:lnTo>
                <a:lnTo>
                  <a:pt x="55"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3" name="Freeform 1828"/>
          <p:cNvSpPr>
            <a:spLocks/>
          </p:cNvSpPr>
          <p:nvPr/>
        </p:nvSpPr>
        <p:spPr bwMode="auto">
          <a:xfrm flipH="1">
            <a:off x="3723046" y="3369830"/>
            <a:ext cx="49365" cy="13932"/>
          </a:xfrm>
          <a:custGeom>
            <a:avLst/>
            <a:gdLst>
              <a:gd name="T0" fmla="*/ 0 w 65"/>
              <a:gd name="T1" fmla="*/ 15 h 16"/>
              <a:gd name="T2" fmla="*/ 1 w 65"/>
              <a:gd name="T3" fmla="*/ 0 h 16"/>
              <a:gd name="T4" fmla="*/ 64 w 65"/>
              <a:gd name="T5" fmla="*/ 0 h 16"/>
              <a:gd name="T6" fmla="*/ 64 w 65"/>
              <a:gd name="T7" fmla="*/ 8 h 16"/>
              <a:gd name="T8" fmla="*/ 60 w 65"/>
              <a:gd name="T9" fmla="*/ 15 h 16"/>
              <a:gd name="T10" fmla="*/ 0 w 65"/>
              <a:gd name="T11" fmla="*/ 15 h 16"/>
              <a:gd name="T12" fmla="*/ 0 60000 65536"/>
              <a:gd name="T13" fmla="*/ 0 60000 65536"/>
              <a:gd name="T14" fmla="*/ 0 60000 65536"/>
              <a:gd name="T15" fmla="*/ 0 60000 65536"/>
              <a:gd name="T16" fmla="*/ 0 60000 65536"/>
              <a:gd name="T17" fmla="*/ 0 60000 65536"/>
              <a:gd name="T18" fmla="*/ 0 w 65"/>
              <a:gd name="T19" fmla="*/ 0 h 16"/>
              <a:gd name="T20" fmla="*/ 65 w 6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5" h="16">
                <a:moveTo>
                  <a:pt x="0" y="15"/>
                </a:moveTo>
                <a:lnTo>
                  <a:pt x="1" y="0"/>
                </a:lnTo>
                <a:lnTo>
                  <a:pt x="64" y="0"/>
                </a:lnTo>
                <a:lnTo>
                  <a:pt x="64" y="8"/>
                </a:lnTo>
                <a:lnTo>
                  <a:pt x="60"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4" name="Freeform 1829"/>
          <p:cNvSpPr>
            <a:spLocks/>
          </p:cNvSpPr>
          <p:nvPr/>
        </p:nvSpPr>
        <p:spPr bwMode="auto">
          <a:xfrm flipH="1">
            <a:off x="3723046" y="3367218"/>
            <a:ext cx="47846" cy="13932"/>
          </a:xfrm>
          <a:custGeom>
            <a:avLst/>
            <a:gdLst>
              <a:gd name="T0" fmla="*/ 0 w 63"/>
              <a:gd name="T1" fmla="*/ 15 h 16"/>
              <a:gd name="T2" fmla="*/ 1 w 63"/>
              <a:gd name="T3" fmla="*/ 0 h 16"/>
              <a:gd name="T4" fmla="*/ 62 w 63"/>
              <a:gd name="T5" fmla="*/ 0 h 16"/>
              <a:gd name="T6" fmla="*/ 62 w 63"/>
              <a:gd name="T7" fmla="*/ 15 h 16"/>
              <a:gd name="T8" fmla="*/ 0 w 63"/>
              <a:gd name="T9" fmla="*/ 15 h 16"/>
              <a:gd name="T10" fmla="*/ 0 60000 65536"/>
              <a:gd name="T11" fmla="*/ 0 60000 65536"/>
              <a:gd name="T12" fmla="*/ 0 60000 65536"/>
              <a:gd name="T13" fmla="*/ 0 60000 65536"/>
              <a:gd name="T14" fmla="*/ 0 60000 65536"/>
              <a:gd name="T15" fmla="*/ 0 w 63"/>
              <a:gd name="T16" fmla="*/ 0 h 16"/>
              <a:gd name="T17" fmla="*/ 63 w 63"/>
              <a:gd name="T18" fmla="*/ 16 h 16"/>
            </a:gdLst>
            <a:ahLst/>
            <a:cxnLst>
              <a:cxn ang="T10">
                <a:pos x="T0" y="T1"/>
              </a:cxn>
              <a:cxn ang="T11">
                <a:pos x="T2" y="T3"/>
              </a:cxn>
              <a:cxn ang="T12">
                <a:pos x="T4" y="T5"/>
              </a:cxn>
              <a:cxn ang="T13">
                <a:pos x="T6" y="T7"/>
              </a:cxn>
              <a:cxn ang="T14">
                <a:pos x="T8" y="T9"/>
              </a:cxn>
            </a:cxnLst>
            <a:rect l="T15" t="T16" r="T17" b="T18"/>
            <a:pathLst>
              <a:path w="63" h="16">
                <a:moveTo>
                  <a:pt x="0" y="15"/>
                </a:moveTo>
                <a:lnTo>
                  <a:pt x="1" y="0"/>
                </a:lnTo>
                <a:lnTo>
                  <a:pt x="62" y="0"/>
                </a:lnTo>
                <a:lnTo>
                  <a:pt x="62"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5" name="Freeform 1830"/>
          <p:cNvSpPr>
            <a:spLocks/>
          </p:cNvSpPr>
          <p:nvPr/>
        </p:nvSpPr>
        <p:spPr bwMode="auto">
          <a:xfrm flipH="1">
            <a:off x="3723046" y="3363735"/>
            <a:ext cx="46327" cy="13932"/>
          </a:xfrm>
          <a:custGeom>
            <a:avLst/>
            <a:gdLst>
              <a:gd name="T0" fmla="*/ 0 w 61"/>
              <a:gd name="T1" fmla="*/ 15 h 16"/>
              <a:gd name="T2" fmla="*/ 1 w 61"/>
              <a:gd name="T3" fmla="*/ 0 h 16"/>
              <a:gd name="T4" fmla="*/ 60 w 61"/>
              <a:gd name="T5" fmla="*/ 0 h 16"/>
              <a:gd name="T6" fmla="*/ 60 w 61"/>
              <a:gd name="T7" fmla="*/ 15 h 16"/>
              <a:gd name="T8" fmla="*/ 0 w 61"/>
              <a:gd name="T9" fmla="*/ 15 h 16"/>
              <a:gd name="T10" fmla="*/ 0 60000 65536"/>
              <a:gd name="T11" fmla="*/ 0 60000 65536"/>
              <a:gd name="T12" fmla="*/ 0 60000 65536"/>
              <a:gd name="T13" fmla="*/ 0 60000 65536"/>
              <a:gd name="T14" fmla="*/ 0 60000 65536"/>
              <a:gd name="T15" fmla="*/ 0 w 61"/>
              <a:gd name="T16" fmla="*/ 0 h 16"/>
              <a:gd name="T17" fmla="*/ 61 w 61"/>
              <a:gd name="T18" fmla="*/ 16 h 16"/>
            </a:gdLst>
            <a:ahLst/>
            <a:cxnLst>
              <a:cxn ang="T10">
                <a:pos x="T0" y="T1"/>
              </a:cxn>
              <a:cxn ang="T11">
                <a:pos x="T2" y="T3"/>
              </a:cxn>
              <a:cxn ang="T12">
                <a:pos x="T4" y="T5"/>
              </a:cxn>
              <a:cxn ang="T13">
                <a:pos x="T6" y="T7"/>
              </a:cxn>
              <a:cxn ang="T14">
                <a:pos x="T8" y="T9"/>
              </a:cxn>
            </a:cxnLst>
            <a:rect l="T15" t="T16" r="T17" b="T18"/>
            <a:pathLst>
              <a:path w="61" h="16">
                <a:moveTo>
                  <a:pt x="0" y="15"/>
                </a:moveTo>
                <a:lnTo>
                  <a:pt x="1" y="0"/>
                </a:lnTo>
                <a:lnTo>
                  <a:pt x="60" y="0"/>
                </a:lnTo>
                <a:lnTo>
                  <a:pt x="60"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6" name="Freeform 1831"/>
          <p:cNvSpPr>
            <a:spLocks/>
          </p:cNvSpPr>
          <p:nvPr/>
        </p:nvSpPr>
        <p:spPr bwMode="auto">
          <a:xfrm flipH="1">
            <a:off x="3723046" y="3361123"/>
            <a:ext cx="44808" cy="13932"/>
          </a:xfrm>
          <a:custGeom>
            <a:avLst/>
            <a:gdLst>
              <a:gd name="T0" fmla="*/ 0 w 59"/>
              <a:gd name="T1" fmla="*/ 15 h 16"/>
              <a:gd name="T2" fmla="*/ 1 w 59"/>
              <a:gd name="T3" fmla="*/ 0 h 16"/>
              <a:gd name="T4" fmla="*/ 58 w 59"/>
              <a:gd name="T5" fmla="*/ 0 h 16"/>
              <a:gd name="T6" fmla="*/ 58 w 59"/>
              <a:gd name="T7" fmla="*/ 15 h 16"/>
              <a:gd name="T8" fmla="*/ 0 w 59"/>
              <a:gd name="T9" fmla="*/ 15 h 16"/>
              <a:gd name="T10" fmla="*/ 0 60000 65536"/>
              <a:gd name="T11" fmla="*/ 0 60000 65536"/>
              <a:gd name="T12" fmla="*/ 0 60000 65536"/>
              <a:gd name="T13" fmla="*/ 0 60000 65536"/>
              <a:gd name="T14" fmla="*/ 0 60000 65536"/>
              <a:gd name="T15" fmla="*/ 0 w 59"/>
              <a:gd name="T16" fmla="*/ 0 h 16"/>
              <a:gd name="T17" fmla="*/ 59 w 59"/>
              <a:gd name="T18" fmla="*/ 16 h 16"/>
            </a:gdLst>
            <a:ahLst/>
            <a:cxnLst>
              <a:cxn ang="T10">
                <a:pos x="T0" y="T1"/>
              </a:cxn>
              <a:cxn ang="T11">
                <a:pos x="T2" y="T3"/>
              </a:cxn>
              <a:cxn ang="T12">
                <a:pos x="T4" y="T5"/>
              </a:cxn>
              <a:cxn ang="T13">
                <a:pos x="T6" y="T7"/>
              </a:cxn>
              <a:cxn ang="T14">
                <a:pos x="T8" y="T9"/>
              </a:cxn>
            </a:cxnLst>
            <a:rect l="T15" t="T16" r="T17" b="T18"/>
            <a:pathLst>
              <a:path w="59" h="16">
                <a:moveTo>
                  <a:pt x="0" y="15"/>
                </a:moveTo>
                <a:lnTo>
                  <a:pt x="1" y="0"/>
                </a:lnTo>
                <a:lnTo>
                  <a:pt x="58" y="0"/>
                </a:lnTo>
                <a:lnTo>
                  <a:pt x="58"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7" name="Freeform 1832"/>
          <p:cNvSpPr>
            <a:spLocks/>
          </p:cNvSpPr>
          <p:nvPr/>
        </p:nvSpPr>
        <p:spPr bwMode="auto">
          <a:xfrm flipH="1">
            <a:off x="3723046" y="3358510"/>
            <a:ext cx="43289" cy="13932"/>
          </a:xfrm>
          <a:custGeom>
            <a:avLst/>
            <a:gdLst>
              <a:gd name="T0" fmla="*/ 0 w 57"/>
              <a:gd name="T1" fmla="*/ 15 h 16"/>
              <a:gd name="T2" fmla="*/ 1 w 57"/>
              <a:gd name="T3" fmla="*/ 0 h 16"/>
              <a:gd name="T4" fmla="*/ 56 w 57"/>
              <a:gd name="T5" fmla="*/ 0 h 16"/>
              <a:gd name="T6" fmla="*/ 56 w 57"/>
              <a:gd name="T7" fmla="*/ 15 h 16"/>
              <a:gd name="T8" fmla="*/ 0 w 57"/>
              <a:gd name="T9" fmla="*/ 15 h 16"/>
              <a:gd name="T10" fmla="*/ 0 60000 65536"/>
              <a:gd name="T11" fmla="*/ 0 60000 65536"/>
              <a:gd name="T12" fmla="*/ 0 60000 65536"/>
              <a:gd name="T13" fmla="*/ 0 60000 65536"/>
              <a:gd name="T14" fmla="*/ 0 60000 65536"/>
              <a:gd name="T15" fmla="*/ 0 w 57"/>
              <a:gd name="T16" fmla="*/ 0 h 16"/>
              <a:gd name="T17" fmla="*/ 57 w 57"/>
              <a:gd name="T18" fmla="*/ 16 h 16"/>
            </a:gdLst>
            <a:ahLst/>
            <a:cxnLst>
              <a:cxn ang="T10">
                <a:pos x="T0" y="T1"/>
              </a:cxn>
              <a:cxn ang="T11">
                <a:pos x="T2" y="T3"/>
              </a:cxn>
              <a:cxn ang="T12">
                <a:pos x="T4" y="T5"/>
              </a:cxn>
              <a:cxn ang="T13">
                <a:pos x="T6" y="T7"/>
              </a:cxn>
              <a:cxn ang="T14">
                <a:pos x="T8" y="T9"/>
              </a:cxn>
            </a:cxnLst>
            <a:rect l="T15" t="T16" r="T17" b="T18"/>
            <a:pathLst>
              <a:path w="57" h="16">
                <a:moveTo>
                  <a:pt x="0" y="15"/>
                </a:moveTo>
                <a:lnTo>
                  <a:pt x="1" y="0"/>
                </a:lnTo>
                <a:lnTo>
                  <a:pt x="56" y="0"/>
                </a:lnTo>
                <a:lnTo>
                  <a:pt x="56"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8" name="Freeform 1833"/>
          <p:cNvSpPr>
            <a:spLocks/>
          </p:cNvSpPr>
          <p:nvPr/>
        </p:nvSpPr>
        <p:spPr bwMode="auto">
          <a:xfrm flipH="1">
            <a:off x="3723046" y="3355898"/>
            <a:ext cx="41770" cy="13932"/>
          </a:xfrm>
          <a:custGeom>
            <a:avLst/>
            <a:gdLst>
              <a:gd name="T0" fmla="*/ 0 w 55"/>
              <a:gd name="T1" fmla="*/ 15 h 16"/>
              <a:gd name="T2" fmla="*/ 0 w 55"/>
              <a:gd name="T3" fmla="*/ 12 h 16"/>
              <a:gd name="T4" fmla="*/ 6 w 55"/>
              <a:gd name="T5" fmla="*/ 0 h 16"/>
              <a:gd name="T6" fmla="*/ 54 w 55"/>
              <a:gd name="T7" fmla="*/ 0 h 16"/>
              <a:gd name="T8" fmla="*/ 54 w 55"/>
              <a:gd name="T9" fmla="*/ 15 h 16"/>
              <a:gd name="T10" fmla="*/ 0 w 55"/>
              <a:gd name="T11" fmla="*/ 15 h 16"/>
              <a:gd name="T12" fmla="*/ 0 60000 65536"/>
              <a:gd name="T13" fmla="*/ 0 60000 65536"/>
              <a:gd name="T14" fmla="*/ 0 60000 65536"/>
              <a:gd name="T15" fmla="*/ 0 60000 65536"/>
              <a:gd name="T16" fmla="*/ 0 60000 65536"/>
              <a:gd name="T17" fmla="*/ 0 60000 65536"/>
              <a:gd name="T18" fmla="*/ 0 w 55"/>
              <a:gd name="T19" fmla="*/ 0 h 16"/>
              <a:gd name="T20" fmla="*/ 55 w 5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5" h="16">
                <a:moveTo>
                  <a:pt x="0" y="15"/>
                </a:moveTo>
                <a:lnTo>
                  <a:pt x="0" y="12"/>
                </a:lnTo>
                <a:lnTo>
                  <a:pt x="6" y="0"/>
                </a:lnTo>
                <a:lnTo>
                  <a:pt x="54" y="0"/>
                </a:lnTo>
                <a:lnTo>
                  <a:pt x="54" y="15"/>
                </a:lnTo>
                <a:lnTo>
                  <a:pt x="0" y="15"/>
                </a:ln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49" name="Freeform 1834"/>
          <p:cNvSpPr>
            <a:spLocks/>
          </p:cNvSpPr>
          <p:nvPr/>
        </p:nvSpPr>
        <p:spPr bwMode="auto">
          <a:xfrm flipH="1">
            <a:off x="3723046" y="3352415"/>
            <a:ext cx="35694" cy="13932"/>
          </a:xfrm>
          <a:custGeom>
            <a:avLst/>
            <a:gdLst>
              <a:gd name="T0" fmla="*/ 0 w 47"/>
              <a:gd name="T1" fmla="*/ 15 h 16"/>
              <a:gd name="T2" fmla="*/ 7 w 47"/>
              <a:gd name="T3" fmla="*/ 0 h 16"/>
              <a:gd name="T4" fmla="*/ 46 w 47"/>
              <a:gd name="T5" fmla="*/ 0 h 16"/>
              <a:gd name="T6" fmla="*/ 46 w 47"/>
              <a:gd name="T7" fmla="*/ 15 h 16"/>
              <a:gd name="T8" fmla="*/ 0 w 47"/>
              <a:gd name="T9" fmla="*/ 15 h 16"/>
              <a:gd name="T10" fmla="*/ 0 60000 65536"/>
              <a:gd name="T11" fmla="*/ 0 60000 65536"/>
              <a:gd name="T12" fmla="*/ 0 60000 65536"/>
              <a:gd name="T13" fmla="*/ 0 60000 65536"/>
              <a:gd name="T14" fmla="*/ 0 60000 65536"/>
              <a:gd name="T15" fmla="*/ 0 w 47"/>
              <a:gd name="T16" fmla="*/ 0 h 16"/>
              <a:gd name="T17" fmla="*/ 47 w 47"/>
              <a:gd name="T18" fmla="*/ 16 h 16"/>
            </a:gdLst>
            <a:ahLst/>
            <a:cxnLst>
              <a:cxn ang="T10">
                <a:pos x="T0" y="T1"/>
              </a:cxn>
              <a:cxn ang="T11">
                <a:pos x="T2" y="T3"/>
              </a:cxn>
              <a:cxn ang="T12">
                <a:pos x="T4" y="T5"/>
              </a:cxn>
              <a:cxn ang="T13">
                <a:pos x="T6" y="T7"/>
              </a:cxn>
              <a:cxn ang="T14">
                <a:pos x="T8" y="T9"/>
              </a:cxn>
            </a:cxnLst>
            <a:rect l="T15" t="T16" r="T17" b="T18"/>
            <a:pathLst>
              <a:path w="47" h="16">
                <a:moveTo>
                  <a:pt x="0" y="15"/>
                </a:moveTo>
                <a:lnTo>
                  <a:pt x="7" y="0"/>
                </a:lnTo>
                <a:lnTo>
                  <a:pt x="46" y="0"/>
                </a:lnTo>
                <a:lnTo>
                  <a:pt x="46" y="15"/>
                </a:lnTo>
                <a:lnTo>
                  <a:pt x="0" y="15"/>
                </a:ln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0" name="Freeform 1835"/>
          <p:cNvSpPr>
            <a:spLocks/>
          </p:cNvSpPr>
          <p:nvPr/>
        </p:nvSpPr>
        <p:spPr bwMode="auto">
          <a:xfrm flipH="1">
            <a:off x="3723046" y="3348933"/>
            <a:ext cx="29619" cy="13932"/>
          </a:xfrm>
          <a:custGeom>
            <a:avLst/>
            <a:gdLst>
              <a:gd name="T0" fmla="*/ 0 w 39"/>
              <a:gd name="T1" fmla="*/ 15 h 16"/>
              <a:gd name="T2" fmla="*/ 7 w 39"/>
              <a:gd name="T3" fmla="*/ 0 h 16"/>
              <a:gd name="T4" fmla="*/ 38 w 39"/>
              <a:gd name="T5" fmla="*/ 0 h 16"/>
              <a:gd name="T6" fmla="*/ 38 w 39"/>
              <a:gd name="T7" fmla="*/ 15 h 16"/>
              <a:gd name="T8" fmla="*/ 0 w 39"/>
              <a:gd name="T9" fmla="*/ 15 h 16"/>
              <a:gd name="T10" fmla="*/ 0 60000 65536"/>
              <a:gd name="T11" fmla="*/ 0 60000 65536"/>
              <a:gd name="T12" fmla="*/ 0 60000 65536"/>
              <a:gd name="T13" fmla="*/ 0 60000 65536"/>
              <a:gd name="T14" fmla="*/ 0 60000 65536"/>
              <a:gd name="T15" fmla="*/ 0 w 39"/>
              <a:gd name="T16" fmla="*/ 0 h 16"/>
              <a:gd name="T17" fmla="*/ 39 w 39"/>
              <a:gd name="T18" fmla="*/ 16 h 16"/>
            </a:gdLst>
            <a:ahLst/>
            <a:cxnLst>
              <a:cxn ang="T10">
                <a:pos x="T0" y="T1"/>
              </a:cxn>
              <a:cxn ang="T11">
                <a:pos x="T2" y="T3"/>
              </a:cxn>
              <a:cxn ang="T12">
                <a:pos x="T4" y="T5"/>
              </a:cxn>
              <a:cxn ang="T13">
                <a:pos x="T6" y="T7"/>
              </a:cxn>
              <a:cxn ang="T14">
                <a:pos x="T8" y="T9"/>
              </a:cxn>
            </a:cxnLst>
            <a:rect l="T15" t="T16" r="T17" b="T18"/>
            <a:pathLst>
              <a:path w="39" h="16">
                <a:moveTo>
                  <a:pt x="0" y="15"/>
                </a:moveTo>
                <a:lnTo>
                  <a:pt x="7" y="0"/>
                </a:lnTo>
                <a:lnTo>
                  <a:pt x="38" y="0"/>
                </a:lnTo>
                <a:lnTo>
                  <a:pt x="38" y="15"/>
                </a:lnTo>
                <a:lnTo>
                  <a:pt x="0" y="15"/>
                </a:ln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1" name="Freeform 1836"/>
          <p:cNvSpPr>
            <a:spLocks/>
          </p:cNvSpPr>
          <p:nvPr/>
        </p:nvSpPr>
        <p:spPr bwMode="auto">
          <a:xfrm flipH="1">
            <a:off x="3723046" y="3346320"/>
            <a:ext cx="23543" cy="13932"/>
          </a:xfrm>
          <a:custGeom>
            <a:avLst/>
            <a:gdLst>
              <a:gd name="T0" fmla="*/ 0 w 31"/>
              <a:gd name="T1" fmla="*/ 15 h 16"/>
              <a:gd name="T2" fmla="*/ 7 w 31"/>
              <a:gd name="T3" fmla="*/ 0 h 16"/>
              <a:gd name="T4" fmla="*/ 30 w 31"/>
              <a:gd name="T5" fmla="*/ 0 h 16"/>
              <a:gd name="T6" fmla="*/ 30 w 31"/>
              <a:gd name="T7" fmla="*/ 15 h 16"/>
              <a:gd name="T8" fmla="*/ 0 w 31"/>
              <a:gd name="T9" fmla="*/ 15 h 16"/>
              <a:gd name="T10" fmla="*/ 0 60000 65536"/>
              <a:gd name="T11" fmla="*/ 0 60000 65536"/>
              <a:gd name="T12" fmla="*/ 0 60000 65536"/>
              <a:gd name="T13" fmla="*/ 0 60000 65536"/>
              <a:gd name="T14" fmla="*/ 0 60000 65536"/>
              <a:gd name="T15" fmla="*/ 0 w 31"/>
              <a:gd name="T16" fmla="*/ 0 h 16"/>
              <a:gd name="T17" fmla="*/ 31 w 31"/>
              <a:gd name="T18" fmla="*/ 16 h 16"/>
            </a:gdLst>
            <a:ahLst/>
            <a:cxnLst>
              <a:cxn ang="T10">
                <a:pos x="T0" y="T1"/>
              </a:cxn>
              <a:cxn ang="T11">
                <a:pos x="T2" y="T3"/>
              </a:cxn>
              <a:cxn ang="T12">
                <a:pos x="T4" y="T5"/>
              </a:cxn>
              <a:cxn ang="T13">
                <a:pos x="T6" y="T7"/>
              </a:cxn>
              <a:cxn ang="T14">
                <a:pos x="T8" y="T9"/>
              </a:cxn>
            </a:cxnLst>
            <a:rect l="T15" t="T16" r="T17" b="T18"/>
            <a:pathLst>
              <a:path w="31" h="16">
                <a:moveTo>
                  <a:pt x="0" y="15"/>
                </a:moveTo>
                <a:lnTo>
                  <a:pt x="7" y="0"/>
                </a:lnTo>
                <a:lnTo>
                  <a:pt x="30" y="0"/>
                </a:lnTo>
                <a:lnTo>
                  <a:pt x="30"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2" name="Freeform 1837"/>
          <p:cNvSpPr>
            <a:spLocks/>
          </p:cNvSpPr>
          <p:nvPr/>
        </p:nvSpPr>
        <p:spPr bwMode="auto">
          <a:xfrm flipH="1">
            <a:off x="3723046" y="3343708"/>
            <a:ext cx="18227" cy="13932"/>
          </a:xfrm>
          <a:custGeom>
            <a:avLst/>
            <a:gdLst>
              <a:gd name="T0" fmla="*/ 0 w 24"/>
              <a:gd name="T1" fmla="*/ 15 h 16"/>
              <a:gd name="T2" fmla="*/ 7 w 24"/>
              <a:gd name="T3" fmla="*/ 0 h 16"/>
              <a:gd name="T4" fmla="*/ 23 w 24"/>
              <a:gd name="T5" fmla="*/ 0 h 16"/>
              <a:gd name="T6" fmla="*/ 23 w 24"/>
              <a:gd name="T7" fmla="*/ 15 h 16"/>
              <a:gd name="T8" fmla="*/ 0 w 24"/>
              <a:gd name="T9" fmla="*/ 15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15"/>
                </a:moveTo>
                <a:lnTo>
                  <a:pt x="7" y="0"/>
                </a:lnTo>
                <a:lnTo>
                  <a:pt x="23" y="0"/>
                </a:lnTo>
                <a:lnTo>
                  <a:pt x="23"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3" name="Freeform 1838"/>
          <p:cNvSpPr>
            <a:spLocks/>
          </p:cNvSpPr>
          <p:nvPr/>
        </p:nvSpPr>
        <p:spPr bwMode="auto">
          <a:xfrm flipH="1">
            <a:off x="3723046" y="3341096"/>
            <a:ext cx="12151" cy="13932"/>
          </a:xfrm>
          <a:custGeom>
            <a:avLst/>
            <a:gdLst>
              <a:gd name="T0" fmla="*/ 0 w 16"/>
              <a:gd name="T1" fmla="*/ 15 h 16"/>
              <a:gd name="T2" fmla="*/ 7 w 16"/>
              <a:gd name="T3" fmla="*/ 0 h 16"/>
              <a:gd name="T4" fmla="*/ 15 w 16"/>
              <a:gd name="T5" fmla="*/ 0 h 16"/>
              <a:gd name="T6" fmla="*/ 15 w 16"/>
              <a:gd name="T7" fmla="*/ 15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7" y="0"/>
                </a:lnTo>
                <a:lnTo>
                  <a:pt x="15" y="0"/>
                </a:lnTo>
                <a:lnTo>
                  <a:pt x="15"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4" name="Freeform 1839"/>
          <p:cNvSpPr>
            <a:spLocks/>
          </p:cNvSpPr>
          <p:nvPr/>
        </p:nvSpPr>
        <p:spPr bwMode="auto">
          <a:xfrm flipH="1">
            <a:off x="3720008" y="3338484"/>
            <a:ext cx="12151" cy="13932"/>
          </a:xfrm>
          <a:custGeom>
            <a:avLst/>
            <a:gdLst>
              <a:gd name="T0" fmla="*/ 0 w 16"/>
              <a:gd name="T1" fmla="*/ 15 h 16"/>
              <a:gd name="T2" fmla="*/ 15 w 16"/>
              <a:gd name="T3" fmla="*/ 0 h 16"/>
              <a:gd name="T4" fmla="*/ 15 w 16"/>
              <a:gd name="T5" fmla="*/ 15 h 16"/>
              <a:gd name="T6" fmla="*/ 0 w 16"/>
              <a:gd name="T7" fmla="*/ 15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15"/>
                </a:moveTo>
                <a:lnTo>
                  <a:pt x="15" y="0"/>
                </a:lnTo>
                <a:lnTo>
                  <a:pt x="15"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5" name="Freeform 1840"/>
          <p:cNvSpPr>
            <a:spLocks/>
          </p:cNvSpPr>
          <p:nvPr/>
        </p:nvSpPr>
        <p:spPr bwMode="auto">
          <a:xfrm flipH="1">
            <a:off x="3721527" y="3338484"/>
            <a:ext cx="54681" cy="56597"/>
          </a:xfrm>
          <a:custGeom>
            <a:avLst/>
            <a:gdLst>
              <a:gd name="T0" fmla="*/ 71 w 72"/>
              <a:gd name="T1" fmla="*/ 36 h 65"/>
              <a:gd name="T2" fmla="*/ 71 w 72"/>
              <a:gd name="T3" fmla="*/ 0 h 65"/>
              <a:gd name="T4" fmla="*/ 16 w 72"/>
              <a:gd name="T5" fmla="*/ 21 h 65"/>
              <a:gd name="T6" fmla="*/ 0 w 72"/>
              <a:gd name="T7" fmla="*/ 43 h 65"/>
              <a:gd name="T8" fmla="*/ 0 w 72"/>
              <a:gd name="T9" fmla="*/ 64 h 65"/>
              <a:gd name="T10" fmla="*/ 71 w 72"/>
              <a:gd name="T11" fmla="*/ 36 h 65"/>
              <a:gd name="T12" fmla="*/ 0 60000 65536"/>
              <a:gd name="T13" fmla="*/ 0 60000 65536"/>
              <a:gd name="T14" fmla="*/ 0 60000 65536"/>
              <a:gd name="T15" fmla="*/ 0 60000 65536"/>
              <a:gd name="T16" fmla="*/ 0 60000 65536"/>
              <a:gd name="T17" fmla="*/ 0 60000 65536"/>
              <a:gd name="T18" fmla="*/ 0 w 72"/>
              <a:gd name="T19" fmla="*/ 0 h 65"/>
              <a:gd name="T20" fmla="*/ 72 w 72"/>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2" h="65">
                <a:moveTo>
                  <a:pt x="71" y="36"/>
                </a:moveTo>
                <a:lnTo>
                  <a:pt x="71" y="0"/>
                </a:lnTo>
                <a:lnTo>
                  <a:pt x="16" y="21"/>
                </a:lnTo>
                <a:lnTo>
                  <a:pt x="0" y="43"/>
                </a:lnTo>
                <a:lnTo>
                  <a:pt x="0" y="64"/>
                </a:lnTo>
                <a:lnTo>
                  <a:pt x="71" y="3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6" name="Freeform 1841"/>
          <p:cNvSpPr>
            <a:spLocks/>
          </p:cNvSpPr>
          <p:nvPr/>
        </p:nvSpPr>
        <p:spPr bwMode="auto">
          <a:xfrm flipH="1">
            <a:off x="3675200" y="3327164"/>
            <a:ext cx="43289" cy="48760"/>
          </a:xfrm>
          <a:custGeom>
            <a:avLst/>
            <a:gdLst>
              <a:gd name="T0" fmla="*/ 39 w 57"/>
              <a:gd name="T1" fmla="*/ 51 h 56"/>
              <a:gd name="T2" fmla="*/ 36 w 57"/>
              <a:gd name="T3" fmla="*/ 52 h 56"/>
              <a:gd name="T4" fmla="*/ 34 w 57"/>
              <a:gd name="T5" fmla="*/ 52 h 56"/>
              <a:gd name="T6" fmla="*/ 31 w 57"/>
              <a:gd name="T7" fmla="*/ 52 h 56"/>
              <a:gd name="T8" fmla="*/ 28 w 57"/>
              <a:gd name="T9" fmla="*/ 52 h 56"/>
              <a:gd name="T10" fmla="*/ 26 w 57"/>
              <a:gd name="T11" fmla="*/ 52 h 56"/>
              <a:gd name="T12" fmla="*/ 23 w 57"/>
              <a:gd name="T13" fmla="*/ 52 h 56"/>
              <a:gd name="T14" fmla="*/ 20 w 57"/>
              <a:gd name="T15" fmla="*/ 52 h 56"/>
              <a:gd name="T16" fmla="*/ 17 w 57"/>
              <a:gd name="T17" fmla="*/ 53 h 56"/>
              <a:gd name="T18" fmla="*/ 14 w 57"/>
              <a:gd name="T19" fmla="*/ 53 h 56"/>
              <a:gd name="T20" fmla="*/ 13 w 57"/>
              <a:gd name="T21" fmla="*/ 53 h 56"/>
              <a:gd name="T22" fmla="*/ 10 w 57"/>
              <a:gd name="T23" fmla="*/ 54 h 56"/>
              <a:gd name="T24" fmla="*/ 7 w 57"/>
              <a:gd name="T25" fmla="*/ 54 h 56"/>
              <a:gd name="T26" fmla="*/ 4 w 57"/>
              <a:gd name="T27" fmla="*/ 54 h 56"/>
              <a:gd name="T28" fmla="*/ 1 w 57"/>
              <a:gd name="T29" fmla="*/ 55 h 56"/>
              <a:gd name="T30" fmla="*/ 0 w 57"/>
              <a:gd name="T31" fmla="*/ 48 h 56"/>
              <a:gd name="T32" fmla="*/ 0 w 57"/>
              <a:gd name="T33" fmla="*/ 37 h 56"/>
              <a:gd name="T34" fmla="*/ 0 w 57"/>
              <a:gd name="T35" fmla="*/ 24 h 56"/>
              <a:gd name="T36" fmla="*/ 0 w 57"/>
              <a:gd name="T37" fmla="*/ 12 h 56"/>
              <a:gd name="T38" fmla="*/ 0 w 57"/>
              <a:gd name="T39" fmla="*/ 6 h 56"/>
              <a:gd name="T40" fmla="*/ 4 w 57"/>
              <a:gd name="T41" fmla="*/ 4 h 56"/>
              <a:gd name="T42" fmla="*/ 8 w 57"/>
              <a:gd name="T43" fmla="*/ 4 h 56"/>
              <a:gd name="T44" fmla="*/ 12 w 57"/>
              <a:gd name="T45" fmla="*/ 3 h 56"/>
              <a:gd name="T46" fmla="*/ 14 w 57"/>
              <a:gd name="T47" fmla="*/ 2 h 56"/>
              <a:gd name="T48" fmla="*/ 17 w 57"/>
              <a:gd name="T49" fmla="*/ 1 h 56"/>
              <a:gd name="T50" fmla="*/ 21 w 57"/>
              <a:gd name="T51" fmla="*/ 1 h 56"/>
              <a:gd name="T52" fmla="*/ 25 w 57"/>
              <a:gd name="T53" fmla="*/ 0 h 56"/>
              <a:gd name="T54" fmla="*/ 28 w 57"/>
              <a:gd name="T55" fmla="*/ 0 h 56"/>
              <a:gd name="T56" fmla="*/ 32 w 57"/>
              <a:gd name="T57" fmla="*/ 0 h 56"/>
              <a:gd name="T58" fmla="*/ 36 w 57"/>
              <a:gd name="T59" fmla="*/ 0 h 56"/>
              <a:gd name="T60" fmla="*/ 40 w 57"/>
              <a:gd name="T61" fmla="*/ 0 h 56"/>
              <a:gd name="T62" fmla="*/ 42 w 57"/>
              <a:gd name="T63" fmla="*/ 0 h 56"/>
              <a:gd name="T64" fmla="*/ 46 w 57"/>
              <a:gd name="T65" fmla="*/ 0 h 56"/>
              <a:gd name="T66" fmla="*/ 50 w 57"/>
              <a:gd name="T67" fmla="*/ 0 h 56"/>
              <a:gd name="T68" fmla="*/ 53 w 57"/>
              <a:gd name="T69" fmla="*/ 0 h 56"/>
              <a:gd name="T70" fmla="*/ 56 w 57"/>
              <a:gd name="T71" fmla="*/ 1 h 56"/>
              <a:gd name="T72" fmla="*/ 56 w 57"/>
              <a:gd name="T73" fmla="*/ 7 h 56"/>
              <a:gd name="T74" fmla="*/ 54 w 57"/>
              <a:gd name="T75" fmla="*/ 11 h 56"/>
              <a:gd name="T76" fmla="*/ 52 w 57"/>
              <a:gd name="T77" fmla="*/ 17 h 56"/>
              <a:gd name="T78" fmla="*/ 50 w 57"/>
              <a:gd name="T79" fmla="*/ 21 h 56"/>
              <a:gd name="T80" fmla="*/ 48 w 57"/>
              <a:gd name="T81" fmla="*/ 27 h 56"/>
              <a:gd name="T82" fmla="*/ 46 w 57"/>
              <a:gd name="T83" fmla="*/ 32 h 56"/>
              <a:gd name="T84" fmla="*/ 44 w 57"/>
              <a:gd name="T85" fmla="*/ 37 h 56"/>
              <a:gd name="T86" fmla="*/ 42 w 57"/>
              <a:gd name="T87" fmla="*/ 43 h 56"/>
              <a:gd name="T88" fmla="*/ 41 w 57"/>
              <a:gd name="T89" fmla="*/ 48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56"/>
              <a:gd name="T137" fmla="*/ 57 w 57"/>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56">
                <a:moveTo>
                  <a:pt x="40" y="51"/>
                </a:moveTo>
                <a:lnTo>
                  <a:pt x="39" y="51"/>
                </a:lnTo>
                <a:lnTo>
                  <a:pt x="37" y="52"/>
                </a:lnTo>
                <a:lnTo>
                  <a:pt x="36" y="52"/>
                </a:lnTo>
                <a:lnTo>
                  <a:pt x="35" y="52"/>
                </a:lnTo>
                <a:lnTo>
                  <a:pt x="34" y="52"/>
                </a:lnTo>
                <a:lnTo>
                  <a:pt x="32" y="52"/>
                </a:lnTo>
                <a:lnTo>
                  <a:pt x="31" y="52"/>
                </a:lnTo>
                <a:lnTo>
                  <a:pt x="29" y="52"/>
                </a:lnTo>
                <a:lnTo>
                  <a:pt x="28" y="52"/>
                </a:lnTo>
                <a:lnTo>
                  <a:pt x="27" y="52"/>
                </a:lnTo>
                <a:lnTo>
                  <a:pt x="26" y="52"/>
                </a:lnTo>
                <a:lnTo>
                  <a:pt x="24" y="52"/>
                </a:lnTo>
                <a:lnTo>
                  <a:pt x="23" y="52"/>
                </a:lnTo>
                <a:lnTo>
                  <a:pt x="21" y="52"/>
                </a:lnTo>
                <a:lnTo>
                  <a:pt x="20" y="52"/>
                </a:lnTo>
                <a:lnTo>
                  <a:pt x="19" y="53"/>
                </a:lnTo>
                <a:lnTo>
                  <a:pt x="17" y="53"/>
                </a:lnTo>
                <a:lnTo>
                  <a:pt x="16" y="53"/>
                </a:lnTo>
                <a:lnTo>
                  <a:pt x="14" y="53"/>
                </a:lnTo>
                <a:lnTo>
                  <a:pt x="13" y="53"/>
                </a:lnTo>
                <a:lnTo>
                  <a:pt x="11" y="54"/>
                </a:lnTo>
                <a:lnTo>
                  <a:pt x="10" y="54"/>
                </a:lnTo>
                <a:lnTo>
                  <a:pt x="8" y="54"/>
                </a:lnTo>
                <a:lnTo>
                  <a:pt x="7" y="54"/>
                </a:lnTo>
                <a:lnTo>
                  <a:pt x="5" y="54"/>
                </a:lnTo>
                <a:lnTo>
                  <a:pt x="4" y="54"/>
                </a:lnTo>
                <a:lnTo>
                  <a:pt x="2" y="54"/>
                </a:lnTo>
                <a:lnTo>
                  <a:pt x="1" y="55"/>
                </a:lnTo>
                <a:lnTo>
                  <a:pt x="0" y="55"/>
                </a:lnTo>
                <a:lnTo>
                  <a:pt x="0" y="48"/>
                </a:lnTo>
                <a:lnTo>
                  <a:pt x="0" y="42"/>
                </a:lnTo>
                <a:lnTo>
                  <a:pt x="0" y="37"/>
                </a:lnTo>
                <a:lnTo>
                  <a:pt x="0" y="30"/>
                </a:lnTo>
                <a:lnTo>
                  <a:pt x="0" y="24"/>
                </a:lnTo>
                <a:lnTo>
                  <a:pt x="0" y="18"/>
                </a:lnTo>
                <a:lnTo>
                  <a:pt x="0" y="12"/>
                </a:lnTo>
                <a:lnTo>
                  <a:pt x="0" y="7"/>
                </a:lnTo>
                <a:lnTo>
                  <a:pt x="0" y="6"/>
                </a:lnTo>
                <a:lnTo>
                  <a:pt x="2" y="6"/>
                </a:lnTo>
                <a:lnTo>
                  <a:pt x="4" y="4"/>
                </a:lnTo>
                <a:lnTo>
                  <a:pt x="6" y="4"/>
                </a:lnTo>
                <a:lnTo>
                  <a:pt x="8" y="4"/>
                </a:lnTo>
                <a:lnTo>
                  <a:pt x="10" y="3"/>
                </a:lnTo>
                <a:lnTo>
                  <a:pt x="12" y="3"/>
                </a:lnTo>
                <a:lnTo>
                  <a:pt x="13" y="2"/>
                </a:lnTo>
                <a:lnTo>
                  <a:pt x="14" y="2"/>
                </a:lnTo>
                <a:lnTo>
                  <a:pt x="15" y="1"/>
                </a:lnTo>
                <a:lnTo>
                  <a:pt x="17" y="1"/>
                </a:lnTo>
                <a:lnTo>
                  <a:pt x="20" y="1"/>
                </a:lnTo>
                <a:lnTo>
                  <a:pt x="21" y="1"/>
                </a:lnTo>
                <a:lnTo>
                  <a:pt x="23" y="0"/>
                </a:lnTo>
                <a:lnTo>
                  <a:pt x="25" y="0"/>
                </a:lnTo>
                <a:lnTo>
                  <a:pt x="27" y="0"/>
                </a:lnTo>
                <a:lnTo>
                  <a:pt x="28" y="0"/>
                </a:lnTo>
                <a:lnTo>
                  <a:pt x="30" y="0"/>
                </a:lnTo>
                <a:lnTo>
                  <a:pt x="32" y="0"/>
                </a:lnTo>
                <a:lnTo>
                  <a:pt x="34" y="0"/>
                </a:lnTo>
                <a:lnTo>
                  <a:pt x="36" y="0"/>
                </a:lnTo>
                <a:lnTo>
                  <a:pt x="38" y="0"/>
                </a:lnTo>
                <a:lnTo>
                  <a:pt x="40" y="0"/>
                </a:lnTo>
                <a:lnTo>
                  <a:pt x="42" y="0"/>
                </a:lnTo>
                <a:lnTo>
                  <a:pt x="44" y="0"/>
                </a:lnTo>
                <a:lnTo>
                  <a:pt x="46" y="0"/>
                </a:lnTo>
                <a:lnTo>
                  <a:pt x="47" y="0"/>
                </a:lnTo>
                <a:lnTo>
                  <a:pt x="50" y="0"/>
                </a:lnTo>
                <a:lnTo>
                  <a:pt x="51" y="0"/>
                </a:lnTo>
                <a:lnTo>
                  <a:pt x="53" y="0"/>
                </a:lnTo>
                <a:lnTo>
                  <a:pt x="56" y="0"/>
                </a:lnTo>
                <a:lnTo>
                  <a:pt x="56" y="1"/>
                </a:lnTo>
                <a:lnTo>
                  <a:pt x="56" y="4"/>
                </a:lnTo>
                <a:lnTo>
                  <a:pt x="56" y="7"/>
                </a:lnTo>
                <a:lnTo>
                  <a:pt x="56" y="9"/>
                </a:lnTo>
                <a:lnTo>
                  <a:pt x="54" y="11"/>
                </a:lnTo>
                <a:lnTo>
                  <a:pt x="53" y="14"/>
                </a:lnTo>
                <a:lnTo>
                  <a:pt x="52" y="17"/>
                </a:lnTo>
                <a:lnTo>
                  <a:pt x="51" y="19"/>
                </a:lnTo>
                <a:lnTo>
                  <a:pt x="50" y="21"/>
                </a:lnTo>
                <a:lnTo>
                  <a:pt x="49" y="24"/>
                </a:lnTo>
                <a:lnTo>
                  <a:pt x="48" y="27"/>
                </a:lnTo>
                <a:lnTo>
                  <a:pt x="47" y="29"/>
                </a:lnTo>
                <a:lnTo>
                  <a:pt x="46" y="32"/>
                </a:lnTo>
                <a:lnTo>
                  <a:pt x="44" y="35"/>
                </a:lnTo>
                <a:lnTo>
                  <a:pt x="44" y="37"/>
                </a:lnTo>
                <a:lnTo>
                  <a:pt x="43" y="40"/>
                </a:lnTo>
                <a:lnTo>
                  <a:pt x="42" y="43"/>
                </a:lnTo>
                <a:lnTo>
                  <a:pt x="42" y="46"/>
                </a:lnTo>
                <a:lnTo>
                  <a:pt x="41" y="48"/>
                </a:lnTo>
                <a:lnTo>
                  <a:pt x="40" y="51"/>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7" name="Freeform 1842"/>
          <p:cNvSpPr>
            <a:spLocks/>
          </p:cNvSpPr>
          <p:nvPr/>
        </p:nvSpPr>
        <p:spPr bwMode="auto">
          <a:xfrm flipH="1">
            <a:off x="3675200" y="3326294"/>
            <a:ext cx="43289" cy="51373"/>
          </a:xfrm>
          <a:custGeom>
            <a:avLst/>
            <a:gdLst>
              <a:gd name="T0" fmla="*/ 39 w 57"/>
              <a:gd name="T1" fmla="*/ 54 h 59"/>
              <a:gd name="T2" fmla="*/ 37 w 57"/>
              <a:gd name="T3" fmla="*/ 55 h 59"/>
              <a:gd name="T4" fmla="*/ 34 w 57"/>
              <a:gd name="T5" fmla="*/ 55 h 59"/>
              <a:gd name="T6" fmla="*/ 31 w 57"/>
              <a:gd name="T7" fmla="*/ 55 h 59"/>
              <a:gd name="T8" fmla="*/ 28 w 57"/>
              <a:gd name="T9" fmla="*/ 55 h 59"/>
              <a:gd name="T10" fmla="*/ 27 w 57"/>
              <a:gd name="T11" fmla="*/ 55 h 59"/>
              <a:gd name="T12" fmla="*/ 24 w 57"/>
              <a:gd name="T13" fmla="*/ 55 h 59"/>
              <a:gd name="T14" fmla="*/ 21 w 57"/>
              <a:gd name="T15" fmla="*/ 55 h 59"/>
              <a:gd name="T16" fmla="*/ 18 w 57"/>
              <a:gd name="T17" fmla="*/ 56 h 59"/>
              <a:gd name="T18" fmla="*/ 15 w 57"/>
              <a:gd name="T19" fmla="*/ 56 h 59"/>
              <a:gd name="T20" fmla="*/ 13 w 57"/>
              <a:gd name="T21" fmla="*/ 56 h 59"/>
              <a:gd name="T22" fmla="*/ 10 w 57"/>
              <a:gd name="T23" fmla="*/ 57 h 59"/>
              <a:gd name="T24" fmla="*/ 7 w 57"/>
              <a:gd name="T25" fmla="*/ 57 h 59"/>
              <a:gd name="T26" fmla="*/ 4 w 57"/>
              <a:gd name="T27" fmla="*/ 58 h 59"/>
              <a:gd name="T28" fmla="*/ 1 w 57"/>
              <a:gd name="T29" fmla="*/ 58 h 59"/>
              <a:gd name="T30" fmla="*/ 0 w 57"/>
              <a:gd name="T31" fmla="*/ 58 h 59"/>
              <a:gd name="T32" fmla="*/ 0 w 57"/>
              <a:gd name="T33" fmla="*/ 45 h 59"/>
              <a:gd name="T34" fmla="*/ 0 w 57"/>
              <a:gd name="T35" fmla="*/ 32 h 59"/>
              <a:gd name="T36" fmla="*/ 0 w 57"/>
              <a:gd name="T37" fmla="*/ 19 h 59"/>
              <a:gd name="T38" fmla="*/ 0 w 57"/>
              <a:gd name="T39" fmla="*/ 7 h 59"/>
              <a:gd name="T40" fmla="*/ 2 w 57"/>
              <a:gd name="T41" fmla="*/ 6 h 59"/>
              <a:gd name="T42" fmla="*/ 7 w 57"/>
              <a:gd name="T43" fmla="*/ 5 h 59"/>
              <a:gd name="T44" fmla="*/ 10 w 57"/>
              <a:gd name="T45" fmla="*/ 4 h 59"/>
              <a:gd name="T46" fmla="*/ 14 w 57"/>
              <a:gd name="T47" fmla="*/ 3 h 59"/>
              <a:gd name="T48" fmla="*/ 16 w 57"/>
              <a:gd name="T49" fmla="*/ 2 h 59"/>
              <a:gd name="T50" fmla="*/ 20 w 57"/>
              <a:gd name="T51" fmla="*/ 1 h 59"/>
              <a:gd name="T52" fmla="*/ 24 w 57"/>
              <a:gd name="T53" fmla="*/ 1 h 59"/>
              <a:gd name="T54" fmla="*/ 28 w 57"/>
              <a:gd name="T55" fmla="*/ 0 h 59"/>
              <a:gd name="T56" fmla="*/ 30 w 57"/>
              <a:gd name="T57" fmla="*/ 0 h 59"/>
              <a:gd name="T58" fmla="*/ 35 w 57"/>
              <a:gd name="T59" fmla="*/ 0 h 59"/>
              <a:gd name="T60" fmla="*/ 38 w 57"/>
              <a:gd name="T61" fmla="*/ 0 h 59"/>
              <a:gd name="T62" fmla="*/ 42 w 57"/>
              <a:gd name="T63" fmla="*/ 0 h 59"/>
              <a:gd name="T64" fmla="*/ 44 w 57"/>
              <a:gd name="T65" fmla="*/ 0 h 59"/>
              <a:gd name="T66" fmla="*/ 48 w 57"/>
              <a:gd name="T67" fmla="*/ 0 h 59"/>
              <a:gd name="T68" fmla="*/ 52 w 57"/>
              <a:gd name="T69" fmla="*/ 0 h 59"/>
              <a:gd name="T70" fmla="*/ 56 w 57"/>
              <a:gd name="T71" fmla="*/ 0 h 59"/>
              <a:gd name="T72" fmla="*/ 56 w 57"/>
              <a:gd name="T73" fmla="*/ 5 h 59"/>
              <a:gd name="T74" fmla="*/ 56 w 57"/>
              <a:gd name="T75" fmla="*/ 10 h 59"/>
              <a:gd name="T76" fmla="*/ 53 w 57"/>
              <a:gd name="T77" fmla="*/ 16 h 59"/>
              <a:gd name="T78" fmla="*/ 51 w 57"/>
              <a:gd name="T79" fmla="*/ 20 h 59"/>
              <a:gd name="T80" fmla="*/ 50 w 57"/>
              <a:gd name="T81" fmla="*/ 26 h 59"/>
              <a:gd name="T82" fmla="*/ 47 w 57"/>
              <a:gd name="T83" fmla="*/ 31 h 59"/>
              <a:gd name="T84" fmla="*/ 45 w 57"/>
              <a:gd name="T85" fmla="*/ 37 h 59"/>
              <a:gd name="T86" fmla="*/ 43 w 57"/>
              <a:gd name="T87" fmla="*/ 43 h 59"/>
              <a:gd name="T88" fmla="*/ 42 w 57"/>
              <a:gd name="T89" fmla="*/ 49 h 59"/>
              <a:gd name="T90" fmla="*/ 41 w 57"/>
              <a:gd name="T91" fmla="*/ 54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59"/>
              <a:gd name="T140" fmla="*/ 57 w 57"/>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59">
                <a:moveTo>
                  <a:pt x="41" y="54"/>
                </a:moveTo>
                <a:lnTo>
                  <a:pt x="39" y="54"/>
                </a:lnTo>
                <a:lnTo>
                  <a:pt x="38" y="55"/>
                </a:lnTo>
                <a:lnTo>
                  <a:pt x="37" y="55"/>
                </a:lnTo>
                <a:lnTo>
                  <a:pt x="35" y="55"/>
                </a:lnTo>
                <a:lnTo>
                  <a:pt x="34" y="55"/>
                </a:lnTo>
                <a:lnTo>
                  <a:pt x="32" y="55"/>
                </a:lnTo>
                <a:lnTo>
                  <a:pt x="31" y="55"/>
                </a:lnTo>
                <a:lnTo>
                  <a:pt x="29" y="55"/>
                </a:lnTo>
                <a:lnTo>
                  <a:pt x="28" y="55"/>
                </a:lnTo>
                <a:lnTo>
                  <a:pt x="27" y="55"/>
                </a:lnTo>
                <a:lnTo>
                  <a:pt x="25" y="55"/>
                </a:lnTo>
                <a:lnTo>
                  <a:pt x="24" y="55"/>
                </a:lnTo>
                <a:lnTo>
                  <a:pt x="22" y="55"/>
                </a:lnTo>
                <a:lnTo>
                  <a:pt x="21" y="55"/>
                </a:lnTo>
                <a:lnTo>
                  <a:pt x="19" y="56"/>
                </a:lnTo>
                <a:lnTo>
                  <a:pt x="18" y="56"/>
                </a:lnTo>
                <a:lnTo>
                  <a:pt x="16" y="56"/>
                </a:lnTo>
                <a:lnTo>
                  <a:pt x="15" y="56"/>
                </a:lnTo>
                <a:lnTo>
                  <a:pt x="14" y="56"/>
                </a:lnTo>
                <a:lnTo>
                  <a:pt x="13" y="56"/>
                </a:lnTo>
                <a:lnTo>
                  <a:pt x="11" y="57"/>
                </a:lnTo>
                <a:lnTo>
                  <a:pt x="10" y="57"/>
                </a:lnTo>
                <a:lnTo>
                  <a:pt x="9" y="57"/>
                </a:lnTo>
                <a:lnTo>
                  <a:pt x="7" y="57"/>
                </a:lnTo>
                <a:lnTo>
                  <a:pt x="6" y="58"/>
                </a:lnTo>
                <a:lnTo>
                  <a:pt x="4" y="58"/>
                </a:lnTo>
                <a:lnTo>
                  <a:pt x="3" y="58"/>
                </a:lnTo>
                <a:lnTo>
                  <a:pt x="1" y="58"/>
                </a:lnTo>
                <a:lnTo>
                  <a:pt x="0" y="58"/>
                </a:lnTo>
                <a:lnTo>
                  <a:pt x="0" y="51"/>
                </a:lnTo>
                <a:lnTo>
                  <a:pt x="0" y="45"/>
                </a:lnTo>
                <a:lnTo>
                  <a:pt x="0" y="39"/>
                </a:lnTo>
                <a:lnTo>
                  <a:pt x="0" y="32"/>
                </a:lnTo>
                <a:lnTo>
                  <a:pt x="0" y="26"/>
                </a:lnTo>
                <a:lnTo>
                  <a:pt x="0" y="19"/>
                </a:lnTo>
                <a:lnTo>
                  <a:pt x="0" y="13"/>
                </a:lnTo>
                <a:lnTo>
                  <a:pt x="0" y="7"/>
                </a:lnTo>
                <a:lnTo>
                  <a:pt x="1" y="7"/>
                </a:lnTo>
                <a:lnTo>
                  <a:pt x="2" y="6"/>
                </a:lnTo>
                <a:lnTo>
                  <a:pt x="4" y="5"/>
                </a:lnTo>
                <a:lnTo>
                  <a:pt x="7" y="5"/>
                </a:lnTo>
                <a:lnTo>
                  <a:pt x="8" y="4"/>
                </a:lnTo>
                <a:lnTo>
                  <a:pt x="10" y="4"/>
                </a:lnTo>
                <a:lnTo>
                  <a:pt x="13" y="3"/>
                </a:lnTo>
                <a:lnTo>
                  <a:pt x="14" y="3"/>
                </a:lnTo>
                <a:lnTo>
                  <a:pt x="14" y="2"/>
                </a:lnTo>
                <a:lnTo>
                  <a:pt x="16" y="2"/>
                </a:lnTo>
                <a:lnTo>
                  <a:pt x="18" y="1"/>
                </a:lnTo>
                <a:lnTo>
                  <a:pt x="20" y="1"/>
                </a:lnTo>
                <a:lnTo>
                  <a:pt x="22" y="1"/>
                </a:lnTo>
                <a:lnTo>
                  <a:pt x="24" y="1"/>
                </a:lnTo>
                <a:lnTo>
                  <a:pt x="26" y="0"/>
                </a:lnTo>
                <a:lnTo>
                  <a:pt x="28" y="0"/>
                </a:lnTo>
                <a:lnTo>
                  <a:pt x="29" y="0"/>
                </a:lnTo>
                <a:lnTo>
                  <a:pt x="30" y="0"/>
                </a:lnTo>
                <a:lnTo>
                  <a:pt x="32" y="0"/>
                </a:lnTo>
                <a:lnTo>
                  <a:pt x="35" y="0"/>
                </a:lnTo>
                <a:lnTo>
                  <a:pt x="36" y="0"/>
                </a:lnTo>
                <a:lnTo>
                  <a:pt x="38" y="0"/>
                </a:lnTo>
                <a:lnTo>
                  <a:pt x="41" y="0"/>
                </a:lnTo>
                <a:lnTo>
                  <a:pt x="42" y="0"/>
                </a:lnTo>
                <a:lnTo>
                  <a:pt x="44" y="0"/>
                </a:lnTo>
                <a:lnTo>
                  <a:pt x="46" y="0"/>
                </a:lnTo>
                <a:lnTo>
                  <a:pt x="48" y="0"/>
                </a:lnTo>
                <a:lnTo>
                  <a:pt x="50" y="0"/>
                </a:lnTo>
                <a:lnTo>
                  <a:pt x="52" y="0"/>
                </a:lnTo>
                <a:lnTo>
                  <a:pt x="54" y="0"/>
                </a:lnTo>
                <a:lnTo>
                  <a:pt x="56" y="0"/>
                </a:lnTo>
                <a:lnTo>
                  <a:pt x="56" y="2"/>
                </a:lnTo>
                <a:lnTo>
                  <a:pt x="56" y="5"/>
                </a:lnTo>
                <a:lnTo>
                  <a:pt x="56" y="8"/>
                </a:lnTo>
                <a:lnTo>
                  <a:pt x="56" y="10"/>
                </a:lnTo>
                <a:lnTo>
                  <a:pt x="55" y="12"/>
                </a:lnTo>
                <a:lnTo>
                  <a:pt x="53" y="16"/>
                </a:lnTo>
                <a:lnTo>
                  <a:pt x="53" y="18"/>
                </a:lnTo>
                <a:lnTo>
                  <a:pt x="51" y="20"/>
                </a:lnTo>
                <a:lnTo>
                  <a:pt x="50" y="23"/>
                </a:lnTo>
                <a:lnTo>
                  <a:pt x="50" y="26"/>
                </a:lnTo>
                <a:lnTo>
                  <a:pt x="48" y="29"/>
                </a:lnTo>
                <a:lnTo>
                  <a:pt x="47" y="31"/>
                </a:lnTo>
                <a:lnTo>
                  <a:pt x="46" y="34"/>
                </a:lnTo>
                <a:lnTo>
                  <a:pt x="45" y="37"/>
                </a:lnTo>
                <a:lnTo>
                  <a:pt x="44" y="39"/>
                </a:lnTo>
                <a:lnTo>
                  <a:pt x="43" y="43"/>
                </a:lnTo>
                <a:lnTo>
                  <a:pt x="42" y="46"/>
                </a:lnTo>
                <a:lnTo>
                  <a:pt x="42" y="49"/>
                </a:lnTo>
                <a:lnTo>
                  <a:pt x="42" y="51"/>
                </a:lnTo>
                <a:lnTo>
                  <a:pt x="41" y="5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8" name="Freeform 1843"/>
          <p:cNvSpPr>
            <a:spLocks/>
          </p:cNvSpPr>
          <p:nvPr/>
        </p:nvSpPr>
        <p:spPr bwMode="auto">
          <a:xfrm flipH="1">
            <a:off x="3692668" y="3372442"/>
            <a:ext cx="23543" cy="13932"/>
          </a:xfrm>
          <a:custGeom>
            <a:avLst/>
            <a:gdLst>
              <a:gd name="T0" fmla="*/ 0 w 31"/>
              <a:gd name="T1" fmla="*/ 0 h 16"/>
              <a:gd name="T2" fmla="*/ 0 w 31"/>
              <a:gd name="T3" fmla="*/ 3 h 16"/>
              <a:gd name="T4" fmla="*/ 0 w 31"/>
              <a:gd name="T5" fmla="*/ 7 h 16"/>
              <a:gd name="T6" fmla="*/ 0 w 31"/>
              <a:gd name="T7" fmla="*/ 11 h 16"/>
              <a:gd name="T8" fmla="*/ 0 w 31"/>
              <a:gd name="T9" fmla="*/ 15 h 16"/>
              <a:gd name="T10" fmla="*/ 1 w 31"/>
              <a:gd name="T11" fmla="*/ 13 h 16"/>
              <a:gd name="T12" fmla="*/ 4 w 31"/>
              <a:gd name="T13" fmla="*/ 11 h 16"/>
              <a:gd name="T14" fmla="*/ 6 w 31"/>
              <a:gd name="T15" fmla="*/ 11 h 16"/>
              <a:gd name="T16" fmla="*/ 9 w 31"/>
              <a:gd name="T17" fmla="*/ 10 h 16"/>
              <a:gd name="T18" fmla="*/ 10 w 31"/>
              <a:gd name="T19" fmla="*/ 10 h 16"/>
              <a:gd name="T20" fmla="*/ 13 w 31"/>
              <a:gd name="T21" fmla="*/ 8 h 16"/>
              <a:gd name="T22" fmla="*/ 15 w 31"/>
              <a:gd name="T23" fmla="*/ 7 h 16"/>
              <a:gd name="T24" fmla="*/ 17 w 31"/>
              <a:gd name="T25" fmla="*/ 5 h 16"/>
              <a:gd name="T26" fmla="*/ 19 w 31"/>
              <a:gd name="T27" fmla="*/ 5 h 16"/>
              <a:gd name="T28" fmla="*/ 20 w 31"/>
              <a:gd name="T29" fmla="*/ 3 h 16"/>
              <a:gd name="T30" fmla="*/ 21 w 31"/>
              <a:gd name="T31" fmla="*/ 3 h 16"/>
              <a:gd name="T32" fmla="*/ 23 w 31"/>
              <a:gd name="T33" fmla="*/ 3 h 16"/>
              <a:gd name="T34" fmla="*/ 24 w 31"/>
              <a:gd name="T35" fmla="*/ 3 h 16"/>
              <a:gd name="T36" fmla="*/ 27 w 31"/>
              <a:gd name="T37" fmla="*/ 2 h 16"/>
              <a:gd name="T38" fmla="*/ 28 w 31"/>
              <a:gd name="T39" fmla="*/ 0 h 16"/>
              <a:gd name="T40" fmla="*/ 30 w 31"/>
              <a:gd name="T41" fmla="*/ 0 h 16"/>
              <a:gd name="T42" fmla="*/ 0 w 31"/>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16"/>
              <a:gd name="T68" fmla="*/ 31 w 31"/>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16">
                <a:moveTo>
                  <a:pt x="0" y="0"/>
                </a:moveTo>
                <a:lnTo>
                  <a:pt x="0" y="3"/>
                </a:lnTo>
                <a:lnTo>
                  <a:pt x="0" y="7"/>
                </a:lnTo>
                <a:lnTo>
                  <a:pt x="0" y="11"/>
                </a:lnTo>
                <a:lnTo>
                  <a:pt x="0" y="15"/>
                </a:lnTo>
                <a:lnTo>
                  <a:pt x="1" y="13"/>
                </a:lnTo>
                <a:lnTo>
                  <a:pt x="4" y="11"/>
                </a:lnTo>
                <a:lnTo>
                  <a:pt x="6" y="11"/>
                </a:lnTo>
                <a:lnTo>
                  <a:pt x="9" y="10"/>
                </a:lnTo>
                <a:lnTo>
                  <a:pt x="10" y="10"/>
                </a:lnTo>
                <a:lnTo>
                  <a:pt x="13" y="8"/>
                </a:lnTo>
                <a:lnTo>
                  <a:pt x="15" y="7"/>
                </a:lnTo>
                <a:lnTo>
                  <a:pt x="17" y="5"/>
                </a:lnTo>
                <a:lnTo>
                  <a:pt x="19" y="5"/>
                </a:lnTo>
                <a:lnTo>
                  <a:pt x="20" y="3"/>
                </a:lnTo>
                <a:lnTo>
                  <a:pt x="21" y="3"/>
                </a:lnTo>
                <a:lnTo>
                  <a:pt x="23" y="3"/>
                </a:lnTo>
                <a:lnTo>
                  <a:pt x="24" y="3"/>
                </a:lnTo>
                <a:lnTo>
                  <a:pt x="27" y="2"/>
                </a:lnTo>
                <a:lnTo>
                  <a:pt x="28" y="0"/>
                </a:lnTo>
                <a:lnTo>
                  <a:pt x="30" y="0"/>
                </a:lnTo>
                <a:lnTo>
                  <a:pt x="0" y="0"/>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59" name="Freeform 1844"/>
          <p:cNvSpPr>
            <a:spLocks/>
          </p:cNvSpPr>
          <p:nvPr/>
        </p:nvSpPr>
        <p:spPr bwMode="auto">
          <a:xfrm flipH="1">
            <a:off x="3688111" y="3369830"/>
            <a:ext cx="28100" cy="13932"/>
          </a:xfrm>
          <a:custGeom>
            <a:avLst/>
            <a:gdLst>
              <a:gd name="T0" fmla="*/ 0 w 37"/>
              <a:gd name="T1" fmla="*/ 15 h 16"/>
              <a:gd name="T2" fmla="*/ 0 w 37"/>
              <a:gd name="T3" fmla="*/ 11 h 16"/>
              <a:gd name="T4" fmla="*/ 0 w 37"/>
              <a:gd name="T5" fmla="*/ 8 h 16"/>
              <a:gd name="T6" fmla="*/ 0 w 37"/>
              <a:gd name="T7" fmla="*/ 4 h 16"/>
              <a:gd name="T8" fmla="*/ 0 w 37"/>
              <a:gd name="T9" fmla="*/ 0 h 16"/>
              <a:gd name="T10" fmla="*/ 36 w 37"/>
              <a:gd name="T11" fmla="*/ 0 h 16"/>
              <a:gd name="T12" fmla="*/ 36 w 37"/>
              <a:gd name="T13" fmla="*/ 4 h 16"/>
              <a:gd name="T14" fmla="*/ 36 w 37"/>
              <a:gd name="T15" fmla="*/ 11 h 16"/>
              <a:gd name="T16" fmla="*/ 35 w 37"/>
              <a:gd name="T17" fmla="*/ 11 h 16"/>
              <a:gd name="T18" fmla="*/ 34 w 37"/>
              <a:gd name="T19" fmla="*/ 11 h 16"/>
              <a:gd name="T20" fmla="*/ 33 w 37"/>
              <a:gd name="T21" fmla="*/ 15 h 16"/>
              <a:gd name="T22" fmla="*/ 32 w 37"/>
              <a:gd name="T23" fmla="*/ 15 h 16"/>
              <a:gd name="T24" fmla="*/ 31 w 37"/>
              <a:gd name="T25" fmla="*/ 15 h 16"/>
              <a:gd name="T26" fmla="*/ 30 w 37"/>
              <a:gd name="T27" fmla="*/ 15 h 16"/>
              <a:gd name="T28" fmla="*/ 29 w 37"/>
              <a:gd name="T29" fmla="*/ 15 h 16"/>
              <a:gd name="T30" fmla="*/ 0 w 37"/>
              <a:gd name="T31" fmla="*/ 15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6"/>
              <a:gd name="T50" fmla="*/ 37 w 37"/>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6">
                <a:moveTo>
                  <a:pt x="0" y="15"/>
                </a:moveTo>
                <a:lnTo>
                  <a:pt x="0" y="11"/>
                </a:lnTo>
                <a:lnTo>
                  <a:pt x="0" y="8"/>
                </a:lnTo>
                <a:lnTo>
                  <a:pt x="0" y="4"/>
                </a:lnTo>
                <a:lnTo>
                  <a:pt x="0" y="0"/>
                </a:lnTo>
                <a:lnTo>
                  <a:pt x="36" y="0"/>
                </a:lnTo>
                <a:lnTo>
                  <a:pt x="36" y="4"/>
                </a:lnTo>
                <a:lnTo>
                  <a:pt x="36" y="11"/>
                </a:lnTo>
                <a:lnTo>
                  <a:pt x="35" y="11"/>
                </a:lnTo>
                <a:lnTo>
                  <a:pt x="34" y="11"/>
                </a:lnTo>
                <a:lnTo>
                  <a:pt x="33" y="15"/>
                </a:lnTo>
                <a:lnTo>
                  <a:pt x="32" y="15"/>
                </a:lnTo>
                <a:lnTo>
                  <a:pt x="31" y="15"/>
                </a:lnTo>
                <a:lnTo>
                  <a:pt x="30" y="15"/>
                </a:lnTo>
                <a:lnTo>
                  <a:pt x="29"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0" name="Freeform 1845"/>
          <p:cNvSpPr>
            <a:spLocks/>
          </p:cNvSpPr>
          <p:nvPr/>
        </p:nvSpPr>
        <p:spPr bwMode="auto">
          <a:xfrm flipH="1">
            <a:off x="3686592" y="3367218"/>
            <a:ext cx="29619" cy="13932"/>
          </a:xfrm>
          <a:custGeom>
            <a:avLst/>
            <a:gdLst>
              <a:gd name="T0" fmla="*/ 0 w 39"/>
              <a:gd name="T1" fmla="*/ 15 h 16"/>
              <a:gd name="T2" fmla="*/ 0 w 39"/>
              <a:gd name="T3" fmla="*/ 11 h 16"/>
              <a:gd name="T4" fmla="*/ 0 w 39"/>
              <a:gd name="T5" fmla="*/ 8 h 16"/>
              <a:gd name="T6" fmla="*/ 0 w 39"/>
              <a:gd name="T7" fmla="*/ 4 h 16"/>
              <a:gd name="T8" fmla="*/ 0 w 39"/>
              <a:gd name="T9" fmla="*/ 0 h 16"/>
              <a:gd name="T10" fmla="*/ 38 w 39"/>
              <a:gd name="T11" fmla="*/ 0 h 16"/>
              <a:gd name="T12" fmla="*/ 37 w 39"/>
              <a:gd name="T13" fmla="*/ 4 h 16"/>
              <a:gd name="T14" fmla="*/ 37 w 39"/>
              <a:gd name="T15" fmla="*/ 8 h 16"/>
              <a:gd name="T16" fmla="*/ 36 w 39"/>
              <a:gd name="T17" fmla="*/ 11 h 16"/>
              <a:gd name="T18" fmla="*/ 36 w 39"/>
              <a:gd name="T19" fmla="*/ 15 h 16"/>
              <a:gd name="T20" fmla="*/ 0 w 39"/>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6"/>
              <a:gd name="T35" fmla="*/ 39 w 3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6">
                <a:moveTo>
                  <a:pt x="0" y="15"/>
                </a:moveTo>
                <a:lnTo>
                  <a:pt x="0" y="11"/>
                </a:lnTo>
                <a:lnTo>
                  <a:pt x="0" y="8"/>
                </a:lnTo>
                <a:lnTo>
                  <a:pt x="0" y="4"/>
                </a:lnTo>
                <a:lnTo>
                  <a:pt x="0" y="0"/>
                </a:lnTo>
                <a:lnTo>
                  <a:pt x="38" y="0"/>
                </a:lnTo>
                <a:lnTo>
                  <a:pt x="37" y="4"/>
                </a:lnTo>
                <a:lnTo>
                  <a:pt x="37" y="8"/>
                </a:lnTo>
                <a:lnTo>
                  <a:pt x="36" y="11"/>
                </a:lnTo>
                <a:lnTo>
                  <a:pt x="36"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1" name="Freeform 1846"/>
          <p:cNvSpPr>
            <a:spLocks/>
          </p:cNvSpPr>
          <p:nvPr/>
        </p:nvSpPr>
        <p:spPr bwMode="auto">
          <a:xfrm flipH="1">
            <a:off x="3686592" y="3366347"/>
            <a:ext cx="29619" cy="13932"/>
          </a:xfrm>
          <a:custGeom>
            <a:avLst/>
            <a:gdLst>
              <a:gd name="T0" fmla="*/ 0 w 39"/>
              <a:gd name="T1" fmla="*/ 15 h 16"/>
              <a:gd name="T2" fmla="*/ 0 w 39"/>
              <a:gd name="T3" fmla="*/ 11 h 16"/>
              <a:gd name="T4" fmla="*/ 0 w 39"/>
              <a:gd name="T5" fmla="*/ 8 h 16"/>
              <a:gd name="T6" fmla="*/ 0 w 39"/>
              <a:gd name="T7" fmla="*/ 3 h 16"/>
              <a:gd name="T8" fmla="*/ 0 w 39"/>
              <a:gd name="T9" fmla="*/ 0 h 16"/>
              <a:gd name="T10" fmla="*/ 38 w 39"/>
              <a:gd name="T11" fmla="*/ 0 h 16"/>
              <a:gd name="T12" fmla="*/ 37 w 39"/>
              <a:gd name="T13" fmla="*/ 3 h 16"/>
              <a:gd name="T14" fmla="*/ 37 w 39"/>
              <a:gd name="T15" fmla="*/ 6 h 16"/>
              <a:gd name="T16" fmla="*/ 37 w 39"/>
              <a:gd name="T17" fmla="*/ 11 h 16"/>
              <a:gd name="T18" fmla="*/ 36 w 39"/>
              <a:gd name="T19" fmla="*/ 15 h 16"/>
              <a:gd name="T20" fmla="*/ 0 w 39"/>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6"/>
              <a:gd name="T35" fmla="*/ 39 w 3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6">
                <a:moveTo>
                  <a:pt x="0" y="15"/>
                </a:moveTo>
                <a:lnTo>
                  <a:pt x="0" y="11"/>
                </a:lnTo>
                <a:lnTo>
                  <a:pt x="0" y="8"/>
                </a:lnTo>
                <a:lnTo>
                  <a:pt x="0" y="3"/>
                </a:lnTo>
                <a:lnTo>
                  <a:pt x="0" y="0"/>
                </a:lnTo>
                <a:lnTo>
                  <a:pt x="38" y="0"/>
                </a:lnTo>
                <a:lnTo>
                  <a:pt x="37" y="3"/>
                </a:lnTo>
                <a:lnTo>
                  <a:pt x="37" y="6"/>
                </a:lnTo>
                <a:lnTo>
                  <a:pt x="37" y="11"/>
                </a:lnTo>
                <a:lnTo>
                  <a:pt x="36"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2" name="Freeform 1847"/>
          <p:cNvSpPr>
            <a:spLocks/>
          </p:cNvSpPr>
          <p:nvPr/>
        </p:nvSpPr>
        <p:spPr bwMode="auto">
          <a:xfrm flipH="1">
            <a:off x="3685832" y="3363735"/>
            <a:ext cx="30378" cy="13932"/>
          </a:xfrm>
          <a:custGeom>
            <a:avLst/>
            <a:gdLst>
              <a:gd name="T0" fmla="*/ 0 w 40"/>
              <a:gd name="T1" fmla="*/ 15 h 16"/>
              <a:gd name="T2" fmla="*/ 0 w 40"/>
              <a:gd name="T3" fmla="*/ 11 h 16"/>
              <a:gd name="T4" fmla="*/ 0 w 40"/>
              <a:gd name="T5" fmla="*/ 8 h 16"/>
              <a:gd name="T6" fmla="*/ 0 w 40"/>
              <a:gd name="T7" fmla="*/ 4 h 16"/>
              <a:gd name="T8" fmla="*/ 0 w 40"/>
              <a:gd name="T9" fmla="*/ 0 h 16"/>
              <a:gd name="T10" fmla="*/ 39 w 40"/>
              <a:gd name="T11" fmla="*/ 0 h 16"/>
              <a:gd name="T12" fmla="*/ 38 w 40"/>
              <a:gd name="T13" fmla="*/ 4 h 16"/>
              <a:gd name="T14" fmla="*/ 38 w 40"/>
              <a:gd name="T15" fmla="*/ 8 h 16"/>
              <a:gd name="T16" fmla="*/ 38 w 40"/>
              <a:gd name="T17" fmla="*/ 11 h 16"/>
              <a:gd name="T18" fmla="*/ 38 w 40"/>
              <a:gd name="T19" fmla="*/ 15 h 16"/>
              <a:gd name="T20" fmla="*/ 0 w 40"/>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0" y="15"/>
                </a:moveTo>
                <a:lnTo>
                  <a:pt x="0" y="11"/>
                </a:lnTo>
                <a:lnTo>
                  <a:pt x="0" y="8"/>
                </a:lnTo>
                <a:lnTo>
                  <a:pt x="0" y="4"/>
                </a:lnTo>
                <a:lnTo>
                  <a:pt x="0" y="0"/>
                </a:lnTo>
                <a:lnTo>
                  <a:pt x="39" y="0"/>
                </a:lnTo>
                <a:lnTo>
                  <a:pt x="38" y="4"/>
                </a:lnTo>
                <a:lnTo>
                  <a:pt x="38" y="8"/>
                </a:lnTo>
                <a:lnTo>
                  <a:pt x="38" y="11"/>
                </a:lnTo>
                <a:lnTo>
                  <a:pt x="38"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3" name="Freeform 1848"/>
          <p:cNvSpPr>
            <a:spLocks/>
          </p:cNvSpPr>
          <p:nvPr/>
        </p:nvSpPr>
        <p:spPr bwMode="auto">
          <a:xfrm flipH="1">
            <a:off x="3685073" y="3361123"/>
            <a:ext cx="31138" cy="13932"/>
          </a:xfrm>
          <a:custGeom>
            <a:avLst/>
            <a:gdLst>
              <a:gd name="T0" fmla="*/ 0 w 41"/>
              <a:gd name="T1" fmla="*/ 15 h 16"/>
              <a:gd name="T2" fmla="*/ 0 w 41"/>
              <a:gd name="T3" fmla="*/ 11 h 16"/>
              <a:gd name="T4" fmla="*/ 0 w 41"/>
              <a:gd name="T5" fmla="*/ 8 h 16"/>
              <a:gd name="T6" fmla="*/ 0 w 41"/>
              <a:gd name="T7" fmla="*/ 4 h 16"/>
              <a:gd name="T8" fmla="*/ 0 w 41"/>
              <a:gd name="T9" fmla="*/ 0 h 16"/>
              <a:gd name="T10" fmla="*/ 40 w 41"/>
              <a:gd name="T11" fmla="*/ 0 h 16"/>
              <a:gd name="T12" fmla="*/ 40 w 41"/>
              <a:gd name="T13" fmla="*/ 4 h 16"/>
              <a:gd name="T14" fmla="*/ 40 w 41"/>
              <a:gd name="T15" fmla="*/ 8 h 16"/>
              <a:gd name="T16" fmla="*/ 39 w 41"/>
              <a:gd name="T17" fmla="*/ 11 h 16"/>
              <a:gd name="T18" fmla="*/ 39 w 41"/>
              <a:gd name="T19" fmla="*/ 15 h 16"/>
              <a:gd name="T20" fmla="*/ 0 w 41"/>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6"/>
              <a:gd name="T35" fmla="*/ 41 w 41"/>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6">
                <a:moveTo>
                  <a:pt x="0" y="15"/>
                </a:moveTo>
                <a:lnTo>
                  <a:pt x="0" y="11"/>
                </a:lnTo>
                <a:lnTo>
                  <a:pt x="0" y="8"/>
                </a:lnTo>
                <a:lnTo>
                  <a:pt x="0" y="4"/>
                </a:lnTo>
                <a:lnTo>
                  <a:pt x="0" y="0"/>
                </a:lnTo>
                <a:lnTo>
                  <a:pt x="40" y="0"/>
                </a:lnTo>
                <a:lnTo>
                  <a:pt x="40" y="4"/>
                </a:lnTo>
                <a:lnTo>
                  <a:pt x="40" y="8"/>
                </a:lnTo>
                <a:lnTo>
                  <a:pt x="39" y="11"/>
                </a:lnTo>
                <a:lnTo>
                  <a:pt x="39"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4" name="Freeform 1849"/>
          <p:cNvSpPr>
            <a:spLocks/>
          </p:cNvSpPr>
          <p:nvPr/>
        </p:nvSpPr>
        <p:spPr bwMode="auto">
          <a:xfrm flipH="1">
            <a:off x="3684313" y="3358510"/>
            <a:ext cx="31897" cy="13932"/>
          </a:xfrm>
          <a:custGeom>
            <a:avLst/>
            <a:gdLst>
              <a:gd name="T0" fmla="*/ 0 w 42"/>
              <a:gd name="T1" fmla="*/ 15 h 16"/>
              <a:gd name="T2" fmla="*/ 0 w 42"/>
              <a:gd name="T3" fmla="*/ 11 h 16"/>
              <a:gd name="T4" fmla="*/ 0 w 42"/>
              <a:gd name="T5" fmla="*/ 6 h 16"/>
              <a:gd name="T6" fmla="*/ 0 w 42"/>
              <a:gd name="T7" fmla="*/ 2 h 16"/>
              <a:gd name="T8" fmla="*/ 0 w 42"/>
              <a:gd name="T9" fmla="*/ 0 h 16"/>
              <a:gd name="T10" fmla="*/ 41 w 42"/>
              <a:gd name="T11" fmla="*/ 0 h 16"/>
              <a:gd name="T12" fmla="*/ 40 w 42"/>
              <a:gd name="T13" fmla="*/ 2 h 16"/>
              <a:gd name="T14" fmla="*/ 40 w 42"/>
              <a:gd name="T15" fmla="*/ 6 h 16"/>
              <a:gd name="T16" fmla="*/ 40 w 42"/>
              <a:gd name="T17" fmla="*/ 11 h 16"/>
              <a:gd name="T18" fmla="*/ 39 w 42"/>
              <a:gd name="T19" fmla="*/ 15 h 16"/>
              <a:gd name="T20" fmla="*/ 0 w 42"/>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6"/>
              <a:gd name="T35" fmla="*/ 42 w 4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6">
                <a:moveTo>
                  <a:pt x="0" y="15"/>
                </a:moveTo>
                <a:lnTo>
                  <a:pt x="0" y="11"/>
                </a:lnTo>
                <a:lnTo>
                  <a:pt x="0" y="6"/>
                </a:lnTo>
                <a:lnTo>
                  <a:pt x="0" y="2"/>
                </a:lnTo>
                <a:lnTo>
                  <a:pt x="0" y="0"/>
                </a:lnTo>
                <a:lnTo>
                  <a:pt x="41" y="0"/>
                </a:lnTo>
                <a:lnTo>
                  <a:pt x="40" y="2"/>
                </a:lnTo>
                <a:lnTo>
                  <a:pt x="40" y="6"/>
                </a:lnTo>
                <a:lnTo>
                  <a:pt x="40" y="11"/>
                </a:lnTo>
                <a:lnTo>
                  <a:pt x="39"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5" name="Freeform 1850"/>
          <p:cNvSpPr>
            <a:spLocks/>
          </p:cNvSpPr>
          <p:nvPr/>
        </p:nvSpPr>
        <p:spPr bwMode="auto">
          <a:xfrm flipH="1">
            <a:off x="3683554" y="3356769"/>
            <a:ext cx="32657" cy="13932"/>
          </a:xfrm>
          <a:custGeom>
            <a:avLst/>
            <a:gdLst>
              <a:gd name="T0" fmla="*/ 0 w 43"/>
              <a:gd name="T1" fmla="*/ 15 h 16"/>
              <a:gd name="T2" fmla="*/ 0 w 43"/>
              <a:gd name="T3" fmla="*/ 11 h 16"/>
              <a:gd name="T4" fmla="*/ 0 w 43"/>
              <a:gd name="T5" fmla="*/ 8 h 16"/>
              <a:gd name="T6" fmla="*/ 0 w 43"/>
              <a:gd name="T7" fmla="*/ 4 h 16"/>
              <a:gd name="T8" fmla="*/ 0 w 43"/>
              <a:gd name="T9" fmla="*/ 0 h 16"/>
              <a:gd name="T10" fmla="*/ 42 w 43"/>
              <a:gd name="T11" fmla="*/ 0 h 16"/>
              <a:gd name="T12" fmla="*/ 42 w 43"/>
              <a:gd name="T13" fmla="*/ 4 h 16"/>
              <a:gd name="T14" fmla="*/ 41 w 43"/>
              <a:gd name="T15" fmla="*/ 8 h 16"/>
              <a:gd name="T16" fmla="*/ 41 w 43"/>
              <a:gd name="T17" fmla="*/ 11 h 16"/>
              <a:gd name="T18" fmla="*/ 40 w 43"/>
              <a:gd name="T19" fmla="*/ 15 h 16"/>
              <a:gd name="T20" fmla="*/ 0 w 43"/>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6"/>
              <a:gd name="T35" fmla="*/ 43 w 4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6">
                <a:moveTo>
                  <a:pt x="0" y="15"/>
                </a:moveTo>
                <a:lnTo>
                  <a:pt x="0" y="11"/>
                </a:lnTo>
                <a:lnTo>
                  <a:pt x="0" y="8"/>
                </a:lnTo>
                <a:lnTo>
                  <a:pt x="0" y="4"/>
                </a:lnTo>
                <a:lnTo>
                  <a:pt x="0" y="0"/>
                </a:lnTo>
                <a:lnTo>
                  <a:pt x="42" y="0"/>
                </a:lnTo>
                <a:lnTo>
                  <a:pt x="42" y="4"/>
                </a:lnTo>
                <a:lnTo>
                  <a:pt x="41" y="8"/>
                </a:lnTo>
                <a:lnTo>
                  <a:pt x="41" y="11"/>
                </a:lnTo>
                <a:lnTo>
                  <a:pt x="40"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6" name="Freeform 1851"/>
          <p:cNvSpPr>
            <a:spLocks/>
          </p:cNvSpPr>
          <p:nvPr/>
        </p:nvSpPr>
        <p:spPr bwMode="auto">
          <a:xfrm flipH="1">
            <a:off x="3682795" y="3354157"/>
            <a:ext cx="33416" cy="13932"/>
          </a:xfrm>
          <a:custGeom>
            <a:avLst/>
            <a:gdLst>
              <a:gd name="T0" fmla="*/ 0 w 44"/>
              <a:gd name="T1" fmla="*/ 15 h 16"/>
              <a:gd name="T2" fmla="*/ 0 w 44"/>
              <a:gd name="T3" fmla="*/ 13 h 16"/>
              <a:gd name="T4" fmla="*/ 0 w 44"/>
              <a:gd name="T5" fmla="*/ 9 h 16"/>
              <a:gd name="T6" fmla="*/ 0 w 44"/>
              <a:gd name="T7" fmla="*/ 8 h 16"/>
              <a:gd name="T8" fmla="*/ 0 w 44"/>
              <a:gd name="T9" fmla="*/ 6 h 16"/>
              <a:gd name="T10" fmla="*/ 0 w 44"/>
              <a:gd name="T11" fmla="*/ 4 h 16"/>
              <a:gd name="T12" fmla="*/ 0 w 44"/>
              <a:gd name="T13" fmla="*/ 2 h 16"/>
              <a:gd name="T14" fmla="*/ 0 w 44"/>
              <a:gd name="T15" fmla="*/ 0 h 16"/>
              <a:gd name="T16" fmla="*/ 43 w 44"/>
              <a:gd name="T17" fmla="*/ 0 h 16"/>
              <a:gd name="T18" fmla="*/ 43 w 44"/>
              <a:gd name="T19" fmla="*/ 2 h 16"/>
              <a:gd name="T20" fmla="*/ 43 w 44"/>
              <a:gd name="T21" fmla="*/ 6 h 16"/>
              <a:gd name="T22" fmla="*/ 43 w 44"/>
              <a:gd name="T23" fmla="*/ 8 h 16"/>
              <a:gd name="T24" fmla="*/ 42 w 44"/>
              <a:gd name="T25" fmla="*/ 11 h 16"/>
              <a:gd name="T26" fmla="*/ 42 w 44"/>
              <a:gd name="T27" fmla="*/ 15 h 16"/>
              <a:gd name="T28" fmla="*/ 0 w 44"/>
              <a:gd name="T29" fmla="*/ 1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6"/>
              <a:gd name="T47" fmla="*/ 44 w 4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6">
                <a:moveTo>
                  <a:pt x="0" y="15"/>
                </a:moveTo>
                <a:lnTo>
                  <a:pt x="0" y="13"/>
                </a:lnTo>
                <a:lnTo>
                  <a:pt x="0" y="9"/>
                </a:lnTo>
                <a:lnTo>
                  <a:pt x="0" y="8"/>
                </a:lnTo>
                <a:lnTo>
                  <a:pt x="0" y="6"/>
                </a:lnTo>
                <a:lnTo>
                  <a:pt x="0" y="4"/>
                </a:lnTo>
                <a:lnTo>
                  <a:pt x="0" y="2"/>
                </a:lnTo>
                <a:lnTo>
                  <a:pt x="0" y="0"/>
                </a:lnTo>
                <a:lnTo>
                  <a:pt x="43" y="0"/>
                </a:lnTo>
                <a:lnTo>
                  <a:pt x="43" y="2"/>
                </a:lnTo>
                <a:lnTo>
                  <a:pt x="43" y="6"/>
                </a:lnTo>
                <a:lnTo>
                  <a:pt x="43" y="8"/>
                </a:lnTo>
                <a:lnTo>
                  <a:pt x="42" y="11"/>
                </a:lnTo>
                <a:lnTo>
                  <a:pt x="42"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7" name="Freeform 1852"/>
          <p:cNvSpPr>
            <a:spLocks/>
          </p:cNvSpPr>
          <p:nvPr/>
        </p:nvSpPr>
        <p:spPr bwMode="auto">
          <a:xfrm flipH="1">
            <a:off x="3682035" y="3351545"/>
            <a:ext cx="34176" cy="13932"/>
          </a:xfrm>
          <a:custGeom>
            <a:avLst/>
            <a:gdLst>
              <a:gd name="T0" fmla="*/ 0 w 45"/>
              <a:gd name="T1" fmla="*/ 15 h 16"/>
              <a:gd name="T2" fmla="*/ 0 w 45"/>
              <a:gd name="T3" fmla="*/ 11 h 16"/>
              <a:gd name="T4" fmla="*/ 0 w 45"/>
              <a:gd name="T5" fmla="*/ 8 h 16"/>
              <a:gd name="T6" fmla="*/ 0 w 45"/>
              <a:gd name="T7" fmla="*/ 4 h 16"/>
              <a:gd name="T8" fmla="*/ 0 w 45"/>
              <a:gd name="T9" fmla="*/ 0 h 16"/>
              <a:gd name="T10" fmla="*/ 44 w 45"/>
              <a:gd name="T11" fmla="*/ 0 h 16"/>
              <a:gd name="T12" fmla="*/ 44 w 45"/>
              <a:gd name="T13" fmla="*/ 4 h 16"/>
              <a:gd name="T14" fmla="*/ 43 w 45"/>
              <a:gd name="T15" fmla="*/ 8 h 16"/>
              <a:gd name="T16" fmla="*/ 43 w 45"/>
              <a:gd name="T17" fmla="*/ 11 h 16"/>
              <a:gd name="T18" fmla="*/ 43 w 45"/>
              <a:gd name="T19" fmla="*/ 15 h 16"/>
              <a:gd name="T20" fmla="*/ 0 w 45"/>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6"/>
              <a:gd name="T35" fmla="*/ 45 w 4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6">
                <a:moveTo>
                  <a:pt x="0" y="15"/>
                </a:moveTo>
                <a:lnTo>
                  <a:pt x="0" y="11"/>
                </a:lnTo>
                <a:lnTo>
                  <a:pt x="0" y="8"/>
                </a:lnTo>
                <a:lnTo>
                  <a:pt x="0" y="4"/>
                </a:lnTo>
                <a:lnTo>
                  <a:pt x="0" y="0"/>
                </a:lnTo>
                <a:lnTo>
                  <a:pt x="44" y="0"/>
                </a:lnTo>
                <a:lnTo>
                  <a:pt x="44" y="4"/>
                </a:lnTo>
                <a:lnTo>
                  <a:pt x="43" y="8"/>
                </a:lnTo>
                <a:lnTo>
                  <a:pt x="43" y="11"/>
                </a:lnTo>
                <a:lnTo>
                  <a:pt x="43"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8" name="Freeform 1853"/>
          <p:cNvSpPr>
            <a:spLocks/>
          </p:cNvSpPr>
          <p:nvPr/>
        </p:nvSpPr>
        <p:spPr bwMode="auto">
          <a:xfrm flipH="1">
            <a:off x="3682035" y="3348933"/>
            <a:ext cx="34176" cy="13932"/>
          </a:xfrm>
          <a:custGeom>
            <a:avLst/>
            <a:gdLst>
              <a:gd name="T0" fmla="*/ 0 w 45"/>
              <a:gd name="T1" fmla="*/ 15 h 16"/>
              <a:gd name="T2" fmla="*/ 0 w 45"/>
              <a:gd name="T3" fmla="*/ 10 h 16"/>
              <a:gd name="T4" fmla="*/ 0 w 45"/>
              <a:gd name="T5" fmla="*/ 8 h 16"/>
              <a:gd name="T6" fmla="*/ 0 w 45"/>
              <a:gd name="T7" fmla="*/ 5 h 16"/>
              <a:gd name="T8" fmla="*/ 0 w 45"/>
              <a:gd name="T9" fmla="*/ 0 h 16"/>
              <a:gd name="T10" fmla="*/ 44 w 45"/>
              <a:gd name="T11" fmla="*/ 0 h 16"/>
              <a:gd name="T12" fmla="*/ 43 w 45"/>
              <a:gd name="T13" fmla="*/ 5 h 16"/>
              <a:gd name="T14" fmla="*/ 43 w 45"/>
              <a:gd name="T15" fmla="*/ 8 h 16"/>
              <a:gd name="T16" fmla="*/ 43 w 45"/>
              <a:gd name="T17" fmla="*/ 10 h 16"/>
              <a:gd name="T18" fmla="*/ 42 w 45"/>
              <a:gd name="T19" fmla="*/ 15 h 16"/>
              <a:gd name="T20" fmla="*/ 0 w 45"/>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6"/>
              <a:gd name="T35" fmla="*/ 45 w 4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6">
                <a:moveTo>
                  <a:pt x="0" y="15"/>
                </a:moveTo>
                <a:lnTo>
                  <a:pt x="0" y="10"/>
                </a:lnTo>
                <a:lnTo>
                  <a:pt x="0" y="8"/>
                </a:lnTo>
                <a:lnTo>
                  <a:pt x="0" y="5"/>
                </a:lnTo>
                <a:lnTo>
                  <a:pt x="0" y="0"/>
                </a:lnTo>
                <a:lnTo>
                  <a:pt x="44" y="0"/>
                </a:lnTo>
                <a:lnTo>
                  <a:pt x="43" y="5"/>
                </a:lnTo>
                <a:lnTo>
                  <a:pt x="43" y="8"/>
                </a:lnTo>
                <a:lnTo>
                  <a:pt x="43" y="10"/>
                </a:lnTo>
                <a:lnTo>
                  <a:pt x="42"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69" name="Freeform 1854"/>
          <p:cNvSpPr>
            <a:spLocks/>
          </p:cNvSpPr>
          <p:nvPr/>
        </p:nvSpPr>
        <p:spPr bwMode="auto">
          <a:xfrm flipH="1">
            <a:off x="3681276" y="3348062"/>
            <a:ext cx="34935" cy="13932"/>
          </a:xfrm>
          <a:custGeom>
            <a:avLst/>
            <a:gdLst>
              <a:gd name="T0" fmla="*/ 0 w 46"/>
              <a:gd name="T1" fmla="*/ 15 h 16"/>
              <a:gd name="T2" fmla="*/ 0 w 46"/>
              <a:gd name="T3" fmla="*/ 11 h 16"/>
              <a:gd name="T4" fmla="*/ 0 w 46"/>
              <a:gd name="T5" fmla="*/ 6 h 16"/>
              <a:gd name="T6" fmla="*/ 0 w 46"/>
              <a:gd name="T7" fmla="*/ 3 h 16"/>
              <a:gd name="T8" fmla="*/ 0 w 46"/>
              <a:gd name="T9" fmla="*/ 0 h 16"/>
              <a:gd name="T10" fmla="*/ 45 w 46"/>
              <a:gd name="T11" fmla="*/ 0 h 16"/>
              <a:gd name="T12" fmla="*/ 45 w 46"/>
              <a:gd name="T13" fmla="*/ 3 h 16"/>
              <a:gd name="T14" fmla="*/ 45 w 46"/>
              <a:gd name="T15" fmla="*/ 6 h 16"/>
              <a:gd name="T16" fmla="*/ 44 w 46"/>
              <a:gd name="T17" fmla="*/ 11 h 16"/>
              <a:gd name="T18" fmla="*/ 44 w 46"/>
              <a:gd name="T19" fmla="*/ 15 h 16"/>
              <a:gd name="T20" fmla="*/ 0 w 46"/>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6"/>
              <a:gd name="T35" fmla="*/ 46 w 4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6">
                <a:moveTo>
                  <a:pt x="0" y="15"/>
                </a:moveTo>
                <a:lnTo>
                  <a:pt x="0" y="11"/>
                </a:lnTo>
                <a:lnTo>
                  <a:pt x="0" y="6"/>
                </a:lnTo>
                <a:lnTo>
                  <a:pt x="0" y="3"/>
                </a:lnTo>
                <a:lnTo>
                  <a:pt x="0" y="0"/>
                </a:lnTo>
                <a:lnTo>
                  <a:pt x="45" y="0"/>
                </a:lnTo>
                <a:lnTo>
                  <a:pt x="45" y="3"/>
                </a:lnTo>
                <a:lnTo>
                  <a:pt x="45" y="6"/>
                </a:lnTo>
                <a:lnTo>
                  <a:pt x="44" y="11"/>
                </a:lnTo>
                <a:lnTo>
                  <a:pt x="44"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0" name="Freeform 1855"/>
          <p:cNvSpPr>
            <a:spLocks/>
          </p:cNvSpPr>
          <p:nvPr/>
        </p:nvSpPr>
        <p:spPr bwMode="auto">
          <a:xfrm flipH="1">
            <a:off x="3680516" y="3345450"/>
            <a:ext cx="35694" cy="13932"/>
          </a:xfrm>
          <a:custGeom>
            <a:avLst/>
            <a:gdLst>
              <a:gd name="T0" fmla="*/ 0 w 47"/>
              <a:gd name="T1" fmla="*/ 15 h 16"/>
              <a:gd name="T2" fmla="*/ 0 w 47"/>
              <a:gd name="T3" fmla="*/ 11 h 16"/>
              <a:gd name="T4" fmla="*/ 0 w 47"/>
              <a:gd name="T5" fmla="*/ 8 h 16"/>
              <a:gd name="T6" fmla="*/ 0 w 47"/>
              <a:gd name="T7" fmla="*/ 3 h 16"/>
              <a:gd name="T8" fmla="*/ 0 w 47"/>
              <a:gd name="T9" fmla="*/ 0 h 16"/>
              <a:gd name="T10" fmla="*/ 46 w 47"/>
              <a:gd name="T11" fmla="*/ 0 h 16"/>
              <a:gd name="T12" fmla="*/ 46 w 47"/>
              <a:gd name="T13" fmla="*/ 3 h 16"/>
              <a:gd name="T14" fmla="*/ 45 w 47"/>
              <a:gd name="T15" fmla="*/ 8 h 16"/>
              <a:gd name="T16" fmla="*/ 45 w 47"/>
              <a:gd name="T17" fmla="*/ 11 h 16"/>
              <a:gd name="T18" fmla="*/ 44 w 47"/>
              <a:gd name="T19" fmla="*/ 15 h 16"/>
              <a:gd name="T20" fmla="*/ 0 w 47"/>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16"/>
              <a:gd name="T35" fmla="*/ 47 w 4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16">
                <a:moveTo>
                  <a:pt x="0" y="15"/>
                </a:moveTo>
                <a:lnTo>
                  <a:pt x="0" y="11"/>
                </a:lnTo>
                <a:lnTo>
                  <a:pt x="0" y="8"/>
                </a:lnTo>
                <a:lnTo>
                  <a:pt x="0" y="3"/>
                </a:lnTo>
                <a:lnTo>
                  <a:pt x="0" y="0"/>
                </a:lnTo>
                <a:lnTo>
                  <a:pt x="46" y="0"/>
                </a:lnTo>
                <a:lnTo>
                  <a:pt x="46" y="3"/>
                </a:lnTo>
                <a:lnTo>
                  <a:pt x="45" y="8"/>
                </a:lnTo>
                <a:lnTo>
                  <a:pt x="45" y="11"/>
                </a:lnTo>
                <a:lnTo>
                  <a:pt x="44" y="15"/>
                </a:lnTo>
                <a:lnTo>
                  <a:pt x="0" y="15"/>
                </a:ln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1" name="Freeform 1856"/>
          <p:cNvSpPr>
            <a:spLocks/>
          </p:cNvSpPr>
          <p:nvPr/>
        </p:nvSpPr>
        <p:spPr bwMode="auto">
          <a:xfrm flipH="1">
            <a:off x="3679757" y="3343708"/>
            <a:ext cx="36454" cy="13932"/>
          </a:xfrm>
          <a:custGeom>
            <a:avLst/>
            <a:gdLst>
              <a:gd name="T0" fmla="*/ 0 w 48"/>
              <a:gd name="T1" fmla="*/ 15 h 16"/>
              <a:gd name="T2" fmla="*/ 0 w 48"/>
              <a:gd name="T3" fmla="*/ 11 h 16"/>
              <a:gd name="T4" fmla="*/ 0 w 48"/>
              <a:gd name="T5" fmla="*/ 8 h 16"/>
              <a:gd name="T6" fmla="*/ 0 w 48"/>
              <a:gd name="T7" fmla="*/ 3 h 16"/>
              <a:gd name="T8" fmla="*/ 0 w 48"/>
              <a:gd name="T9" fmla="*/ 0 h 16"/>
              <a:gd name="T10" fmla="*/ 47 w 48"/>
              <a:gd name="T11" fmla="*/ 0 h 16"/>
              <a:gd name="T12" fmla="*/ 47 w 48"/>
              <a:gd name="T13" fmla="*/ 3 h 16"/>
              <a:gd name="T14" fmla="*/ 46 w 48"/>
              <a:gd name="T15" fmla="*/ 8 h 16"/>
              <a:gd name="T16" fmla="*/ 46 w 48"/>
              <a:gd name="T17" fmla="*/ 11 h 16"/>
              <a:gd name="T18" fmla="*/ 46 w 48"/>
              <a:gd name="T19" fmla="*/ 15 h 16"/>
              <a:gd name="T20" fmla="*/ 0 w 48"/>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6"/>
              <a:gd name="T35" fmla="*/ 48 w 48"/>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6">
                <a:moveTo>
                  <a:pt x="0" y="15"/>
                </a:moveTo>
                <a:lnTo>
                  <a:pt x="0" y="11"/>
                </a:lnTo>
                <a:lnTo>
                  <a:pt x="0" y="8"/>
                </a:lnTo>
                <a:lnTo>
                  <a:pt x="0" y="3"/>
                </a:lnTo>
                <a:lnTo>
                  <a:pt x="0" y="0"/>
                </a:lnTo>
                <a:lnTo>
                  <a:pt x="47" y="0"/>
                </a:lnTo>
                <a:lnTo>
                  <a:pt x="47" y="3"/>
                </a:lnTo>
                <a:lnTo>
                  <a:pt x="46" y="8"/>
                </a:lnTo>
                <a:lnTo>
                  <a:pt x="46" y="11"/>
                </a:lnTo>
                <a:lnTo>
                  <a:pt x="46" y="15"/>
                </a:lnTo>
                <a:lnTo>
                  <a:pt x="0" y="15"/>
                </a:ln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2" name="Freeform 1857"/>
          <p:cNvSpPr>
            <a:spLocks/>
          </p:cNvSpPr>
          <p:nvPr/>
        </p:nvSpPr>
        <p:spPr bwMode="auto">
          <a:xfrm flipH="1">
            <a:off x="3678238" y="3341967"/>
            <a:ext cx="37973" cy="13932"/>
          </a:xfrm>
          <a:custGeom>
            <a:avLst/>
            <a:gdLst>
              <a:gd name="T0" fmla="*/ 0 w 50"/>
              <a:gd name="T1" fmla="*/ 15 h 16"/>
              <a:gd name="T2" fmla="*/ 0 w 50"/>
              <a:gd name="T3" fmla="*/ 11 h 16"/>
              <a:gd name="T4" fmla="*/ 0 w 50"/>
              <a:gd name="T5" fmla="*/ 5 h 16"/>
              <a:gd name="T6" fmla="*/ 0 w 50"/>
              <a:gd name="T7" fmla="*/ 2 h 16"/>
              <a:gd name="T8" fmla="*/ 0 w 50"/>
              <a:gd name="T9" fmla="*/ 0 h 16"/>
              <a:gd name="T10" fmla="*/ 49 w 50"/>
              <a:gd name="T11" fmla="*/ 0 h 16"/>
              <a:gd name="T12" fmla="*/ 49 w 50"/>
              <a:gd name="T13" fmla="*/ 2 h 16"/>
              <a:gd name="T14" fmla="*/ 48 w 50"/>
              <a:gd name="T15" fmla="*/ 5 h 16"/>
              <a:gd name="T16" fmla="*/ 48 w 50"/>
              <a:gd name="T17" fmla="*/ 11 h 16"/>
              <a:gd name="T18" fmla="*/ 47 w 50"/>
              <a:gd name="T19" fmla="*/ 15 h 16"/>
              <a:gd name="T20" fmla="*/ 0 w 50"/>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6"/>
              <a:gd name="T35" fmla="*/ 50 w 5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6">
                <a:moveTo>
                  <a:pt x="0" y="15"/>
                </a:moveTo>
                <a:lnTo>
                  <a:pt x="0" y="11"/>
                </a:lnTo>
                <a:lnTo>
                  <a:pt x="0" y="5"/>
                </a:lnTo>
                <a:lnTo>
                  <a:pt x="0" y="2"/>
                </a:lnTo>
                <a:lnTo>
                  <a:pt x="0" y="0"/>
                </a:lnTo>
                <a:lnTo>
                  <a:pt x="49" y="0"/>
                </a:lnTo>
                <a:lnTo>
                  <a:pt x="49" y="2"/>
                </a:lnTo>
                <a:lnTo>
                  <a:pt x="48" y="5"/>
                </a:lnTo>
                <a:lnTo>
                  <a:pt x="48" y="11"/>
                </a:lnTo>
                <a:lnTo>
                  <a:pt x="47" y="15"/>
                </a:lnTo>
                <a:lnTo>
                  <a:pt x="0" y="15"/>
                </a:ln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3" name="Freeform 1858"/>
          <p:cNvSpPr>
            <a:spLocks/>
          </p:cNvSpPr>
          <p:nvPr/>
        </p:nvSpPr>
        <p:spPr bwMode="auto">
          <a:xfrm flipH="1">
            <a:off x="3678238" y="3339355"/>
            <a:ext cx="37973" cy="13932"/>
          </a:xfrm>
          <a:custGeom>
            <a:avLst/>
            <a:gdLst>
              <a:gd name="T0" fmla="*/ 0 w 50"/>
              <a:gd name="T1" fmla="*/ 15 h 16"/>
              <a:gd name="T2" fmla="*/ 0 w 50"/>
              <a:gd name="T3" fmla="*/ 11 h 16"/>
              <a:gd name="T4" fmla="*/ 0 w 50"/>
              <a:gd name="T5" fmla="*/ 6 h 16"/>
              <a:gd name="T6" fmla="*/ 0 w 50"/>
              <a:gd name="T7" fmla="*/ 3 h 16"/>
              <a:gd name="T8" fmla="*/ 0 w 50"/>
              <a:gd name="T9" fmla="*/ 0 h 16"/>
              <a:gd name="T10" fmla="*/ 49 w 50"/>
              <a:gd name="T11" fmla="*/ 0 h 16"/>
              <a:gd name="T12" fmla="*/ 49 w 50"/>
              <a:gd name="T13" fmla="*/ 3 h 16"/>
              <a:gd name="T14" fmla="*/ 48 w 50"/>
              <a:gd name="T15" fmla="*/ 6 h 16"/>
              <a:gd name="T16" fmla="*/ 48 w 50"/>
              <a:gd name="T17" fmla="*/ 11 h 16"/>
              <a:gd name="T18" fmla="*/ 48 w 50"/>
              <a:gd name="T19" fmla="*/ 15 h 16"/>
              <a:gd name="T20" fmla="*/ 0 w 50"/>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6"/>
              <a:gd name="T35" fmla="*/ 50 w 5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6">
                <a:moveTo>
                  <a:pt x="0" y="15"/>
                </a:moveTo>
                <a:lnTo>
                  <a:pt x="0" y="11"/>
                </a:lnTo>
                <a:lnTo>
                  <a:pt x="0" y="6"/>
                </a:lnTo>
                <a:lnTo>
                  <a:pt x="0" y="3"/>
                </a:lnTo>
                <a:lnTo>
                  <a:pt x="0" y="0"/>
                </a:lnTo>
                <a:lnTo>
                  <a:pt x="49" y="0"/>
                </a:lnTo>
                <a:lnTo>
                  <a:pt x="49" y="3"/>
                </a:lnTo>
                <a:lnTo>
                  <a:pt x="48" y="6"/>
                </a:lnTo>
                <a:lnTo>
                  <a:pt x="48" y="11"/>
                </a:lnTo>
                <a:lnTo>
                  <a:pt x="48" y="15"/>
                </a:lnTo>
                <a:lnTo>
                  <a:pt x="0" y="15"/>
                </a:ln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4" name="Freeform 1859"/>
          <p:cNvSpPr>
            <a:spLocks/>
          </p:cNvSpPr>
          <p:nvPr/>
        </p:nvSpPr>
        <p:spPr bwMode="auto">
          <a:xfrm flipH="1">
            <a:off x="3678238" y="3335872"/>
            <a:ext cx="37973" cy="13932"/>
          </a:xfrm>
          <a:custGeom>
            <a:avLst/>
            <a:gdLst>
              <a:gd name="T0" fmla="*/ 0 w 50"/>
              <a:gd name="T1" fmla="*/ 15 h 16"/>
              <a:gd name="T2" fmla="*/ 0 w 50"/>
              <a:gd name="T3" fmla="*/ 11 h 16"/>
              <a:gd name="T4" fmla="*/ 0 w 50"/>
              <a:gd name="T5" fmla="*/ 8 h 16"/>
              <a:gd name="T6" fmla="*/ 0 w 50"/>
              <a:gd name="T7" fmla="*/ 4 h 16"/>
              <a:gd name="T8" fmla="*/ 0 w 50"/>
              <a:gd name="T9" fmla="*/ 0 h 16"/>
              <a:gd name="T10" fmla="*/ 49 w 50"/>
              <a:gd name="T11" fmla="*/ 0 h 16"/>
              <a:gd name="T12" fmla="*/ 49 w 50"/>
              <a:gd name="T13" fmla="*/ 4 h 16"/>
              <a:gd name="T14" fmla="*/ 49 w 50"/>
              <a:gd name="T15" fmla="*/ 11 h 16"/>
              <a:gd name="T16" fmla="*/ 49 w 50"/>
              <a:gd name="T17" fmla="*/ 15 h 16"/>
              <a:gd name="T18" fmla="*/ 0 w 50"/>
              <a:gd name="T19" fmla="*/ 1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15"/>
                </a:moveTo>
                <a:lnTo>
                  <a:pt x="0" y="11"/>
                </a:lnTo>
                <a:lnTo>
                  <a:pt x="0" y="8"/>
                </a:lnTo>
                <a:lnTo>
                  <a:pt x="0" y="4"/>
                </a:lnTo>
                <a:lnTo>
                  <a:pt x="0" y="0"/>
                </a:lnTo>
                <a:lnTo>
                  <a:pt x="49" y="0"/>
                </a:lnTo>
                <a:lnTo>
                  <a:pt x="49" y="4"/>
                </a:lnTo>
                <a:lnTo>
                  <a:pt x="49" y="11"/>
                </a:lnTo>
                <a:lnTo>
                  <a:pt x="49"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5" name="Freeform 1860"/>
          <p:cNvSpPr>
            <a:spLocks/>
          </p:cNvSpPr>
          <p:nvPr/>
        </p:nvSpPr>
        <p:spPr bwMode="auto">
          <a:xfrm flipH="1">
            <a:off x="3678238" y="3334130"/>
            <a:ext cx="37973" cy="13932"/>
          </a:xfrm>
          <a:custGeom>
            <a:avLst/>
            <a:gdLst>
              <a:gd name="T0" fmla="*/ 0 w 50"/>
              <a:gd name="T1" fmla="*/ 15 h 16"/>
              <a:gd name="T2" fmla="*/ 0 w 50"/>
              <a:gd name="T3" fmla="*/ 13 h 16"/>
              <a:gd name="T4" fmla="*/ 0 w 50"/>
              <a:gd name="T5" fmla="*/ 11 h 16"/>
              <a:gd name="T6" fmla="*/ 0 w 50"/>
              <a:gd name="T7" fmla="*/ 10 h 16"/>
              <a:gd name="T8" fmla="*/ 1 w 50"/>
              <a:gd name="T9" fmla="*/ 8 h 16"/>
              <a:gd name="T10" fmla="*/ 1 w 50"/>
              <a:gd name="T11" fmla="*/ 7 h 16"/>
              <a:gd name="T12" fmla="*/ 2 w 50"/>
              <a:gd name="T13" fmla="*/ 5 h 16"/>
              <a:gd name="T14" fmla="*/ 3 w 50"/>
              <a:gd name="T15" fmla="*/ 3 h 16"/>
              <a:gd name="T16" fmla="*/ 4 w 50"/>
              <a:gd name="T17" fmla="*/ 3 h 16"/>
              <a:gd name="T18" fmla="*/ 5 w 50"/>
              <a:gd name="T19" fmla="*/ 2 h 16"/>
              <a:gd name="T20" fmla="*/ 6 w 50"/>
              <a:gd name="T21" fmla="*/ 0 h 16"/>
              <a:gd name="T22" fmla="*/ 49 w 50"/>
              <a:gd name="T23" fmla="*/ 0 h 16"/>
              <a:gd name="T24" fmla="*/ 49 w 50"/>
              <a:gd name="T25" fmla="*/ 3 h 16"/>
              <a:gd name="T26" fmla="*/ 49 w 50"/>
              <a:gd name="T27" fmla="*/ 7 h 16"/>
              <a:gd name="T28" fmla="*/ 49 w 50"/>
              <a:gd name="T29" fmla="*/ 11 h 16"/>
              <a:gd name="T30" fmla="*/ 49 w 50"/>
              <a:gd name="T31" fmla="*/ 15 h 16"/>
              <a:gd name="T32" fmla="*/ 0 w 50"/>
              <a:gd name="T33" fmla="*/ 15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6"/>
              <a:gd name="T53" fmla="*/ 50 w 5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6">
                <a:moveTo>
                  <a:pt x="0" y="15"/>
                </a:moveTo>
                <a:lnTo>
                  <a:pt x="0" y="13"/>
                </a:lnTo>
                <a:lnTo>
                  <a:pt x="0" y="11"/>
                </a:lnTo>
                <a:lnTo>
                  <a:pt x="0" y="10"/>
                </a:lnTo>
                <a:lnTo>
                  <a:pt x="1" y="8"/>
                </a:lnTo>
                <a:lnTo>
                  <a:pt x="1" y="7"/>
                </a:lnTo>
                <a:lnTo>
                  <a:pt x="2" y="5"/>
                </a:lnTo>
                <a:lnTo>
                  <a:pt x="3" y="3"/>
                </a:lnTo>
                <a:lnTo>
                  <a:pt x="4" y="3"/>
                </a:lnTo>
                <a:lnTo>
                  <a:pt x="5" y="2"/>
                </a:lnTo>
                <a:lnTo>
                  <a:pt x="6" y="0"/>
                </a:lnTo>
                <a:lnTo>
                  <a:pt x="49" y="0"/>
                </a:lnTo>
                <a:lnTo>
                  <a:pt x="49" y="3"/>
                </a:lnTo>
                <a:lnTo>
                  <a:pt x="49" y="7"/>
                </a:lnTo>
                <a:lnTo>
                  <a:pt x="49" y="11"/>
                </a:lnTo>
                <a:lnTo>
                  <a:pt x="49"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6" name="Freeform 1861"/>
          <p:cNvSpPr>
            <a:spLocks/>
          </p:cNvSpPr>
          <p:nvPr/>
        </p:nvSpPr>
        <p:spPr bwMode="auto">
          <a:xfrm flipH="1">
            <a:off x="3678238" y="3330647"/>
            <a:ext cx="33416" cy="13932"/>
          </a:xfrm>
          <a:custGeom>
            <a:avLst/>
            <a:gdLst>
              <a:gd name="T0" fmla="*/ 0 w 44"/>
              <a:gd name="T1" fmla="*/ 15 h 16"/>
              <a:gd name="T2" fmla="*/ 0 w 44"/>
              <a:gd name="T3" fmla="*/ 13 h 16"/>
              <a:gd name="T4" fmla="*/ 1 w 44"/>
              <a:gd name="T5" fmla="*/ 11 h 16"/>
              <a:gd name="T6" fmla="*/ 3 w 44"/>
              <a:gd name="T7" fmla="*/ 9 h 16"/>
              <a:gd name="T8" fmla="*/ 4 w 44"/>
              <a:gd name="T9" fmla="*/ 8 h 16"/>
              <a:gd name="T10" fmla="*/ 6 w 44"/>
              <a:gd name="T11" fmla="*/ 6 h 16"/>
              <a:gd name="T12" fmla="*/ 7 w 44"/>
              <a:gd name="T13" fmla="*/ 4 h 16"/>
              <a:gd name="T14" fmla="*/ 9 w 44"/>
              <a:gd name="T15" fmla="*/ 2 h 16"/>
              <a:gd name="T16" fmla="*/ 10 w 44"/>
              <a:gd name="T17" fmla="*/ 0 h 16"/>
              <a:gd name="T18" fmla="*/ 43 w 44"/>
              <a:gd name="T19" fmla="*/ 0 h 16"/>
              <a:gd name="T20" fmla="*/ 43 w 44"/>
              <a:gd name="T21" fmla="*/ 4 h 16"/>
              <a:gd name="T22" fmla="*/ 43 w 44"/>
              <a:gd name="T23" fmla="*/ 8 h 16"/>
              <a:gd name="T24" fmla="*/ 43 w 44"/>
              <a:gd name="T25" fmla="*/ 11 h 16"/>
              <a:gd name="T26" fmla="*/ 43 w 44"/>
              <a:gd name="T27" fmla="*/ 15 h 16"/>
              <a:gd name="T28" fmla="*/ 0 w 44"/>
              <a:gd name="T29" fmla="*/ 1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6"/>
              <a:gd name="T47" fmla="*/ 44 w 4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6">
                <a:moveTo>
                  <a:pt x="0" y="15"/>
                </a:moveTo>
                <a:lnTo>
                  <a:pt x="0" y="13"/>
                </a:lnTo>
                <a:lnTo>
                  <a:pt x="1" y="11"/>
                </a:lnTo>
                <a:lnTo>
                  <a:pt x="3" y="9"/>
                </a:lnTo>
                <a:lnTo>
                  <a:pt x="4" y="8"/>
                </a:lnTo>
                <a:lnTo>
                  <a:pt x="6" y="6"/>
                </a:lnTo>
                <a:lnTo>
                  <a:pt x="7" y="4"/>
                </a:lnTo>
                <a:lnTo>
                  <a:pt x="9" y="2"/>
                </a:lnTo>
                <a:lnTo>
                  <a:pt x="10" y="0"/>
                </a:lnTo>
                <a:lnTo>
                  <a:pt x="43" y="0"/>
                </a:lnTo>
                <a:lnTo>
                  <a:pt x="43" y="4"/>
                </a:lnTo>
                <a:lnTo>
                  <a:pt x="43" y="8"/>
                </a:lnTo>
                <a:lnTo>
                  <a:pt x="43" y="11"/>
                </a:lnTo>
                <a:lnTo>
                  <a:pt x="43"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7" name="Freeform 1862"/>
          <p:cNvSpPr>
            <a:spLocks/>
          </p:cNvSpPr>
          <p:nvPr/>
        </p:nvSpPr>
        <p:spPr bwMode="auto">
          <a:xfrm flipH="1">
            <a:off x="3678238" y="3329777"/>
            <a:ext cx="25062" cy="13932"/>
          </a:xfrm>
          <a:custGeom>
            <a:avLst/>
            <a:gdLst>
              <a:gd name="T0" fmla="*/ 0 w 33"/>
              <a:gd name="T1" fmla="*/ 15 h 16"/>
              <a:gd name="T2" fmla="*/ 0 w 33"/>
              <a:gd name="T3" fmla="*/ 15 h 16"/>
              <a:gd name="T4" fmla="*/ 1 w 33"/>
              <a:gd name="T5" fmla="*/ 11 h 16"/>
              <a:gd name="T6" fmla="*/ 2 w 33"/>
              <a:gd name="T7" fmla="*/ 11 h 16"/>
              <a:gd name="T8" fmla="*/ 3 w 33"/>
              <a:gd name="T9" fmla="*/ 8 h 16"/>
              <a:gd name="T10" fmla="*/ 4 w 33"/>
              <a:gd name="T11" fmla="*/ 8 h 16"/>
              <a:gd name="T12" fmla="*/ 5 w 33"/>
              <a:gd name="T13" fmla="*/ 8 h 16"/>
              <a:gd name="T14" fmla="*/ 7 w 33"/>
              <a:gd name="T15" fmla="*/ 6 h 16"/>
              <a:gd name="T16" fmla="*/ 9 w 33"/>
              <a:gd name="T17" fmla="*/ 6 h 16"/>
              <a:gd name="T18" fmla="*/ 11 w 33"/>
              <a:gd name="T19" fmla="*/ 3 h 16"/>
              <a:gd name="T20" fmla="*/ 11 w 33"/>
              <a:gd name="T21" fmla="*/ 3 h 16"/>
              <a:gd name="T22" fmla="*/ 13 w 33"/>
              <a:gd name="T23" fmla="*/ 3 h 16"/>
              <a:gd name="T24" fmla="*/ 15 w 33"/>
              <a:gd name="T25" fmla="*/ 0 h 16"/>
              <a:gd name="T26" fmla="*/ 16 w 33"/>
              <a:gd name="T27" fmla="*/ 0 h 16"/>
              <a:gd name="T28" fmla="*/ 18 w 33"/>
              <a:gd name="T29" fmla="*/ 0 h 16"/>
              <a:gd name="T30" fmla="*/ 19 w 33"/>
              <a:gd name="T31" fmla="*/ 0 h 16"/>
              <a:gd name="T32" fmla="*/ 21 w 33"/>
              <a:gd name="T33" fmla="*/ 0 h 16"/>
              <a:gd name="T34" fmla="*/ 22 w 33"/>
              <a:gd name="T35" fmla="*/ 0 h 16"/>
              <a:gd name="T36" fmla="*/ 23 w 33"/>
              <a:gd name="T37" fmla="*/ 0 h 16"/>
              <a:gd name="T38" fmla="*/ 25 w 33"/>
              <a:gd name="T39" fmla="*/ 0 h 16"/>
              <a:gd name="T40" fmla="*/ 27 w 33"/>
              <a:gd name="T41" fmla="*/ 0 h 16"/>
              <a:gd name="T42" fmla="*/ 29 w 33"/>
              <a:gd name="T43" fmla="*/ 0 h 16"/>
              <a:gd name="T44" fmla="*/ 30 w 33"/>
              <a:gd name="T45" fmla="*/ 0 h 16"/>
              <a:gd name="T46" fmla="*/ 32 w 33"/>
              <a:gd name="T47" fmla="*/ 3 h 16"/>
              <a:gd name="T48" fmla="*/ 32 w 33"/>
              <a:gd name="T49" fmla="*/ 6 h 16"/>
              <a:gd name="T50" fmla="*/ 32 w 33"/>
              <a:gd name="T51" fmla="*/ 8 h 16"/>
              <a:gd name="T52" fmla="*/ 32 w 33"/>
              <a:gd name="T53" fmla="*/ 11 h 16"/>
              <a:gd name="T54" fmla="*/ 32 w 33"/>
              <a:gd name="T55" fmla="*/ 15 h 16"/>
              <a:gd name="T56" fmla="*/ 0 w 33"/>
              <a:gd name="T57" fmla="*/ 15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6"/>
              <a:gd name="T89" fmla="*/ 33 w 33"/>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6">
                <a:moveTo>
                  <a:pt x="0" y="15"/>
                </a:moveTo>
                <a:lnTo>
                  <a:pt x="0" y="15"/>
                </a:lnTo>
                <a:lnTo>
                  <a:pt x="1" y="11"/>
                </a:lnTo>
                <a:lnTo>
                  <a:pt x="2" y="11"/>
                </a:lnTo>
                <a:lnTo>
                  <a:pt x="3" y="8"/>
                </a:lnTo>
                <a:lnTo>
                  <a:pt x="4" y="8"/>
                </a:lnTo>
                <a:lnTo>
                  <a:pt x="5" y="8"/>
                </a:lnTo>
                <a:lnTo>
                  <a:pt x="7" y="6"/>
                </a:lnTo>
                <a:lnTo>
                  <a:pt x="9" y="6"/>
                </a:lnTo>
                <a:lnTo>
                  <a:pt x="11" y="3"/>
                </a:lnTo>
                <a:lnTo>
                  <a:pt x="13" y="3"/>
                </a:lnTo>
                <a:lnTo>
                  <a:pt x="15" y="0"/>
                </a:lnTo>
                <a:lnTo>
                  <a:pt x="16" y="0"/>
                </a:lnTo>
                <a:lnTo>
                  <a:pt x="18" y="0"/>
                </a:lnTo>
                <a:lnTo>
                  <a:pt x="19" y="0"/>
                </a:lnTo>
                <a:lnTo>
                  <a:pt x="21" y="0"/>
                </a:lnTo>
                <a:lnTo>
                  <a:pt x="22" y="0"/>
                </a:lnTo>
                <a:lnTo>
                  <a:pt x="23" y="0"/>
                </a:lnTo>
                <a:lnTo>
                  <a:pt x="25" y="0"/>
                </a:lnTo>
                <a:lnTo>
                  <a:pt x="27" y="0"/>
                </a:lnTo>
                <a:lnTo>
                  <a:pt x="29" y="0"/>
                </a:lnTo>
                <a:lnTo>
                  <a:pt x="30" y="0"/>
                </a:lnTo>
                <a:lnTo>
                  <a:pt x="32" y="3"/>
                </a:lnTo>
                <a:lnTo>
                  <a:pt x="32" y="6"/>
                </a:lnTo>
                <a:lnTo>
                  <a:pt x="32" y="8"/>
                </a:lnTo>
                <a:lnTo>
                  <a:pt x="32" y="11"/>
                </a:lnTo>
                <a:lnTo>
                  <a:pt x="32" y="15"/>
                </a:lnTo>
                <a:lnTo>
                  <a:pt x="0" y="15"/>
                </a:ln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8" name="Freeform 1863"/>
          <p:cNvSpPr>
            <a:spLocks/>
          </p:cNvSpPr>
          <p:nvPr/>
        </p:nvSpPr>
        <p:spPr bwMode="auto">
          <a:xfrm flipH="1">
            <a:off x="3676719" y="3328906"/>
            <a:ext cx="39492" cy="45278"/>
          </a:xfrm>
          <a:custGeom>
            <a:avLst/>
            <a:gdLst>
              <a:gd name="T0" fmla="*/ 34 w 52"/>
              <a:gd name="T1" fmla="*/ 48 h 52"/>
              <a:gd name="T2" fmla="*/ 29 w 52"/>
              <a:gd name="T3" fmla="*/ 48 h 52"/>
              <a:gd name="T4" fmla="*/ 25 w 52"/>
              <a:gd name="T5" fmla="*/ 48 h 52"/>
              <a:gd name="T6" fmla="*/ 20 w 52"/>
              <a:gd name="T7" fmla="*/ 49 h 52"/>
              <a:gd name="T8" fmla="*/ 15 w 52"/>
              <a:gd name="T9" fmla="*/ 49 h 52"/>
              <a:gd name="T10" fmla="*/ 12 w 52"/>
              <a:gd name="T11" fmla="*/ 50 h 52"/>
              <a:gd name="T12" fmla="*/ 7 w 52"/>
              <a:gd name="T13" fmla="*/ 50 h 52"/>
              <a:gd name="T14" fmla="*/ 1 w 52"/>
              <a:gd name="T15" fmla="*/ 51 h 52"/>
              <a:gd name="T16" fmla="*/ 0 w 52"/>
              <a:gd name="T17" fmla="*/ 45 h 52"/>
              <a:gd name="T18" fmla="*/ 0 w 52"/>
              <a:gd name="T19" fmla="*/ 33 h 52"/>
              <a:gd name="T20" fmla="*/ 0 w 52"/>
              <a:gd name="T21" fmla="*/ 23 h 52"/>
              <a:gd name="T22" fmla="*/ 0 w 52"/>
              <a:gd name="T23" fmla="*/ 11 h 52"/>
              <a:gd name="T24" fmla="*/ 1 w 52"/>
              <a:gd name="T25" fmla="*/ 6 h 52"/>
              <a:gd name="T26" fmla="*/ 4 w 52"/>
              <a:gd name="T27" fmla="*/ 4 h 52"/>
              <a:gd name="T28" fmla="*/ 7 w 52"/>
              <a:gd name="T29" fmla="*/ 4 h 52"/>
              <a:gd name="T30" fmla="*/ 11 w 52"/>
              <a:gd name="T31" fmla="*/ 3 h 52"/>
              <a:gd name="T32" fmla="*/ 13 w 52"/>
              <a:gd name="T33" fmla="*/ 1 h 52"/>
              <a:gd name="T34" fmla="*/ 16 w 52"/>
              <a:gd name="T35" fmla="*/ 1 h 52"/>
              <a:gd name="T36" fmla="*/ 20 w 52"/>
              <a:gd name="T37" fmla="*/ 1 h 52"/>
              <a:gd name="T38" fmla="*/ 24 w 52"/>
              <a:gd name="T39" fmla="*/ 0 h 52"/>
              <a:gd name="T40" fmla="*/ 26 w 52"/>
              <a:gd name="T41" fmla="*/ 0 h 52"/>
              <a:gd name="T42" fmla="*/ 29 w 52"/>
              <a:gd name="T43" fmla="*/ 0 h 52"/>
              <a:gd name="T44" fmla="*/ 33 w 52"/>
              <a:gd name="T45" fmla="*/ 0 h 52"/>
              <a:gd name="T46" fmla="*/ 36 w 52"/>
              <a:gd name="T47" fmla="*/ 0 h 52"/>
              <a:gd name="T48" fmla="*/ 39 w 52"/>
              <a:gd name="T49" fmla="*/ 0 h 52"/>
              <a:gd name="T50" fmla="*/ 42 w 52"/>
              <a:gd name="T51" fmla="*/ 0 h 52"/>
              <a:gd name="T52" fmla="*/ 45 w 52"/>
              <a:gd name="T53" fmla="*/ 0 h 52"/>
              <a:gd name="T54" fmla="*/ 49 w 52"/>
              <a:gd name="T55" fmla="*/ 0 h 52"/>
              <a:gd name="T56" fmla="*/ 51 w 52"/>
              <a:gd name="T57" fmla="*/ 1 h 52"/>
              <a:gd name="T58" fmla="*/ 51 w 52"/>
              <a:gd name="T59" fmla="*/ 7 h 52"/>
              <a:gd name="T60" fmla="*/ 50 w 52"/>
              <a:gd name="T61" fmla="*/ 11 h 52"/>
              <a:gd name="T62" fmla="*/ 48 w 52"/>
              <a:gd name="T63" fmla="*/ 16 h 52"/>
              <a:gd name="T64" fmla="*/ 45 w 52"/>
              <a:gd name="T65" fmla="*/ 21 h 52"/>
              <a:gd name="T66" fmla="*/ 44 w 52"/>
              <a:gd name="T67" fmla="*/ 26 h 52"/>
              <a:gd name="T68" fmla="*/ 42 w 52"/>
              <a:gd name="T69" fmla="*/ 29 h 52"/>
              <a:gd name="T70" fmla="*/ 40 w 52"/>
              <a:gd name="T71" fmla="*/ 35 h 52"/>
              <a:gd name="T72" fmla="*/ 39 w 52"/>
              <a:gd name="T73" fmla="*/ 40 h 52"/>
              <a:gd name="T74" fmla="*/ 38 w 52"/>
              <a:gd name="T75" fmla="*/ 45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2"/>
              <a:gd name="T116" fmla="*/ 52 w 52"/>
              <a:gd name="T117" fmla="*/ 52 h 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2">
                <a:moveTo>
                  <a:pt x="37" y="48"/>
                </a:moveTo>
                <a:lnTo>
                  <a:pt x="34" y="48"/>
                </a:lnTo>
                <a:lnTo>
                  <a:pt x="32" y="48"/>
                </a:lnTo>
                <a:lnTo>
                  <a:pt x="29" y="48"/>
                </a:lnTo>
                <a:lnTo>
                  <a:pt x="27" y="48"/>
                </a:lnTo>
                <a:lnTo>
                  <a:pt x="25" y="48"/>
                </a:lnTo>
                <a:lnTo>
                  <a:pt x="23" y="48"/>
                </a:lnTo>
                <a:lnTo>
                  <a:pt x="20" y="49"/>
                </a:lnTo>
                <a:lnTo>
                  <a:pt x="18" y="49"/>
                </a:lnTo>
                <a:lnTo>
                  <a:pt x="15" y="49"/>
                </a:lnTo>
                <a:lnTo>
                  <a:pt x="13" y="49"/>
                </a:lnTo>
                <a:lnTo>
                  <a:pt x="12" y="50"/>
                </a:lnTo>
                <a:lnTo>
                  <a:pt x="9" y="50"/>
                </a:lnTo>
                <a:lnTo>
                  <a:pt x="7" y="50"/>
                </a:lnTo>
                <a:lnTo>
                  <a:pt x="4" y="50"/>
                </a:lnTo>
                <a:lnTo>
                  <a:pt x="1" y="51"/>
                </a:lnTo>
                <a:lnTo>
                  <a:pt x="0" y="51"/>
                </a:lnTo>
                <a:lnTo>
                  <a:pt x="0" y="45"/>
                </a:lnTo>
                <a:lnTo>
                  <a:pt x="0" y="39"/>
                </a:lnTo>
                <a:lnTo>
                  <a:pt x="0" y="33"/>
                </a:lnTo>
                <a:lnTo>
                  <a:pt x="0" y="27"/>
                </a:lnTo>
                <a:lnTo>
                  <a:pt x="0" y="23"/>
                </a:lnTo>
                <a:lnTo>
                  <a:pt x="0" y="17"/>
                </a:lnTo>
                <a:lnTo>
                  <a:pt x="0" y="11"/>
                </a:lnTo>
                <a:lnTo>
                  <a:pt x="0" y="6"/>
                </a:lnTo>
                <a:lnTo>
                  <a:pt x="1" y="6"/>
                </a:lnTo>
                <a:lnTo>
                  <a:pt x="2" y="5"/>
                </a:lnTo>
                <a:lnTo>
                  <a:pt x="4" y="4"/>
                </a:lnTo>
                <a:lnTo>
                  <a:pt x="6" y="4"/>
                </a:lnTo>
                <a:lnTo>
                  <a:pt x="7" y="4"/>
                </a:lnTo>
                <a:lnTo>
                  <a:pt x="9" y="3"/>
                </a:lnTo>
                <a:lnTo>
                  <a:pt x="11" y="3"/>
                </a:lnTo>
                <a:lnTo>
                  <a:pt x="13" y="2"/>
                </a:lnTo>
                <a:lnTo>
                  <a:pt x="13" y="1"/>
                </a:lnTo>
                <a:lnTo>
                  <a:pt x="15" y="1"/>
                </a:lnTo>
                <a:lnTo>
                  <a:pt x="16" y="1"/>
                </a:lnTo>
                <a:lnTo>
                  <a:pt x="18" y="1"/>
                </a:lnTo>
                <a:lnTo>
                  <a:pt x="20" y="1"/>
                </a:lnTo>
                <a:lnTo>
                  <a:pt x="21" y="0"/>
                </a:lnTo>
                <a:lnTo>
                  <a:pt x="24" y="0"/>
                </a:lnTo>
                <a:lnTo>
                  <a:pt x="25" y="0"/>
                </a:lnTo>
                <a:lnTo>
                  <a:pt x="26" y="0"/>
                </a:lnTo>
                <a:lnTo>
                  <a:pt x="28" y="0"/>
                </a:lnTo>
                <a:lnTo>
                  <a:pt x="29" y="0"/>
                </a:lnTo>
                <a:lnTo>
                  <a:pt x="31" y="0"/>
                </a:lnTo>
                <a:lnTo>
                  <a:pt x="33" y="0"/>
                </a:lnTo>
                <a:lnTo>
                  <a:pt x="35" y="0"/>
                </a:lnTo>
                <a:lnTo>
                  <a:pt x="36" y="0"/>
                </a:lnTo>
                <a:lnTo>
                  <a:pt x="38" y="0"/>
                </a:lnTo>
                <a:lnTo>
                  <a:pt x="39" y="0"/>
                </a:lnTo>
                <a:lnTo>
                  <a:pt x="40" y="0"/>
                </a:lnTo>
                <a:lnTo>
                  <a:pt x="42" y="0"/>
                </a:lnTo>
                <a:lnTo>
                  <a:pt x="43" y="0"/>
                </a:lnTo>
                <a:lnTo>
                  <a:pt x="45" y="0"/>
                </a:lnTo>
                <a:lnTo>
                  <a:pt x="47" y="0"/>
                </a:lnTo>
                <a:lnTo>
                  <a:pt x="49" y="0"/>
                </a:lnTo>
                <a:lnTo>
                  <a:pt x="51" y="0"/>
                </a:lnTo>
                <a:lnTo>
                  <a:pt x="51" y="1"/>
                </a:lnTo>
                <a:lnTo>
                  <a:pt x="51" y="4"/>
                </a:lnTo>
                <a:lnTo>
                  <a:pt x="51" y="7"/>
                </a:lnTo>
                <a:lnTo>
                  <a:pt x="51" y="9"/>
                </a:lnTo>
                <a:lnTo>
                  <a:pt x="50" y="11"/>
                </a:lnTo>
                <a:lnTo>
                  <a:pt x="48" y="13"/>
                </a:lnTo>
                <a:lnTo>
                  <a:pt x="48" y="16"/>
                </a:lnTo>
                <a:lnTo>
                  <a:pt x="47" y="18"/>
                </a:lnTo>
                <a:lnTo>
                  <a:pt x="45" y="21"/>
                </a:lnTo>
                <a:lnTo>
                  <a:pt x="45" y="23"/>
                </a:lnTo>
                <a:lnTo>
                  <a:pt x="44" y="26"/>
                </a:lnTo>
                <a:lnTo>
                  <a:pt x="42" y="26"/>
                </a:lnTo>
                <a:lnTo>
                  <a:pt x="42" y="29"/>
                </a:lnTo>
                <a:lnTo>
                  <a:pt x="41" y="32"/>
                </a:lnTo>
                <a:lnTo>
                  <a:pt x="40" y="35"/>
                </a:lnTo>
                <a:lnTo>
                  <a:pt x="39" y="38"/>
                </a:lnTo>
                <a:lnTo>
                  <a:pt x="39" y="40"/>
                </a:lnTo>
                <a:lnTo>
                  <a:pt x="39" y="43"/>
                </a:lnTo>
                <a:lnTo>
                  <a:pt x="38" y="45"/>
                </a:lnTo>
                <a:lnTo>
                  <a:pt x="37" y="4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79" name="Freeform 1864"/>
          <p:cNvSpPr>
            <a:spLocks/>
          </p:cNvSpPr>
          <p:nvPr/>
        </p:nvSpPr>
        <p:spPr bwMode="auto">
          <a:xfrm flipH="1">
            <a:off x="3720008" y="3332389"/>
            <a:ext cx="94173" cy="58338"/>
          </a:xfrm>
          <a:custGeom>
            <a:avLst/>
            <a:gdLst>
              <a:gd name="T0" fmla="*/ 123 w 124"/>
              <a:gd name="T1" fmla="*/ 0 h 67"/>
              <a:gd name="T2" fmla="*/ 64 w 124"/>
              <a:gd name="T3" fmla="*/ 23 h 67"/>
              <a:gd name="T4" fmla="*/ 46 w 124"/>
              <a:gd name="T5" fmla="*/ 46 h 67"/>
              <a:gd name="T6" fmla="*/ 13 w 124"/>
              <a:gd name="T7" fmla="*/ 60 h 67"/>
              <a:gd name="T8" fmla="*/ 0 w 124"/>
              <a:gd name="T9" fmla="*/ 66 h 67"/>
              <a:gd name="T10" fmla="*/ 0 60000 65536"/>
              <a:gd name="T11" fmla="*/ 0 60000 65536"/>
              <a:gd name="T12" fmla="*/ 0 60000 65536"/>
              <a:gd name="T13" fmla="*/ 0 60000 65536"/>
              <a:gd name="T14" fmla="*/ 0 60000 65536"/>
              <a:gd name="T15" fmla="*/ 0 w 124"/>
              <a:gd name="T16" fmla="*/ 0 h 67"/>
              <a:gd name="T17" fmla="*/ 124 w 124"/>
              <a:gd name="T18" fmla="*/ 67 h 67"/>
            </a:gdLst>
            <a:ahLst/>
            <a:cxnLst>
              <a:cxn ang="T10">
                <a:pos x="T0" y="T1"/>
              </a:cxn>
              <a:cxn ang="T11">
                <a:pos x="T2" y="T3"/>
              </a:cxn>
              <a:cxn ang="T12">
                <a:pos x="T4" y="T5"/>
              </a:cxn>
              <a:cxn ang="T13">
                <a:pos x="T6" y="T7"/>
              </a:cxn>
              <a:cxn ang="T14">
                <a:pos x="T8" y="T9"/>
              </a:cxn>
            </a:cxnLst>
            <a:rect l="T15" t="T16" r="T17" b="T18"/>
            <a:pathLst>
              <a:path w="124" h="67">
                <a:moveTo>
                  <a:pt x="123" y="0"/>
                </a:moveTo>
                <a:lnTo>
                  <a:pt x="64" y="23"/>
                </a:lnTo>
                <a:lnTo>
                  <a:pt x="46" y="46"/>
                </a:lnTo>
                <a:lnTo>
                  <a:pt x="13" y="60"/>
                </a:lnTo>
                <a:lnTo>
                  <a:pt x="0" y="6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0" name="Freeform 1865"/>
          <p:cNvSpPr>
            <a:spLocks/>
          </p:cNvSpPr>
          <p:nvPr/>
        </p:nvSpPr>
        <p:spPr bwMode="auto">
          <a:xfrm flipH="1">
            <a:off x="3666087" y="3324552"/>
            <a:ext cx="55440" cy="13932"/>
          </a:xfrm>
          <a:custGeom>
            <a:avLst/>
            <a:gdLst>
              <a:gd name="T0" fmla="*/ 0 w 73"/>
              <a:gd name="T1" fmla="*/ 15 h 16"/>
              <a:gd name="T2" fmla="*/ 1 w 73"/>
              <a:gd name="T3" fmla="*/ 14 h 16"/>
              <a:gd name="T4" fmla="*/ 4 w 73"/>
              <a:gd name="T5" fmla="*/ 12 h 16"/>
              <a:gd name="T6" fmla="*/ 6 w 73"/>
              <a:gd name="T7" fmla="*/ 11 h 16"/>
              <a:gd name="T8" fmla="*/ 8 w 73"/>
              <a:gd name="T9" fmla="*/ 10 h 16"/>
              <a:gd name="T10" fmla="*/ 10 w 73"/>
              <a:gd name="T11" fmla="*/ 9 h 16"/>
              <a:gd name="T12" fmla="*/ 13 w 73"/>
              <a:gd name="T13" fmla="*/ 8 h 16"/>
              <a:gd name="T14" fmla="*/ 15 w 73"/>
              <a:gd name="T15" fmla="*/ 6 h 16"/>
              <a:gd name="T16" fmla="*/ 17 w 73"/>
              <a:gd name="T17" fmla="*/ 6 h 16"/>
              <a:gd name="T18" fmla="*/ 19 w 73"/>
              <a:gd name="T19" fmla="*/ 4 h 16"/>
              <a:gd name="T20" fmla="*/ 21 w 73"/>
              <a:gd name="T21" fmla="*/ 4 h 16"/>
              <a:gd name="T22" fmla="*/ 24 w 73"/>
              <a:gd name="T23" fmla="*/ 3 h 16"/>
              <a:gd name="T24" fmla="*/ 26 w 73"/>
              <a:gd name="T25" fmla="*/ 2 h 16"/>
              <a:gd name="T26" fmla="*/ 29 w 73"/>
              <a:gd name="T27" fmla="*/ 2 h 16"/>
              <a:gd name="T28" fmla="*/ 31 w 73"/>
              <a:gd name="T29" fmla="*/ 1 h 16"/>
              <a:gd name="T30" fmla="*/ 33 w 73"/>
              <a:gd name="T31" fmla="*/ 1 h 16"/>
              <a:gd name="T32" fmla="*/ 35 w 73"/>
              <a:gd name="T33" fmla="*/ 0 h 16"/>
              <a:gd name="T34" fmla="*/ 38 w 73"/>
              <a:gd name="T35" fmla="*/ 0 h 16"/>
              <a:gd name="T36" fmla="*/ 40 w 73"/>
              <a:gd name="T37" fmla="*/ 0 h 16"/>
              <a:gd name="T38" fmla="*/ 42 w 73"/>
              <a:gd name="T39" fmla="*/ 0 h 16"/>
              <a:gd name="T40" fmla="*/ 44 w 73"/>
              <a:gd name="T41" fmla="*/ 0 h 16"/>
              <a:gd name="T42" fmla="*/ 46 w 73"/>
              <a:gd name="T43" fmla="*/ 0 h 16"/>
              <a:gd name="T44" fmla="*/ 49 w 73"/>
              <a:gd name="T45" fmla="*/ 0 h 16"/>
              <a:gd name="T46" fmla="*/ 51 w 73"/>
              <a:gd name="T47" fmla="*/ 0 h 16"/>
              <a:gd name="T48" fmla="*/ 54 w 73"/>
              <a:gd name="T49" fmla="*/ 0 h 16"/>
              <a:gd name="T50" fmla="*/ 55 w 73"/>
              <a:gd name="T51" fmla="*/ 0 h 16"/>
              <a:gd name="T52" fmla="*/ 58 w 73"/>
              <a:gd name="T53" fmla="*/ 0 h 16"/>
              <a:gd name="T54" fmla="*/ 60 w 73"/>
              <a:gd name="T55" fmla="*/ 0 h 16"/>
              <a:gd name="T56" fmla="*/ 62 w 73"/>
              <a:gd name="T57" fmla="*/ 0 h 16"/>
              <a:gd name="T58" fmla="*/ 64 w 73"/>
              <a:gd name="T59" fmla="*/ 0 h 16"/>
              <a:gd name="T60" fmla="*/ 67 w 73"/>
              <a:gd name="T61" fmla="*/ 0 h 16"/>
              <a:gd name="T62" fmla="*/ 69 w 73"/>
              <a:gd name="T63" fmla="*/ 0 h 16"/>
              <a:gd name="T64" fmla="*/ 72 w 73"/>
              <a:gd name="T65" fmla="*/ 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6"/>
              <a:gd name="T101" fmla="*/ 73 w 73"/>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6">
                <a:moveTo>
                  <a:pt x="0" y="15"/>
                </a:moveTo>
                <a:lnTo>
                  <a:pt x="1" y="14"/>
                </a:lnTo>
                <a:lnTo>
                  <a:pt x="4" y="12"/>
                </a:lnTo>
                <a:lnTo>
                  <a:pt x="6" y="11"/>
                </a:lnTo>
                <a:lnTo>
                  <a:pt x="8" y="10"/>
                </a:lnTo>
                <a:lnTo>
                  <a:pt x="10" y="9"/>
                </a:lnTo>
                <a:lnTo>
                  <a:pt x="13" y="8"/>
                </a:lnTo>
                <a:lnTo>
                  <a:pt x="15" y="6"/>
                </a:lnTo>
                <a:lnTo>
                  <a:pt x="17" y="6"/>
                </a:lnTo>
                <a:lnTo>
                  <a:pt x="19" y="4"/>
                </a:lnTo>
                <a:lnTo>
                  <a:pt x="21" y="4"/>
                </a:lnTo>
                <a:lnTo>
                  <a:pt x="24" y="3"/>
                </a:lnTo>
                <a:lnTo>
                  <a:pt x="26" y="2"/>
                </a:lnTo>
                <a:lnTo>
                  <a:pt x="29" y="2"/>
                </a:lnTo>
                <a:lnTo>
                  <a:pt x="31" y="1"/>
                </a:lnTo>
                <a:lnTo>
                  <a:pt x="33" y="1"/>
                </a:lnTo>
                <a:lnTo>
                  <a:pt x="35" y="0"/>
                </a:lnTo>
                <a:lnTo>
                  <a:pt x="38" y="0"/>
                </a:lnTo>
                <a:lnTo>
                  <a:pt x="40" y="0"/>
                </a:lnTo>
                <a:lnTo>
                  <a:pt x="42" y="0"/>
                </a:lnTo>
                <a:lnTo>
                  <a:pt x="44" y="0"/>
                </a:lnTo>
                <a:lnTo>
                  <a:pt x="46" y="0"/>
                </a:lnTo>
                <a:lnTo>
                  <a:pt x="49" y="0"/>
                </a:lnTo>
                <a:lnTo>
                  <a:pt x="51" y="0"/>
                </a:lnTo>
                <a:lnTo>
                  <a:pt x="54" y="0"/>
                </a:lnTo>
                <a:lnTo>
                  <a:pt x="55" y="0"/>
                </a:lnTo>
                <a:lnTo>
                  <a:pt x="58" y="0"/>
                </a:lnTo>
                <a:lnTo>
                  <a:pt x="60" y="0"/>
                </a:lnTo>
                <a:lnTo>
                  <a:pt x="62" y="0"/>
                </a:lnTo>
                <a:lnTo>
                  <a:pt x="64" y="0"/>
                </a:lnTo>
                <a:lnTo>
                  <a:pt x="67" y="0"/>
                </a:lnTo>
                <a:lnTo>
                  <a:pt x="69" y="0"/>
                </a:lnTo>
                <a:lnTo>
                  <a:pt x="7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1" name="Freeform 1866"/>
          <p:cNvSpPr>
            <a:spLocks/>
          </p:cNvSpPr>
          <p:nvPr/>
        </p:nvSpPr>
        <p:spPr bwMode="auto">
          <a:xfrm flipH="1">
            <a:off x="3608368" y="3324552"/>
            <a:ext cx="59997" cy="13932"/>
          </a:xfrm>
          <a:custGeom>
            <a:avLst/>
            <a:gdLst>
              <a:gd name="T0" fmla="*/ 0 w 79"/>
              <a:gd name="T1" fmla="*/ 0 h 16"/>
              <a:gd name="T2" fmla="*/ 7 w 79"/>
              <a:gd name="T3" fmla="*/ 7 h 16"/>
              <a:gd name="T4" fmla="*/ 78 w 79"/>
              <a:gd name="T5" fmla="*/ 15 h 16"/>
              <a:gd name="T6" fmla="*/ 0 60000 65536"/>
              <a:gd name="T7" fmla="*/ 0 60000 65536"/>
              <a:gd name="T8" fmla="*/ 0 60000 65536"/>
              <a:gd name="T9" fmla="*/ 0 w 79"/>
              <a:gd name="T10" fmla="*/ 0 h 16"/>
              <a:gd name="T11" fmla="*/ 79 w 79"/>
              <a:gd name="T12" fmla="*/ 16 h 16"/>
            </a:gdLst>
            <a:ahLst/>
            <a:cxnLst>
              <a:cxn ang="T6">
                <a:pos x="T0" y="T1"/>
              </a:cxn>
              <a:cxn ang="T7">
                <a:pos x="T2" y="T3"/>
              </a:cxn>
              <a:cxn ang="T8">
                <a:pos x="T4" y="T5"/>
              </a:cxn>
            </a:cxnLst>
            <a:rect l="T9" t="T10" r="T11" b="T12"/>
            <a:pathLst>
              <a:path w="79" h="16">
                <a:moveTo>
                  <a:pt x="0" y="0"/>
                </a:moveTo>
                <a:lnTo>
                  <a:pt x="7" y="7"/>
                </a:lnTo>
                <a:lnTo>
                  <a:pt x="78"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2" name="Freeform 1867"/>
          <p:cNvSpPr>
            <a:spLocks/>
          </p:cNvSpPr>
          <p:nvPr/>
        </p:nvSpPr>
        <p:spPr bwMode="auto">
          <a:xfrm flipH="1">
            <a:off x="3265093" y="3388115"/>
            <a:ext cx="543771" cy="59209"/>
          </a:xfrm>
          <a:custGeom>
            <a:avLst/>
            <a:gdLst>
              <a:gd name="T0" fmla="*/ 0 w 716"/>
              <a:gd name="T1" fmla="*/ 0 h 68"/>
              <a:gd name="T2" fmla="*/ 0 w 716"/>
              <a:gd name="T3" fmla="*/ 42 h 68"/>
              <a:gd name="T4" fmla="*/ 45 w 716"/>
              <a:gd name="T5" fmla="*/ 55 h 68"/>
              <a:gd name="T6" fmla="*/ 342 w 716"/>
              <a:gd name="T7" fmla="*/ 67 h 68"/>
              <a:gd name="T8" fmla="*/ 449 w 716"/>
              <a:gd name="T9" fmla="*/ 59 h 68"/>
              <a:gd name="T10" fmla="*/ 715 w 716"/>
              <a:gd name="T11" fmla="*/ 53 h 68"/>
              <a:gd name="T12" fmla="*/ 0 60000 65536"/>
              <a:gd name="T13" fmla="*/ 0 60000 65536"/>
              <a:gd name="T14" fmla="*/ 0 60000 65536"/>
              <a:gd name="T15" fmla="*/ 0 60000 65536"/>
              <a:gd name="T16" fmla="*/ 0 60000 65536"/>
              <a:gd name="T17" fmla="*/ 0 60000 65536"/>
              <a:gd name="T18" fmla="*/ 0 w 716"/>
              <a:gd name="T19" fmla="*/ 0 h 68"/>
              <a:gd name="T20" fmla="*/ 716 w 716"/>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716" h="68">
                <a:moveTo>
                  <a:pt x="0" y="0"/>
                </a:moveTo>
                <a:lnTo>
                  <a:pt x="0" y="42"/>
                </a:lnTo>
                <a:lnTo>
                  <a:pt x="45" y="55"/>
                </a:lnTo>
                <a:lnTo>
                  <a:pt x="342" y="67"/>
                </a:lnTo>
                <a:lnTo>
                  <a:pt x="449" y="59"/>
                </a:lnTo>
                <a:lnTo>
                  <a:pt x="715" y="5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3" name="Freeform 1868"/>
          <p:cNvSpPr>
            <a:spLocks/>
          </p:cNvSpPr>
          <p:nvPr/>
        </p:nvSpPr>
        <p:spPr bwMode="auto">
          <a:xfrm flipH="1">
            <a:off x="3564319" y="3311491"/>
            <a:ext cx="117716" cy="24380"/>
          </a:xfrm>
          <a:custGeom>
            <a:avLst/>
            <a:gdLst>
              <a:gd name="T0" fmla="*/ 0 w 155"/>
              <a:gd name="T1" fmla="*/ 13 h 28"/>
              <a:gd name="T2" fmla="*/ 0 w 155"/>
              <a:gd name="T3" fmla="*/ 4 h 28"/>
              <a:gd name="T4" fmla="*/ 1 w 155"/>
              <a:gd name="T5" fmla="*/ 2 h 28"/>
              <a:gd name="T6" fmla="*/ 1 w 155"/>
              <a:gd name="T7" fmla="*/ 1 h 28"/>
              <a:gd name="T8" fmla="*/ 2 w 155"/>
              <a:gd name="T9" fmla="*/ 1 h 28"/>
              <a:gd name="T10" fmla="*/ 3 w 155"/>
              <a:gd name="T11" fmla="*/ 0 h 28"/>
              <a:gd name="T12" fmla="*/ 4 w 155"/>
              <a:gd name="T13" fmla="*/ 0 h 28"/>
              <a:gd name="T14" fmla="*/ 5 w 155"/>
              <a:gd name="T15" fmla="*/ 0 h 28"/>
              <a:gd name="T16" fmla="*/ 6 w 155"/>
              <a:gd name="T17" fmla="*/ 0 h 28"/>
              <a:gd name="T18" fmla="*/ 7 w 155"/>
              <a:gd name="T19" fmla="*/ 0 h 28"/>
              <a:gd name="T20" fmla="*/ 103 w 155"/>
              <a:gd name="T21" fmla="*/ 6 h 28"/>
              <a:gd name="T22" fmla="*/ 136 w 155"/>
              <a:gd name="T23" fmla="*/ 16 h 28"/>
              <a:gd name="T24" fmla="*/ 154 w 155"/>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28"/>
              <a:gd name="T41" fmla="*/ 155 w 155"/>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28">
                <a:moveTo>
                  <a:pt x="0" y="13"/>
                </a:moveTo>
                <a:lnTo>
                  <a:pt x="0" y="4"/>
                </a:lnTo>
                <a:lnTo>
                  <a:pt x="1" y="2"/>
                </a:lnTo>
                <a:lnTo>
                  <a:pt x="1" y="1"/>
                </a:lnTo>
                <a:lnTo>
                  <a:pt x="2" y="1"/>
                </a:lnTo>
                <a:lnTo>
                  <a:pt x="3" y="0"/>
                </a:lnTo>
                <a:lnTo>
                  <a:pt x="4" y="0"/>
                </a:lnTo>
                <a:lnTo>
                  <a:pt x="5" y="0"/>
                </a:lnTo>
                <a:lnTo>
                  <a:pt x="6" y="0"/>
                </a:lnTo>
                <a:lnTo>
                  <a:pt x="7" y="0"/>
                </a:lnTo>
                <a:lnTo>
                  <a:pt x="103" y="6"/>
                </a:lnTo>
                <a:lnTo>
                  <a:pt x="136" y="16"/>
                </a:lnTo>
                <a:lnTo>
                  <a:pt x="154"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4" name="Freeform 1869"/>
          <p:cNvSpPr>
            <a:spLocks/>
          </p:cNvSpPr>
          <p:nvPr/>
        </p:nvSpPr>
        <p:spPr bwMode="auto">
          <a:xfrm flipH="1">
            <a:off x="3563560" y="3334130"/>
            <a:ext cx="45567" cy="13932"/>
          </a:xfrm>
          <a:custGeom>
            <a:avLst/>
            <a:gdLst>
              <a:gd name="T0" fmla="*/ 0 w 60"/>
              <a:gd name="T1" fmla="*/ 2 h 16"/>
              <a:gd name="T2" fmla="*/ 43 w 60"/>
              <a:gd name="T3" fmla="*/ 15 h 16"/>
              <a:gd name="T4" fmla="*/ 59 w 60"/>
              <a:gd name="T5" fmla="*/ 0 h 16"/>
              <a:gd name="T6" fmla="*/ 0 60000 65536"/>
              <a:gd name="T7" fmla="*/ 0 60000 65536"/>
              <a:gd name="T8" fmla="*/ 0 60000 65536"/>
              <a:gd name="T9" fmla="*/ 0 w 60"/>
              <a:gd name="T10" fmla="*/ 0 h 16"/>
              <a:gd name="T11" fmla="*/ 60 w 60"/>
              <a:gd name="T12" fmla="*/ 16 h 16"/>
            </a:gdLst>
            <a:ahLst/>
            <a:cxnLst>
              <a:cxn ang="T6">
                <a:pos x="T0" y="T1"/>
              </a:cxn>
              <a:cxn ang="T7">
                <a:pos x="T2" y="T3"/>
              </a:cxn>
              <a:cxn ang="T8">
                <a:pos x="T4" y="T5"/>
              </a:cxn>
            </a:cxnLst>
            <a:rect l="T9" t="T10" r="T11" b="T12"/>
            <a:pathLst>
              <a:path w="60" h="16">
                <a:moveTo>
                  <a:pt x="0" y="2"/>
                </a:moveTo>
                <a:lnTo>
                  <a:pt x="43" y="15"/>
                </a:lnTo>
                <a:lnTo>
                  <a:pt x="5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5" name="Freeform 1870"/>
          <p:cNvSpPr>
            <a:spLocks/>
          </p:cNvSpPr>
          <p:nvPr/>
        </p:nvSpPr>
        <p:spPr bwMode="auto">
          <a:xfrm flipH="1">
            <a:off x="3457995" y="3314104"/>
            <a:ext cx="151132" cy="76623"/>
          </a:xfrm>
          <a:custGeom>
            <a:avLst/>
            <a:gdLst>
              <a:gd name="T0" fmla="*/ 0 w 199"/>
              <a:gd name="T1" fmla="*/ 3 h 88"/>
              <a:gd name="T2" fmla="*/ 0 w 199"/>
              <a:gd name="T3" fmla="*/ 0 h 88"/>
              <a:gd name="T4" fmla="*/ 7 w 199"/>
              <a:gd name="T5" fmla="*/ 0 h 88"/>
              <a:gd name="T6" fmla="*/ 198 w 199"/>
              <a:gd name="T7" fmla="*/ 87 h 88"/>
              <a:gd name="T8" fmla="*/ 0 60000 65536"/>
              <a:gd name="T9" fmla="*/ 0 60000 65536"/>
              <a:gd name="T10" fmla="*/ 0 60000 65536"/>
              <a:gd name="T11" fmla="*/ 0 60000 65536"/>
              <a:gd name="T12" fmla="*/ 0 w 199"/>
              <a:gd name="T13" fmla="*/ 0 h 88"/>
              <a:gd name="T14" fmla="*/ 199 w 199"/>
              <a:gd name="T15" fmla="*/ 88 h 88"/>
            </a:gdLst>
            <a:ahLst/>
            <a:cxnLst>
              <a:cxn ang="T8">
                <a:pos x="T0" y="T1"/>
              </a:cxn>
              <a:cxn ang="T9">
                <a:pos x="T2" y="T3"/>
              </a:cxn>
              <a:cxn ang="T10">
                <a:pos x="T4" y="T5"/>
              </a:cxn>
              <a:cxn ang="T11">
                <a:pos x="T6" y="T7"/>
              </a:cxn>
            </a:cxnLst>
            <a:rect l="T12" t="T13" r="T14" b="T15"/>
            <a:pathLst>
              <a:path w="199" h="88">
                <a:moveTo>
                  <a:pt x="0" y="3"/>
                </a:moveTo>
                <a:lnTo>
                  <a:pt x="0" y="0"/>
                </a:lnTo>
                <a:lnTo>
                  <a:pt x="7" y="0"/>
                </a:lnTo>
                <a:lnTo>
                  <a:pt x="198" y="8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6" name="Freeform 1871"/>
          <p:cNvSpPr>
            <a:spLocks/>
          </p:cNvSpPr>
          <p:nvPr/>
        </p:nvSpPr>
        <p:spPr bwMode="auto">
          <a:xfrm flipH="1">
            <a:off x="3265093" y="3328906"/>
            <a:ext cx="398715" cy="71399"/>
          </a:xfrm>
          <a:custGeom>
            <a:avLst/>
            <a:gdLst>
              <a:gd name="T0" fmla="*/ 1 w 525"/>
              <a:gd name="T1" fmla="*/ 0 h 82"/>
              <a:gd name="T2" fmla="*/ 0 w 525"/>
              <a:gd name="T3" fmla="*/ 56 h 82"/>
              <a:gd name="T4" fmla="*/ 524 w 525"/>
              <a:gd name="T5" fmla="*/ 81 h 82"/>
              <a:gd name="T6" fmla="*/ 0 60000 65536"/>
              <a:gd name="T7" fmla="*/ 0 60000 65536"/>
              <a:gd name="T8" fmla="*/ 0 60000 65536"/>
              <a:gd name="T9" fmla="*/ 0 w 525"/>
              <a:gd name="T10" fmla="*/ 0 h 82"/>
              <a:gd name="T11" fmla="*/ 525 w 525"/>
              <a:gd name="T12" fmla="*/ 82 h 82"/>
            </a:gdLst>
            <a:ahLst/>
            <a:cxnLst>
              <a:cxn ang="T6">
                <a:pos x="T0" y="T1"/>
              </a:cxn>
              <a:cxn ang="T7">
                <a:pos x="T2" y="T3"/>
              </a:cxn>
              <a:cxn ang="T8">
                <a:pos x="T4" y="T5"/>
              </a:cxn>
            </a:cxnLst>
            <a:rect l="T9" t="T10" r="T11" b="T12"/>
            <a:pathLst>
              <a:path w="525" h="82">
                <a:moveTo>
                  <a:pt x="1" y="0"/>
                </a:moveTo>
                <a:lnTo>
                  <a:pt x="0" y="56"/>
                </a:lnTo>
                <a:lnTo>
                  <a:pt x="524" y="8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7" name="Freeform 1872"/>
          <p:cNvSpPr>
            <a:spLocks/>
          </p:cNvSpPr>
          <p:nvPr/>
        </p:nvSpPr>
        <p:spPr bwMode="auto">
          <a:xfrm flipH="1">
            <a:off x="3669884" y="3324552"/>
            <a:ext cx="108602" cy="76623"/>
          </a:xfrm>
          <a:custGeom>
            <a:avLst/>
            <a:gdLst>
              <a:gd name="T0" fmla="*/ 0 w 143"/>
              <a:gd name="T1" fmla="*/ 57 h 88"/>
              <a:gd name="T2" fmla="*/ 0 w 143"/>
              <a:gd name="T3" fmla="*/ 87 h 88"/>
              <a:gd name="T4" fmla="*/ 138 w 143"/>
              <a:gd name="T5" fmla="*/ 62 h 88"/>
              <a:gd name="T6" fmla="*/ 142 w 143"/>
              <a:gd name="T7" fmla="*/ 0 h 88"/>
              <a:gd name="T8" fmla="*/ 0 60000 65536"/>
              <a:gd name="T9" fmla="*/ 0 60000 65536"/>
              <a:gd name="T10" fmla="*/ 0 60000 65536"/>
              <a:gd name="T11" fmla="*/ 0 60000 65536"/>
              <a:gd name="T12" fmla="*/ 0 w 143"/>
              <a:gd name="T13" fmla="*/ 0 h 88"/>
              <a:gd name="T14" fmla="*/ 143 w 143"/>
              <a:gd name="T15" fmla="*/ 88 h 88"/>
            </a:gdLst>
            <a:ahLst/>
            <a:cxnLst>
              <a:cxn ang="T8">
                <a:pos x="T0" y="T1"/>
              </a:cxn>
              <a:cxn ang="T9">
                <a:pos x="T2" y="T3"/>
              </a:cxn>
              <a:cxn ang="T10">
                <a:pos x="T4" y="T5"/>
              </a:cxn>
              <a:cxn ang="T11">
                <a:pos x="T6" y="T7"/>
              </a:cxn>
            </a:cxnLst>
            <a:rect l="T12" t="T13" r="T14" b="T15"/>
            <a:pathLst>
              <a:path w="143" h="88">
                <a:moveTo>
                  <a:pt x="0" y="57"/>
                </a:moveTo>
                <a:lnTo>
                  <a:pt x="0" y="87"/>
                </a:lnTo>
                <a:lnTo>
                  <a:pt x="138" y="62"/>
                </a:lnTo>
                <a:lnTo>
                  <a:pt x="14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8" name="Freeform 1873"/>
          <p:cNvSpPr>
            <a:spLocks/>
          </p:cNvSpPr>
          <p:nvPr/>
        </p:nvSpPr>
        <p:spPr bwMode="auto">
          <a:xfrm flipH="1">
            <a:off x="3520271" y="3336742"/>
            <a:ext cx="98729" cy="43536"/>
          </a:xfrm>
          <a:custGeom>
            <a:avLst/>
            <a:gdLst>
              <a:gd name="T0" fmla="*/ 5 w 130"/>
              <a:gd name="T1" fmla="*/ 0 h 50"/>
              <a:gd name="T2" fmla="*/ 124 w 130"/>
              <a:gd name="T3" fmla="*/ 6 h 50"/>
              <a:gd name="T4" fmla="*/ 126 w 130"/>
              <a:gd name="T5" fmla="*/ 6 h 50"/>
              <a:gd name="T6" fmla="*/ 127 w 130"/>
              <a:gd name="T7" fmla="*/ 7 h 50"/>
              <a:gd name="T8" fmla="*/ 128 w 130"/>
              <a:gd name="T9" fmla="*/ 8 h 50"/>
              <a:gd name="T10" fmla="*/ 129 w 130"/>
              <a:gd name="T11" fmla="*/ 8 h 50"/>
              <a:gd name="T12" fmla="*/ 129 w 130"/>
              <a:gd name="T13" fmla="*/ 9 h 50"/>
              <a:gd name="T14" fmla="*/ 129 w 130"/>
              <a:gd name="T15" fmla="*/ 10 h 50"/>
              <a:gd name="T16" fmla="*/ 127 w 130"/>
              <a:gd name="T17" fmla="*/ 43 h 50"/>
              <a:gd name="T18" fmla="*/ 127 w 130"/>
              <a:gd name="T19" fmla="*/ 45 h 50"/>
              <a:gd name="T20" fmla="*/ 127 w 130"/>
              <a:gd name="T21" fmla="*/ 46 h 50"/>
              <a:gd name="T22" fmla="*/ 126 w 130"/>
              <a:gd name="T23" fmla="*/ 46 h 50"/>
              <a:gd name="T24" fmla="*/ 126 w 130"/>
              <a:gd name="T25" fmla="*/ 47 h 50"/>
              <a:gd name="T26" fmla="*/ 125 w 130"/>
              <a:gd name="T27" fmla="*/ 48 h 50"/>
              <a:gd name="T28" fmla="*/ 124 w 130"/>
              <a:gd name="T29" fmla="*/ 49 h 50"/>
              <a:gd name="T30" fmla="*/ 123 w 130"/>
              <a:gd name="T31" fmla="*/ 49 h 50"/>
              <a:gd name="T32" fmla="*/ 122 w 130"/>
              <a:gd name="T33" fmla="*/ 49 h 50"/>
              <a:gd name="T34" fmla="*/ 4 w 130"/>
              <a:gd name="T35" fmla="*/ 42 h 50"/>
              <a:gd name="T36" fmla="*/ 2 w 130"/>
              <a:gd name="T37" fmla="*/ 42 h 50"/>
              <a:gd name="T38" fmla="*/ 1 w 130"/>
              <a:gd name="T39" fmla="*/ 41 h 50"/>
              <a:gd name="T40" fmla="*/ 0 w 130"/>
              <a:gd name="T41" fmla="*/ 41 h 50"/>
              <a:gd name="T42" fmla="*/ 0 w 130"/>
              <a:gd name="T43" fmla="*/ 40 h 50"/>
              <a:gd name="T44" fmla="*/ 0 w 130"/>
              <a:gd name="T45" fmla="*/ 39 h 50"/>
              <a:gd name="T46" fmla="*/ 0 w 130"/>
              <a:gd name="T47" fmla="*/ 38 h 50"/>
              <a:gd name="T48" fmla="*/ 0 w 130"/>
              <a:gd name="T49" fmla="*/ 37 h 50"/>
              <a:gd name="T50" fmla="*/ 1 w 130"/>
              <a:gd name="T51" fmla="*/ 4 h 50"/>
              <a:gd name="T52" fmla="*/ 1 w 130"/>
              <a:gd name="T53" fmla="*/ 2 h 50"/>
              <a:gd name="T54" fmla="*/ 1 w 130"/>
              <a:gd name="T55" fmla="*/ 1 h 50"/>
              <a:gd name="T56" fmla="*/ 2 w 130"/>
              <a:gd name="T57" fmla="*/ 0 h 50"/>
              <a:gd name="T58" fmla="*/ 3 w 130"/>
              <a:gd name="T59" fmla="*/ 0 h 50"/>
              <a:gd name="T60" fmla="*/ 4 w 130"/>
              <a:gd name="T61" fmla="*/ 0 h 50"/>
              <a:gd name="T62" fmla="*/ 5 w 130"/>
              <a:gd name="T63" fmla="*/ 0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
              <a:gd name="T97" fmla="*/ 0 h 50"/>
              <a:gd name="T98" fmla="*/ 130 w 130"/>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 h="50">
                <a:moveTo>
                  <a:pt x="5" y="0"/>
                </a:moveTo>
                <a:lnTo>
                  <a:pt x="124" y="6"/>
                </a:lnTo>
                <a:lnTo>
                  <a:pt x="126" y="6"/>
                </a:lnTo>
                <a:lnTo>
                  <a:pt x="127" y="7"/>
                </a:lnTo>
                <a:lnTo>
                  <a:pt x="128" y="8"/>
                </a:lnTo>
                <a:lnTo>
                  <a:pt x="129" y="8"/>
                </a:lnTo>
                <a:lnTo>
                  <a:pt x="129" y="9"/>
                </a:lnTo>
                <a:lnTo>
                  <a:pt x="129" y="10"/>
                </a:lnTo>
                <a:lnTo>
                  <a:pt x="127" y="43"/>
                </a:lnTo>
                <a:lnTo>
                  <a:pt x="127" y="45"/>
                </a:lnTo>
                <a:lnTo>
                  <a:pt x="127" y="46"/>
                </a:lnTo>
                <a:lnTo>
                  <a:pt x="126" y="46"/>
                </a:lnTo>
                <a:lnTo>
                  <a:pt x="126" y="47"/>
                </a:lnTo>
                <a:lnTo>
                  <a:pt x="125" y="48"/>
                </a:lnTo>
                <a:lnTo>
                  <a:pt x="124" y="49"/>
                </a:lnTo>
                <a:lnTo>
                  <a:pt x="123" y="49"/>
                </a:lnTo>
                <a:lnTo>
                  <a:pt x="122" y="49"/>
                </a:lnTo>
                <a:lnTo>
                  <a:pt x="4" y="42"/>
                </a:lnTo>
                <a:lnTo>
                  <a:pt x="2" y="42"/>
                </a:lnTo>
                <a:lnTo>
                  <a:pt x="1" y="41"/>
                </a:lnTo>
                <a:lnTo>
                  <a:pt x="0" y="41"/>
                </a:lnTo>
                <a:lnTo>
                  <a:pt x="0" y="40"/>
                </a:lnTo>
                <a:lnTo>
                  <a:pt x="0" y="39"/>
                </a:lnTo>
                <a:lnTo>
                  <a:pt x="0" y="38"/>
                </a:lnTo>
                <a:lnTo>
                  <a:pt x="0" y="37"/>
                </a:lnTo>
                <a:lnTo>
                  <a:pt x="1" y="4"/>
                </a:lnTo>
                <a:lnTo>
                  <a:pt x="1" y="2"/>
                </a:lnTo>
                <a:lnTo>
                  <a:pt x="1" y="1"/>
                </a:lnTo>
                <a:lnTo>
                  <a:pt x="2" y="0"/>
                </a:lnTo>
                <a:lnTo>
                  <a:pt x="3" y="0"/>
                </a:lnTo>
                <a:lnTo>
                  <a:pt x="4" y="0"/>
                </a:lnTo>
                <a:lnTo>
                  <a:pt x="5"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89" name="Freeform 1874"/>
          <p:cNvSpPr>
            <a:spLocks/>
          </p:cNvSpPr>
          <p:nvPr/>
        </p:nvSpPr>
        <p:spPr bwMode="auto">
          <a:xfrm flipH="1">
            <a:off x="3519511" y="3336742"/>
            <a:ext cx="99489" cy="45278"/>
          </a:xfrm>
          <a:custGeom>
            <a:avLst/>
            <a:gdLst>
              <a:gd name="T0" fmla="*/ 5 w 131"/>
              <a:gd name="T1" fmla="*/ 0 h 52"/>
              <a:gd name="T2" fmla="*/ 125 w 131"/>
              <a:gd name="T3" fmla="*/ 5 h 52"/>
              <a:gd name="T4" fmla="*/ 126 w 131"/>
              <a:gd name="T5" fmla="*/ 6 h 52"/>
              <a:gd name="T6" fmla="*/ 127 w 131"/>
              <a:gd name="T7" fmla="*/ 6 h 52"/>
              <a:gd name="T8" fmla="*/ 127 w 131"/>
              <a:gd name="T9" fmla="*/ 7 h 52"/>
              <a:gd name="T10" fmla="*/ 128 w 131"/>
              <a:gd name="T11" fmla="*/ 7 h 52"/>
              <a:gd name="T12" fmla="*/ 129 w 131"/>
              <a:gd name="T13" fmla="*/ 8 h 52"/>
              <a:gd name="T14" fmla="*/ 130 w 131"/>
              <a:gd name="T15" fmla="*/ 8 h 52"/>
              <a:gd name="T16" fmla="*/ 130 w 131"/>
              <a:gd name="T17" fmla="*/ 9 h 52"/>
              <a:gd name="T18" fmla="*/ 130 w 131"/>
              <a:gd name="T19" fmla="*/ 10 h 52"/>
              <a:gd name="T20" fmla="*/ 128 w 131"/>
              <a:gd name="T21" fmla="*/ 45 h 52"/>
              <a:gd name="T22" fmla="*/ 127 w 131"/>
              <a:gd name="T23" fmla="*/ 46 h 52"/>
              <a:gd name="T24" fmla="*/ 127 w 131"/>
              <a:gd name="T25" fmla="*/ 47 h 52"/>
              <a:gd name="T26" fmla="*/ 127 w 131"/>
              <a:gd name="T27" fmla="*/ 48 h 52"/>
              <a:gd name="T28" fmla="*/ 126 w 131"/>
              <a:gd name="T29" fmla="*/ 49 h 52"/>
              <a:gd name="T30" fmla="*/ 126 w 131"/>
              <a:gd name="T31" fmla="*/ 50 h 52"/>
              <a:gd name="T32" fmla="*/ 125 w 131"/>
              <a:gd name="T33" fmla="*/ 50 h 52"/>
              <a:gd name="T34" fmla="*/ 124 w 131"/>
              <a:gd name="T35" fmla="*/ 51 h 52"/>
              <a:gd name="T36" fmla="*/ 123 w 131"/>
              <a:gd name="T37" fmla="*/ 51 h 52"/>
              <a:gd name="T38" fmla="*/ 3 w 131"/>
              <a:gd name="T39" fmla="*/ 43 h 52"/>
              <a:gd name="T40" fmla="*/ 2 w 131"/>
              <a:gd name="T41" fmla="*/ 43 h 52"/>
              <a:gd name="T42" fmla="*/ 1 w 131"/>
              <a:gd name="T43" fmla="*/ 43 h 52"/>
              <a:gd name="T44" fmla="*/ 0 w 131"/>
              <a:gd name="T45" fmla="*/ 43 h 52"/>
              <a:gd name="T46" fmla="*/ 0 w 131"/>
              <a:gd name="T47" fmla="*/ 42 h 52"/>
              <a:gd name="T48" fmla="*/ 0 w 131"/>
              <a:gd name="T49" fmla="*/ 41 h 52"/>
              <a:gd name="T50" fmla="*/ 0 w 131"/>
              <a:gd name="T51" fmla="*/ 40 h 52"/>
              <a:gd name="T52" fmla="*/ 0 w 131"/>
              <a:gd name="T53" fmla="*/ 38 h 52"/>
              <a:gd name="T54" fmla="*/ 0 w 131"/>
              <a:gd name="T55" fmla="*/ 4 h 52"/>
              <a:gd name="T56" fmla="*/ 0 w 131"/>
              <a:gd name="T57" fmla="*/ 2 h 52"/>
              <a:gd name="T58" fmla="*/ 1 w 131"/>
              <a:gd name="T59" fmla="*/ 1 h 52"/>
              <a:gd name="T60" fmla="*/ 1 w 131"/>
              <a:gd name="T61" fmla="*/ 0 h 52"/>
              <a:gd name="T62" fmla="*/ 2 w 131"/>
              <a:gd name="T63" fmla="*/ 0 h 52"/>
              <a:gd name="T64" fmla="*/ 3 w 131"/>
              <a:gd name="T65" fmla="*/ 0 h 52"/>
              <a:gd name="T66" fmla="*/ 4 w 131"/>
              <a:gd name="T67" fmla="*/ 0 h 52"/>
              <a:gd name="T68" fmla="*/ 5 w 131"/>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52"/>
              <a:gd name="T107" fmla="*/ 131 w 131"/>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52">
                <a:moveTo>
                  <a:pt x="5" y="0"/>
                </a:moveTo>
                <a:lnTo>
                  <a:pt x="125" y="5"/>
                </a:lnTo>
                <a:lnTo>
                  <a:pt x="126" y="6"/>
                </a:lnTo>
                <a:lnTo>
                  <a:pt x="127" y="6"/>
                </a:lnTo>
                <a:lnTo>
                  <a:pt x="127" y="7"/>
                </a:lnTo>
                <a:lnTo>
                  <a:pt x="128" y="7"/>
                </a:lnTo>
                <a:lnTo>
                  <a:pt x="129" y="8"/>
                </a:lnTo>
                <a:lnTo>
                  <a:pt x="130" y="8"/>
                </a:lnTo>
                <a:lnTo>
                  <a:pt x="130" y="9"/>
                </a:lnTo>
                <a:lnTo>
                  <a:pt x="130" y="10"/>
                </a:lnTo>
                <a:lnTo>
                  <a:pt x="128" y="45"/>
                </a:lnTo>
                <a:lnTo>
                  <a:pt x="127" y="46"/>
                </a:lnTo>
                <a:lnTo>
                  <a:pt x="127" y="47"/>
                </a:lnTo>
                <a:lnTo>
                  <a:pt x="127" y="48"/>
                </a:lnTo>
                <a:lnTo>
                  <a:pt x="126" y="49"/>
                </a:lnTo>
                <a:lnTo>
                  <a:pt x="126" y="50"/>
                </a:lnTo>
                <a:lnTo>
                  <a:pt x="125" y="50"/>
                </a:lnTo>
                <a:lnTo>
                  <a:pt x="124" y="51"/>
                </a:lnTo>
                <a:lnTo>
                  <a:pt x="123" y="51"/>
                </a:lnTo>
                <a:lnTo>
                  <a:pt x="3" y="43"/>
                </a:lnTo>
                <a:lnTo>
                  <a:pt x="2" y="43"/>
                </a:lnTo>
                <a:lnTo>
                  <a:pt x="1" y="43"/>
                </a:lnTo>
                <a:lnTo>
                  <a:pt x="0" y="43"/>
                </a:lnTo>
                <a:lnTo>
                  <a:pt x="0" y="42"/>
                </a:lnTo>
                <a:lnTo>
                  <a:pt x="0" y="41"/>
                </a:lnTo>
                <a:lnTo>
                  <a:pt x="0" y="40"/>
                </a:lnTo>
                <a:lnTo>
                  <a:pt x="0" y="38"/>
                </a:lnTo>
                <a:lnTo>
                  <a:pt x="0" y="4"/>
                </a:lnTo>
                <a:lnTo>
                  <a:pt x="0" y="2"/>
                </a:lnTo>
                <a:lnTo>
                  <a:pt x="1" y="1"/>
                </a:lnTo>
                <a:lnTo>
                  <a:pt x="1" y="0"/>
                </a:lnTo>
                <a:lnTo>
                  <a:pt x="2" y="0"/>
                </a:lnTo>
                <a:lnTo>
                  <a:pt x="3" y="0"/>
                </a:lnTo>
                <a:lnTo>
                  <a:pt x="4" y="0"/>
                </a:lnTo>
                <a:lnTo>
                  <a:pt x="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0" name="Line 1875"/>
          <p:cNvSpPr>
            <a:spLocks noChangeShapeType="1"/>
          </p:cNvSpPr>
          <p:nvPr/>
        </p:nvSpPr>
        <p:spPr bwMode="auto">
          <a:xfrm>
            <a:off x="3614443" y="3342837"/>
            <a:ext cx="759" cy="313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1" name="Freeform 1876"/>
          <p:cNvSpPr>
            <a:spLocks/>
          </p:cNvSpPr>
          <p:nvPr/>
        </p:nvSpPr>
        <p:spPr bwMode="auto">
          <a:xfrm flipH="1">
            <a:off x="3512676" y="3347191"/>
            <a:ext cx="12151" cy="29605"/>
          </a:xfrm>
          <a:custGeom>
            <a:avLst/>
            <a:gdLst>
              <a:gd name="T0" fmla="*/ 5 w 16"/>
              <a:gd name="T1" fmla="*/ 0 h 34"/>
              <a:gd name="T2" fmla="*/ 0 w 16"/>
              <a:gd name="T3" fmla="*/ 33 h 34"/>
              <a:gd name="T4" fmla="*/ 13 w 16"/>
              <a:gd name="T5" fmla="*/ 33 h 34"/>
              <a:gd name="T6" fmla="*/ 15 w 16"/>
              <a:gd name="T7" fmla="*/ 0 h 34"/>
              <a:gd name="T8" fmla="*/ 5 w 16"/>
              <a:gd name="T9" fmla="*/ 0 h 34"/>
              <a:gd name="T10" fmla="*/ 0 60000 65536"/>
              <a:gd name="T11" fmla="*/ 0 60000 65536"/>
              <a:gd name="T12" fmla="*/ 0 60000 65536"/>
              <a:gd name="T13" fmla="*/ 0 60000 65536"/>
              <a:gd name="T14" fmla="*/ 0 60000 65536"/>
              <a:gd name="T15" fmla="*/ 0 w 16"/>
              <a:gd name="T16" fmla="*/ 0 h 34"/>
              <a:gd name="T17" fmla="*/ 16 w 16"/>
              <a:gd name="T18" fmla="*/ 34 h 34"/>
            </a:gdLst>
            <a:ahLst/>
            <a:cxnLst>
              <a:cxn ang="T10">
                <a:pos x="T0" y="T1"/>
              </a:cxn>
              <a:cxn ang="T11">
                <a:pos x="T2" y="T3"/>
              </a:cxn>
              <a:cxn ang="T12">
                <a:pos x="T4" y="T5"/>
              </a:cxn>
              <a:cxn ang="T13">
                <a:pos x="T6" y="T7"/>
              </a:cxn>
              <a:cxn ang="T14">
                <a:pos x="T8" y="T9"/>
              </a:cxn>
            </a:cxnLst>
            <a:rect l="T15" t="T16" r="T17" b="T18"/>
            <a:pathLst>
              <a:path w="16" h="34">
                <a:moveTo>
                  <a:pt x="5" y="0"/>
                </a:moveTo>
                <a:lnTo>
                  <a:pt x="0" y="33"/>
                </a:lnTo>
                <a:lnTo>
                  <a:pt x="13" y="33"/>
                </a:lnTo>
                <a:lnTo>
                  <a:pt x="15" y="0"/>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2" name="Freeform 1877"/>
          <p:cNvSpPr>
            <a:spLocks/>
          </p:cNvSpPr>
          <p:nvPr/>
        </p:nvSpPr>
        <p:spPr bwMode="auto">
          <a:xfrm flipH="1">
            <a:off x="3511917" y="3347191"/>
            <a:ext cx="12151" cy="30475"/>
          </a:xfrm>
          <a:custGeom>
            <a:avLst/>
            <a:gdLst>
              <a:gd name="T0" fmla="*/ 5 w 16"/>
              <a:gd name="T1" fmla="*/ 0 h 35"/>
              <a:gd name="T2" fmla="*/ 0 w 16"/>
              <a:gd name="T3" fmla="*/ 34 h 35"/>
              <a:gd name="T4" fmla="*/ 13 w 16"/>
              <a:gd name="T5" fmla="*/ 34 h 35"/>
              <a:gd name="T6" fmla="*/ 15 w 16"/>
              <a:gd name="T7" fmla="*/ 0 h 35"/>
              <a:gd name="T8" fmla="*/ 5 w 16"/>
              <a:gd name="T9" fmla="*/ 0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5" y="0"/>
                </a:moveTo>
                <a:lnTo>
                  <a:pt x="0" y="34"/>
                </a:lnTo>
                <a:lnTo>
                  <a:pt x="13" y="34"/>
                </a:lnTo>
                <a:lnTo>
                  <a:pt x="15" y="0"/>
                </a:lnTo>
                <a:lnTo>
                  <a:pt x="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3" name="Line 1878"/>
          <p:cNvSpPr>
            <a:spLocks noChangeShapeType="1"/>
          </p:cNvSpPr>
          <p:nvPr/>
        </p:nvSpPr>
        <p:spPr bwMode="auto">
          <a:xfrm>
            <a:off x="3540776" y="3346320"/>
            <a:ext cx="759" cy="33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4" name="Line 1879"/>
          <p:cNvSpPr>
            <a:spLocks noChangeShapeType="1"/>
          </p:cNvSpPr>
          <p:nvPr/>
        </p:nvSpPr>
        <p:spPr bwMode="auto">
          <a:xfrm flipH="1">
            <a:off x="3521030" y="3360252"/>
            <a:ext cx="1443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5" name="Line 1880"/>
          <p:cNvSpPr>
            <a:spLocks noChangeShapeType="1"/>
          </p:cNvSpPr>
          <p:nvPr/>
        </p:nvSpPr>
        <p:spPr bwMode="auto">
          <a:xfrm>
            <a:off x="3550649" y="3345450"/>
            <a:ext cx="759" cy="33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6" name="Freeform 1881"/>
          <p:cNvSpPr>
            <a:spLocks/>
          </p:cNvSpPr>
          <p:nvPr/>
        </p:nvSpPr>
        <p:spPr bwMode="auto">
          <a:xfrm flipH="1">
            <a:off x="3573433" y="3340225"/>
            <a:ext cx="42530" cy="27863"/>
          </a:xfrm>
          <a:custGeom>
            <a:avLst/>
            <a:gdLst>
              <a:gd name="T0" fmla="*/ 0 w 56"/>
              <a:gd name="T1" fmla="*/ 28 h 32"/>
              <a:gd name="T2" fmla="*/ 53 w 56"/>
              <a:gd name="T3" fmla="*/ 31 h 32"/>
              <a:gd name="T4" fmla="*/ 55 w 56"/>
              <a:gd name="T5" fmla="*/ 0 h 32"/>
              <a:gd name="T6" fmla="*/ 0 60000 65536"/>
              <a:gd name="T7" fmla="*/ 0 60000 65536"/>
              <a:gd name="T8" fmla="*/ 0 60000 65536"/>
              <a:gd name="T9" fmla="*/ 0 w 56"/>
              <a:gd name="T10" fmla="*/ 0 h 32"/>
              <a:gd name="T11" fmla="*/ 56 w 56"/>
              <a:gd name="T12" fmla="*/ 32 h 32"/>
            </a:gdLst>
            <a:ahLst/>
            <a:cxnLst>
              <a:cxn ang="T6">
                <a:pos x="T0" y="T1"/>
              </a:cxn>
              <a:cxn ang="T7">
                <a:pos x="T2" y="T3"/>
              </a:cxn>
              <a:cxn ang="T8">
                <a:pos x="T4" y="T5"/>
              </a:cxn>
            </a:cxnLst>
            <a:rect l="T9" t="T10" r="T11" b="T12"/>
            <a:pathLst>
              <a:path w="56" h="32">
                <a:moveTo>
                  <a:pt x="0" y="28"/>
                </a:moveTo>
                <a:lnTo>
                  <a:pt x="53" y="31"/>
                </a:lnTo>
                <a:lnTo>
                  <a:pt x="5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7" name="Freeform 1882"/>
          <p:cNvSpPr>
            <a:spLocks/>
          </p:cNvSpPr>
          <p:nvPr/>
        </p:nvSpPr>
        <p:spPr bwMode="auto">
          <a:xfrm flipH="1">
            <a:off x="3618241" y="3341967"/>
            <a:ext cx="16708" cy="26122"/>
          </a:xfrm>
          <a:custGeom>
            <a:avLst/>
            <a:gdLst>
              <a:gd name="T0" fmla="*/ 0 w 22"/>
              <a:gd name="T1" fmla="*/ 26 h 30"/>
              <a:gd name="T2" fmla="*/ 1 w 22"/>
              <a:gd name="T3" fmla="*/ 27 h 30"/>
              <a:gd name="T4" fmla="*/ 2 w 22"/>
              <a:gd name="T5" fmla="*/ 27 h 30"/>
              <a:gd name="T6" fmla="*/ 4 w 22"/>
              <a:gd name="T7" fmla="*/ 28 h 30"/>
              <a:gd name="T8" fmla="*/ 5 w 22"/>
              <a:gd name="T9" fmla="*/ 28 h 30"/>
              <a:gd name="T10" fmla="*/ 6 w 22"/>
              <a:gd name="T11" fmla="*/ 29 h 30"/>
              <a:gd name="T12" fmla="*/ 8 w 22"/>
              <a:gd name="T13" fmla="*/ 29 h 30"/>
              <a:gd name="T14" fmla="*/ 10 w 22"/>
              <a:gd name="T15" fmla="*/ 29 h 30"/>
              <a:gd name="T16" fmla="*/ 11 w 22"/>
              <a:gd name="T17" fmla="*/ 29 h 30"/>
              <a:gd name="T18" fmla="*/ 11 w 22"/>
              <a:gd name="T19" fmla="*/ 28 h 30"/>
              <a:gd name="T20" fmla="*/ 12 w 22"/>
              <a:gd name="T21" fmla="*/ 28 h 30"/>
              <a:gd name="T22" fmla="*/ 13 w 22"/>
              <a:gd name="T23" fmla="*/ 27 h 30"/>
              <a:gd name="T24" fmla="*/ 14 w 22"/>
              <a:gd name="T25" fmla="*/ 26 h 30"/>
              <a:gd name="T26" fmla="*/ 15 w 22"/>
              <a:gd name="T27" fmla="*/ 26 h 30"/>
              <a:gd name="T28" fmla="*/ 16 w 22"/>
              <a:gd name="T29" fmla="*/ 24 h 30"/>
              <a:gd name="T30" fmla="*/ 18 w 22"/>
              <a:gd name="T31" fmla="*/ 23 h 30"/>
              <a:gd name="T32" fmla="*/ 18 w 22"/>
              <a:gd name="T33" fmla="*/ 22 h 30"/>
              <a:gd name="T34" fmla="*/ 19 w 22"/>
              <a:gd name="T35" fmla="*/ 21 h 30"/>
              <a:gd name="T36" fmla="*/ 20 w 22"/>
              <a:gd name="T37" fmla="*/ 21 h 30"/>
              <a:gd name="T38" fmla="*/ 20 w 22"/>
              <a:gd name="T39" fmla="*/ 20 h 30"/>
              <a:gd name="T40" fmla="*/ 20 w 22"/>
              <a:gd name="T41" fmla="*/ 18 h 30"/>
              <a:gd name="T42" fmla="*/ 20 w 22"/>
              <a:gd name="T43" fmla="*/ 17 h 30"/>
              <a:gd name="T44" fmla="*/ 20 w 22"/>
              <a:gd name="T45" fmla="*/ 15 h 30"/>
              <a:gd name="T46" fmla="*/ 21 w 22"/>
              <a:gd name="T47" fmla="*/ 15 h 30"/>
              <a:gd name="T48" fmla="*/ 21 w 22"/>
              <a:gd name="T49" fmla="*/ 14 h 30"/>
              <a:gd name="T50" fmla="*/ 21 w 22"/>
              <a:gd name="T51" fmla="*/ 12 h 30"/>
              <a:gd name="T52" fmla="*/ 21 w 22"/>
              <a:gd name="T53" fmla="*/ 11 h 30"/>
              <a:gd name="T54" fmla="*/ 21 w 22"/>
              <a:gd name="T55" fmla="*/ 9 h 30"/>
              <a:gd name="T56" fmla="*/ 21 w 22"/>
              <a:gd name="T57" fmla="*/ 8 h 30"/>
              <a:gd name="T58" fmla="*/ 20 w 22"/>
              <a:gd name="T59" fmla="*/ 7 h 30"/>
              <a:gd name="T60" fmla="*/ 19 w 22"/>
              <a:gd name="T61" fmla="*/ 6 h 30"/>
              <a:gd name="T62" fmla="*/ 18 w 22"/>
              <a:gd name="T63" fmla="*/ 5 h 30"/>
              <a:gd name="T64" fmla="*/ 17 w 22"/>
              <a:gd name="T65" fmla="*/ 4 h 30"/>
              <a:gd name="T66" fmla="*/ 15 w 22"/>
              <a:gd name="T67" fmla="*/ 3 h 30"/>
              <a:gd name="T68" fmla="*/ 15 w 22"/>
              <a:gd name="T69" fmla="*/ 1 h 30"/>
              <a:gd name="T70" fmla="*/ 13 w 22"/>
              <a:gd name="T71" fmla="*/ 1 h 30"/>
              <a:gd name="T72" fmla="*/ 12 w 22"/>
              <a:gd name="T73" fmla="*/ 1 h 30"/>
              <a:gd name="T74" fmla="*/ 11 w 22"/>
              <a:gd name="T75" fmla="*/ 0 h 30"/>
              <a:gd name="T76" fmla="*/ 11 w 22"/>
              <a:gd name="T77" fmla="*/ 0 h 30"/>
              <a:gd name="T78" fmla="*/ 10 w 22"/>
              <a:gd name="T79" fmla="*/ 0 h 30"/>
              <a:gd name="T80" fmla="*/ 8 w 22"/>
              <a:gd name="T81" fmla="*/ 0 h 30"/>
              <a:gd name="T82" fmla="*/ 7 w 22"/>
              <a:gd name="T83" fmla="*/ 0 h 30"/>
              <a:gd name="T84" fmla="*/ 5 w 22"/>
              <a:gd name="T85" fmla="*/ 0 h 30"/>
              <a:gd name="T86" fmla="*/ 3 w 22"/>
              <a:gd name="T87" fmla="*/ 0 h 30"/>
              <a:gd name="T88" fmla="*/ 2 w 22"/>
              <a:gd name="T89" fmla="*/ 0 h 30"/>
              <a:gd name="T90" fmla="*/ 1 w 22"/>
              <a:gd name="T91" fmla="*/ 1 h 30"/>
              <a:gd name="T92" fmla="*/ 0 w 22"/>
              <a:gd name="T93" fmla="*/ 1 h 30"/>
              <a:gd name="T94" fmla="*/ 0 w 22"/>
              <a:gd name="T95" fmla="*/ 2 h 30"/>
              <a:gd name="T96" fmla="*/ 0 w 22"/>
              <a:gd name="T97" fmla="*/ 5 h 30"/>
              <a:gd name="T98" fmla="*/ 0 w 22"/>
              <a:gd name="T99" fmla="*/ 8 h 30"/>
              <a:gd name="T100" fmla="*/ 0 w 22"/>
              <a:gd name="T101" fmla="*/ 11 h 30"/>
              <a:gd name="T102" fmla="*/ 0 w 22"/>
              <a:gd name="T103" fmla="*/ 14 h 30"/>
              <a:gd name="T104" fmla="*/ 0 w 22"/>
              <a:gd name="T105" fmla="*/ 15 h 30"/>
              <a:gd name="T106" fmla="*/ 0 w 22"/>
              <a:gd name="T107" fmla="*/ 17 h 30"/>
              <a:gd name="T108" fmla="*/ 0 w 22"/>
              <a:gd name="T109" fmla="*/ 20 h 30"/>
              <a:gd name="T110" fmla="*/ 0 w 22"/>
              <a:gd name="T111" fmla="*/ 23 h 30"/>
              <a:gd name="T112" fmla="*/ 0 w 22"/>
              <a:gd name="T113" fmla="*/ 24 h 30"/>
              <a:gd name="T114" fmla="*/ 0 w 22"/>
              <a:gd name="T115" fmla="*/ 26 h 30"/>
              <a:gd name="T116" fmla="*/ 0 w 22"/>
              <a:gd name="T117" fmla="*/ 26 h 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
              <a:gd name="T178" fmla="*/ 0 h 30"/>
              <a:gd name="T179" fmla="*/ 22 w 22"/>
              <a:gd name="T180" fmla="*/ 30 h 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 h="30">
                <a:moveTo>
                  <a:pt x="0" y="26"/>
                </a:moveTo>
                <a:lnTo>
                  <a:pt x="1" y="27"/>
                </a:lnTo>
                <a:lnTo>
                  <a:pt x="2" y="27"/>
                </a:lnTo>
                <a:lnTo>
                  <a:pt x="4" y="28"/>
                </a:lnTo>
                <a:lnTo>
                  <a:pt x="5" y="28"/>
                </a:lnTo>
                <a:lnTo>
                  <a:pt x="6" y="29"/>
                </a:lnTo>
                <a:lnTo>
                  <a:pt x="8" y="29"/>
                </a:lnTo>
                <a:lnTo>
                  <a:pt x="10" y="29"/>
                </a:lnTo>
                <a:lnTo>
                  <a:pt x="11" y="29"/>
                </a:lnTo>
                <a:lnTo>
                  <a:pt x="11" y="28"/>
                </a:lnTo>
                <a:lnTo>
                  <a:pt x="12" y="28"/>
                </a:lnTo>
                <a:lnTo>
                  <a:pt x="13" y="27"/>
                </a:lnTo>
                <a:lnTo>
                  <a:pt x="14" y="26"/>
                </a:lnTo>
                <a:lnTo>
                  <a:pt x="15" y="26"/>
                </a:lnTo>
                <a:lnTo>
                  <a:pt x="16" y="24"/>
                </a:lnTo>
                <a:lnTo>
                  <a:pt x="18" y="23"/>
                </a:lnTo>
                <a:lnTo>
                  <a:pt x="18" y="22"/>
                </a:lnTo>
                <a:lnTo>
                  <a:pt x="19" y="21"/>
                </a:lnTo>
                <a:lnTo>
                  <a:pt x="20" y="21"/>
                </a:lnTo>
                <a:lnTo>
                  <a:pt x="20" y="20"/>
                </a:lnTo>
                <a:lnTo>
                  <a:pt x="20" y="18"/>
                </a:lnTo>
                <a:lnTo>
                  <a:pt x="20" y="17"/>
                </a:lnTo>
                <a:lnTo>
                  <a:pt x="20" y="15"/>
                </a:lnTo>
                <a:lnTo>
                  <a:pt x="21" y="15"/>
                </a:lnTo>
                <a:lnTo>
                  <a:pt x="21" y="14"/>
                </a:lnTo>
                <a:lnTo>
                  <a:pt x="21" y="12"/>
                </a:lnTo>
                <a:lnTo>
                  <a:pt x="21" y="11"/>
                </a:lnTo>
                <a:lnTo>
                  <a:pt x="21" y="9"/>
                </a:lnTo>
                <a:lnTo>
                  <a:pt x="21" y="8"/>
                </a:lnTo>
                <a:lnTo>
                  <a:pt x="20" y="7"/>
                </a:lnTo>
                <a:lnTo>
                  <a:pt x="19" y="6"/>
                </a:lnTo>
                <a:lnTo>
                  <a:pt x="18" y="5"/>
                </a:lnTo>
                <a:lnTo>
                  <a:pt x="17" y="4"/>
                </a:lnTo>
                <a:lnTo>
                  <a:pt x="15" y="3"/>
                </a:lnTo>
                <a:lnTo>
                  <a:pt x="15" y="1"/>
                </a:lnTo>
                <a:lnTo>
                  <a:pt x="13" y="1"/>
                </a:lnTo>
                <a:lnTo>
                  <a:pt x="12" y="1"/>
                </a:lnTo>
                <a:lnTo>
                  <a:pt x="11" y="0"/>
                </a:lnTo>
                <a:lnTo>
                  <a:pt x="10" y="0"/>
                </a:lnTo>
                <a:lnTo>
                  <a:pt x="8" y="0"/>
                </a:lnTo>
                <a:lnTo>
                  <a:pt x="7" y="0"/>
                </a:lnTo>
                <a:lnTo>
                  <a:pt x="5" y="0"/>
                </a:lnTo>
                <a:lnTo>
                  <a:pt x="3" y="0"/>
                </a:lnTo>
                <a:lnTo>
                  <a:pt x="2" y="0"/>
                </a:lnTo>
                <a:lnTo>
                  <a:pt x="1" y="1"/>
                </a:lnTo>
                <a:lnTo>
                  <a:pt x="0" y="1"/>
                </a:lnTo>
                <a:lnTo>
                  <a:pt x="0" y="2"/>
                </a:lnTo>
                <a:lnTo>
                  <a:pt x="0" y="5"/>
                </a:lnTo>
                <a:lnTo>
                  <a:pt x="0" y="8"/>
                </a:lnTo>
                <a:lnTo>
                  <a:pt x="0" y="11"/>
                </a:lnTo>
                <a:lnTo>
                  <a:pt x="0" y="14"/>
                </a:lnTo>
                <a:lnTo>
                  <a:pt x="0" y="15"/>
                </a:lnTo>
                <a:lnTo>
                  <a:pt x="0" y="17"/>
                </a:lnTo>
                <a:lnTo>
                  <a:pt x="0" y="20"/>
                </a:lnTo>
                <a:lnTo>
                  <a:pt x="0" y="23"/>
                </a:lnTo>
                <a:lnTo>
                  <a:pt x="0" y="24"/>
                </a:lnTo>
                <a:lnTo>
                  <a:pt x="0" y="2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8" name="Freeform 1883"/>
          <p:cNvSpPr>
            <a:spLocks/>
          </p:cNvSpPr>
          <p:nvPr/>
        </p:nvSpPr>
        <p:spPr bwMode="auto">
          <a:xfrm flipH="1">
            <a:off x="3670643" y="3365476"/>
            <a:ext cx="12151" cy="13932"/>
          </a:xfrm>
          <a:custGeom>
            <a:avLst/>
            <a:gdLst>
              <a:gd name="T0" fmla="*/ 0 w 16"/>
              <a:gd name="T1" fmla="*/ 14 h 16"/>
              <a:gd name="T2" fmla="*/ 15 w 16"/>
              <a:gd name="T3" fmla="*/ 15 h 16"/>
              <a:gd name="T4" fmla="*/ 15 w 16"/>
              <a:gd name="T5" fmla="*/ 0 h 16"/>
              <a:gd name="T6" fmla="*/ 0 w 16"/>
              <a:gd name="T7" fmla="*/ 0 h 16"/>
              <a:gd name="T8" fmla="*/ 0 w 16"/>
              <a:gd name="T9" fmla="*/ 1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4"/>
                </a:moveTo>
                <a:lnTo>
                  <a:pt x="15" y="15"/>
                </a:lnTo>
                <a:lnTo>
                  <a:pt x="15" y="0"/>
                </a:lnTo>
                <a:lnTo>
                  <a:pt x="0"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699" name="Freeform 1884"/>
          <p:cNvSpPr>
            <a:spLocks/>
          </p:cNvSpPr>
          <p:nvPr/>
        </p:nvSpPr>
        <p:spPr bwMode="auto">
          <a:xfrm flipH="1">
            <a:off x="3670643" y="3366347"/>
            <a:ext cx="12151" cy="13932"/>
          </a:xfrm>
          <a:custGeom>
            <a:avLst/>
            <a:gdLst>
              <a:gd name="T0" fmla="*/ 0 w 16"/>
              <a:gd name="T1" fmla="*/ 14 h 16"/>
              <a:gd name="T2" fmla="*/ 14 w 16"/>
              <a:gd name="T3" fmla="*/ 15 h 16"/>
              <a:gd name="T4" fmla="*/ 15 w 16"/>
              <a:gd name="T5" fmla="*/ 0 h 16"/>
              <a:gd name="T6" fmla="*/ 0 w 16"/>
              <a:gd name="T7" fmla="*/ 0 h 16"/>
              <a:gd name="T8" fmla="*/ 0 w 16"/>
              <a:gd name="T9" fmla="*/ 1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4"/>
                </a:moveTo>
                <a:lnTo>
                  <a:pt x="14" y="15"/>
                </a:lnTo>
                <a:lnTo>
                  <a:pt x="15" y="0"/>
                </a:lnTo>
                <a:lnTo>
                  <a:pt x="0" y="0"/>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0" name="Freeform 1885"/>
          <p:cNvSpPr>
            <a:spLocks/>
          </p:cNvSpPr>
          <p:nvPr/>
        </p:nvSpPr>
        <p:spPr bwMode="auto">
          <a:xfrm flipH="1">
            <a:off x="3793675" y="3382020"/>
            <a:ext cx="15189" cy="20027"/>
          </a:xfrm>
          <a:custGeom>
            <a:avLst/>
            <a:gdLst>
              <a:gd name="T0" fmla="*/ 0 w 20"/>
              <a:gd name="T1" fmla="*/ 22 h 23"/>
              <a:gd name="T2" fmla="*/ 0 w 20"/>
              <a:gd name="T3" fmla="*/ 22 h 23"/>
              <a:gd name="T4" fmla="*/ 2 w 20"/>
              <a:gd name="T5" fmla="*/ 22 h 23"/>
              <a:gd name="T6" fmla="*/ 3 w 20"/>
              <a:gd name="T7" fmla="*/ 22 h 23"/>
              <a:gd name="T8" fmla="*/ 4 w 20"/>
              <a:gd name="T9" fmla="*/ 22 h 23"/>
              <a:gd name="T10" fmla="*/ 5 w 20"/>
              <a:gd name="T11" fmla="*/ 22 h 23"/>
              <a:gd name="T12" fmla="*/ 7 w 20"/>
              <a:gd name="T13" fmla="*/ 22 h 23"/>
              <a:gd name="T14" fmla="*/ 8 w 20"/>
              <a:gd name="T15" fmla="*/ 21 h 23"/>
              <a:gd name="T16" fmla="*/ 9 w 20"/>
              <a:gd name="T17" fmla="*/ 21 h 23"/>
              <a:gd name="T18" fmla="*/ 10 w 20"/>
              <a:gd name="T19" fmla="*/ 21 h 23"/>
              <a:gd name="T20" fmla="*/ 11 w 20"/>
              <a:gd name="T21" fmla="*/ 21 h 23"/>
              <a:gd name="T22" fmla="*/ 12 w 20"/>
              <a:gd name="T23" fmla="*/ 21 h 23"/>
              <a:gd name="T24" fmla="*/ 13 w 20"/>
              <a:gd name="T25" fmla="*/ 21 h 23"/>
              <a:gd name="T26" fmla="*/ 15 w 20"/>
              <a:gd name="T27" fmla="*/ 21 h 23"/>
              <a:gd name="T28" fmla="*/ 16 w 20"/>
              <a:gd name="T29" fmla="*/ 21 h 23"/>
              <a:gd name="T30" fmla="*/ 18 w 20"/>
              <a:gd name="T31" fmla="*/ 21 h 23"/>
              <a:gd name="T32" fmla="*/ 19 w 20"/>
              <a:gd name="T33" fmla="*/ 21 h 23"/>
              <a:gd name="T34" fmla="*/ 19 w 20"/>
              <a:gd name="T35" fmla="*/ 18 h 23"/>
              <a:gd name="T36" fmla="*/ 18 w 20"/>
              <a:gd name="T37" fmla="*/ 15 h 23"/>
              <a:gd name="T38" fmla="*/ 18 w 20"/>
              <a:gd name="T39" fmla="*/ 12 h 23"/>
              <a:gd name="T40" fmla="*/ 18 w 20"/>
              <a:gd name="T41" fmla="*/ 11 h 23"/>
              <a:gd name="T42" fmla="*/ 18 w 20"/>
              <a:gd name="T43" fmla="*/ 8 h 23"/>
              <a:gd name="T44" fmla="*/ 18 w 20"/>
              <a:gd name="T45" fmla="*/ 4 h 23"/>
              <a:gd name="T46" fmla="*/ 19 w 20"/>
              <a:gd name="T47" fmla="*/ 1 h 23"/>
              <a:gd name="T48" fmla="*/ 19 w 2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23"/>
              <a:gd name="T77" fmla="*/ 20 w 20"/>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23">
                <a:moveTo>
                  <a:pt x="0" y="22"/>
                </a:moveTo>
                <a:lnTo>
                  <a:pt x="0" y="22"/>
                </a:lnTo>
                <a:lnTo>
                  <a:pt x="2" y="22"/>
                </a:lnTo>
                <a:lnTo>
                  <a:pt x="3" y="22"/>
                </a:lnTo>
                <a:lnTo>
                  <a:pt x="4" y="22"/>
                </a:lnTo>
                <a:lnTo>
                  <a:pt x="5" y="22"/>
                </a:lnTo>
                <a:lnTo>
                  <a:pt x="7" y="22"/>
                </a:lnTo>
                <a:lnTo>
                  <a:pt x="8" y="21"/>
                </a:lnTo>
                <a:lnTo>
                  <a:pt x="9" y="21"/>
                </a:lnTo>
                <a:lnTo>
                  <a:pt x="10" y="21"/>
                </a:lnTo>
                <a:lnTo>
                  <a:pt x="11" y="21"/>
                </a:lnTo>
                <a:lnTo>
                  <a:pt x="12" y="21"/>
                </a:lnTo>
                <a:lnTo>
                  <a:pt x="13" y="21"/>
                </a:lnTo>
                <a:lnTo>
                  <a:pt x="15" y="21"/>
                </a:lnTo>
                <a:lnTo>
                  <a:pt x="16" y="21"/>
                </a:lnTo>
                <a:lnTo>
                  <a:pt x="18" y="21"/>
                </a:lnTo>
                <a:lnTo>
                  <a:pt x="19" y="21"/>
                </a:lnTo>
                <a:lnTo>
                  <a:pt x="19" y="18"/>
                </a:lnTo>
                <a:lnTo>
                  <a:pt x="18" y="15"/>
                </a:lnTo>
                <a:lnTo>
                  <a:pt x="18" y="12"/>
                </a:lnTo>
                <a:lnTo>
                  <a:pt x="18" y="11"/>
                </a:lnTo>
                <a:lnTo>
                  <a:pt x="18" y="8"/>
                </a:lnTo>
                <a:lnTo>
                  <a:pt x="18" y="4"/>
                </a:lnTo>
                <a:lnTo>
                  <a:pt x="19" y="1"/>
                </a:lnTo>
                <a:lnTo>
                  <a:pt x="1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1" name="Line 1886"/>
          <p:cNvSpPr>
            <a:spLocks noChangeShapeType="1"/>
          </p:cNvSpPr>
          <p:nvPr/>
        </p:nvSpPr>
        <p:spPr bwMode="auto">
          <a:xfrm flipH="1" flipV="1">
            <a:off x="3667605" y="3315845"/>
            <a:ext cx="0" cy="60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2" name="Freeform 1887"/>
          <p:cNvSpPr>
            <a:spLocks/>
          </p:cNvSpPr>
          <p:nvPr/>
        </p:nvSpPr>
        <p:spPr bwMode="auto">
          <a:xfrm flipH="1">
            <a:off x="3289396" y="3374183"/>
            <a:ext cx="198978" cy="17414"/>
          </a:xfrm>
          <a:custGeom>
            <a:avLst/>
            <a:gdLst>
              <a:gd name="T0" fmla="*/ 0 w 262"/>
              <a:gd name="T1" fmla="*/ 0 h 20"/>
              <a:gd name="T2" fmla="*/ 251 w 262"/>
              <a:gd name="T3" fmla="*/ 12 h 20"/>
              <a:gd name="T4" fmla="*/ 261 w 262"/>
              <a:gd name="T5" fmla="*/ 19 h 20"/>
              <a:gd name="T6" fmla="*/ 0 60000 65536"/>
              <a:gd name="T7" fmla="*/ 0 60000 65536"/>
              <a:gd name="T8" fmla="*/ 0 60000 65536"/>
              <a:gd name="T9" fmla="*/ 0 w 262"/>
              <a:gd name="T10" fmla="*/ 0 h 20"/>
              <a:gd name="T11" fmla="*/ 262 w 262"/>
              <a:gd name="T12" fmla="*/ 20 h 20"/>
            </a:gdLst>
            <a:ahLst/>
            <a:cxnLst>
              <a:cxn ang="T6">
                <a:pos x="T0" y="T1"/>
              </a:cxn>
              <a:cxn ang="T7">
                <a:pos x="T2" y="T3"/>
              </a:cxn>
              <a:cxn ang="T8">
                <a:pos x="T4" y="T5"/>
              </a:cxn>
            </a:cxnLst>
            <a:rect l="T9" t="T10" r="T11" b="T12"/>
            <a:pathLst>
              <a:path w="262" h="20">
                <a:moveTo>
                  <a:pt x="0" y="0"/>
                </a:moveTo>
                <a:lnTo>
                  <a:pt x="251" y="12"/>
                </a:lnTo>
                <a:lnTo>
                  <a:pt x="261" y="1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3" name="Freeform 1888"/>
          <p:cNvSpPr>
            <a:spLocks/>
          </p:cNvSpPr>
          <p:nvPr/>
        </p:nvSpPr>
        <p:spPr bwMode="auto">
          <a:xfrm flipH="1">
            <a:off x="3805067" y="3388115"/>
            <a:ext cx="12151" cy="37441"/>
          </a:xfrm>
          <a:custGeom>
            <a:avLst/>
            <a:gdLst>
              <a:gd name="T0" fmla="*/ 15 w 16"/>
              <a:gd name="T1" fmla="*/ 0 h 43"/>
              <a:gd name="T2" fmla="*/ 0 w 16"/>
              <a:gd name="T3" fmla="*/ 1 h 43"/>
              <a:gd name="T4" fmla="*/ 0 w 16"/>
              <a:gd name="T5" fmla="*/ 21 h 43"/>
              <a:gd name="T6" fmla="*/ 7 w 16"/>
              <a:gd name="T7" fmla="*/ 25 h 43"/>
              <a:gd name="T8" fmla="*/ 5 w 16"/>
              <a:gd name="T9" fmla="*/ 34 h 43"/>
              <a:gd name="T10" fmla="*/ 7 w 16"/>
              <a:gd name="T11" fmla="*/ 41 h 43"/>
              <a:gd name="T12" fmla="*/ 14 w 16"/>
              <a:gd name="T13" fmla="*/ 42 h 43"/>
              <a:gd name="T14" fmla="*/ 0 60000 65536"/>
              <a:gd name="T15" fmla="*/ 0 60000 65536"/>
              <a:gd name="T16" fmla="*/ 0 60000 65536"/>
              <a:gd name="T17" fmla="*/ 0 60000 65536"/>
              <a:gd name="T18" fmla="*/ 0 60000 65536"/>
              <a:gd name="T19" fmla="*/ 0 60000 65536"/>
              <a:gd name="T20" fmla="*/ 0 60000 65536"/>
              <a:gd name="T21" fmla="*/ 0 w 16"/>
              <a:gd name="T22" fmla="*/ 0 h 43"/>
              <a:gd name="T23" fmla="*/ 16 w 1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3">
                <a:moveTo>
                  <a:pt x="15" y="0"/>
                </a:moveTo>
                <a:lnTo>
                  <a:pt x="0" y="1"/>
                </a:lnTo>
                <a:lnTo>
                  <a:pt x="0" y="21"/>
                </a:lnTo>
                <a:lnTo>
                  <a:pt x="7" y="25"/>
                </a:lnTo>
                <a:lnTo>
                  <a:pt x="5" y="34"/>
                </a:lnTo>
                <a:lnTo>
                  <a:pt x="7" y="41"/>
                </a:lnTo>
                <a:lnTo>
                  <a:pt x="14" y="4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4" name="Freeform 1889"/>
          <p:cNvSpPr>
            <a:spLocks/>
          </p:cNvSpPr>
          <p:nvPr/>
        </p:nvSpPr>
        <p:spPr bwMode="auto">
          <a:xfrm flipH="1">
            <a:off x="3607608" y="3403788"/>
            <a:ext cx="171637" cy="36570"/>
          </a:xfrm>
          <a:custGeom>
            <a:avLst/>
            <a:gdLst>
              <a:gd name="T0" fmla="*/ 2 w 226"/>
              <a:gd name="T1" fmla="*/ 10 h 42"/>
              <a:gd name="T2" fmla="*/ 63 w 226"/>
              <a:gd name="T3" fmla="*/ 0 h 42"/>
              <a:gd name="T4" fmla="*/ 225 w 226"/>
              <a:gd name="T5" fmla="*/ 5 h 42"/>
              <a:gd name="T6" fmla="*/ 224 w 226"/>
              <a:gd name="T7" fmla="*/ 19 h 42"/>
              <a:gd name="T8" fmla="*/ 106 w 226"/>
              <a:gd name="T9" fmla="*/ 41 h 42"/>
              <a:gd name="T10" fmla="*/ 15 w 226"/>
              <a:gd name="T11" fmla="*/ 37 h 42"/>
              <a:gd name="T12" fmla="*/ 0 w 226"/>
              <a:gd name="T13" fmla="*/ 28 h 42"/>
              <a:gd name="T14" fmla="*/ 0 60000 65536"/>
              <a:gd name="T15" fmla="*/ 0 60000 65536"/>
              <a:gd name="T16" fmla="*/ 0 60000 65536"/>
              <a:gd name="T17" fmla="*/ 0 60000 65536"/>
              <a:gd name="T18" fmla="*/ 0 60000 65536"/>
              <a:gd name="T19" fmla="*/ 0 60000 65536"/>
              <a:gd name="T20" fmla="*/ 0 60000 65536"/>
              <a:gd name="T21" fmla="*/ 0 w 226"/>
              <a:gd name="T22" fmla="*/ 0 h 42"/>
              <a:gd name="T23" fmla="*/ 226 w 2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2">
                <a:moveTo>
                  <a:pt x="2" y="10"/>
                </a:moveTo>
                <a:lnTo>
                  <a:pt x="63" y="0"/>
                </a:lnTo>
                <a:lnTo>
                  <a:pt x="225" y="5"/>
                </a:lnTo>
                <a:lnTo>
                  <a:pt x="224" y="19"/>
                </a:lnTo>
                <a:lnTo>
                  <a:pt x="106" y="41"/>
                </a:lnTo>
                <a:lnTo>
                  <a:pt x="15" y="37"/>
                </a:lnTo>
                <a:lnTo>
                  <a:pt x="0" y="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5" name="Freeform 1890"/>
          <p:cNvSpPr>
            <a:spLocks/>
          </p:cNvSpPr>
          <p:nvPr/>
        </p:nvSpPr>
        <p:spPr bwMode="auto">
          <a:xfrm flipH="1">
            <a:off x="3773929" y="3413366"/>
            <a:ext cx="12151" cy="18285"/>
          </a:xfrm>
          <a:custGeom>
            <a:avLst/>
            <a:gdLst>
              <a:gd name="T0" fmla="*/ 15 w 16"/>
              <a:gd name="T1" fmla="*/ 0 h 21"/>
              <a:gd name="T2" fmla="*/ 12 w 16"/>
              <a:gd name="T3" fmla="*/ 0 h 21"/>
              <a:gd name="T4" fmla="*/ 9 w 16"/>
              <a:gd name="T5" fmla="*/ 1 h 21"/>
              <a:gd name="T6" fmla="*/ 6 w 16"/>
              <a:gd name="T7" fmla="*/ 2 h 21"/>
              <a:gd name="T8" fmla="*/ 3 w 16"/>
              <a:gd name="T9" fmla="*/ 3 h 21"/>
              <a:gd name="T10" fmla="*/ 2 w 16"/>
              <a:gd name="T11" fmla="*/ 5 h 21"/>
              <a:gd name="T12" fmla="*/ 0 w 16"/>
              <a:gd name="T13" fmla="*/ 6 h 21"/>
              <a:gd name="T14" fmla="*/ 0 w 16"/>
              <a:gd name="T15" fmla="*/ 8 h 21"/>
              <a:gd name="T16" fmla="*/ 0 w 16"/>
              <a:gd name="T17" fmla="*/ 9 h 21"/>
              <a:gd name="T18" fmla="*/ 0 w 16"/>
              <a:gd name="T19" fmla="*/ 10 h 21"/>
              <a:gd name="T20" fmla="*/ 0 w 16"/>
              <a:gd name="T21" fmla="*/ 11 h 21"/>
              <a:gd name="T22" fmla="*/ 1 w 16"/>
              <a:gd name="T23" fmla="*/ 12 h 21"/>
              <a:gd name="T24" fmla="*/ 2 w 16"/>
              <a:gd name="T25" fmla="*/ 13 h 21"/>
              <a:gd name="T26" fmla="*/ 4 w 16"/>
              <a:gd name="T27" fmla="*/ 15 h 21"/>
              <a:gd name="T28" fmla="*/ 7 w 16"/>
              <a:gd name="T29" fmla="*/ 16 h 21"/>
              <a:gd name="T30" fmla="*/ 9 w 16"/>
              <a:gd name="T31" fmla="*/ 18 h 21"/>
              <a:gd name="T32" fmla="*/ 13 w 16"/>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1"/>
              <a:gd name="T53" fmla="*/ 16 w 1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1">
                <a:moveTo>
                  <a:pt x="15" y="0"/>
                </a:moveTo>
                <a:lnTo>
                  <a:pt x="12" y="0"/>
                </a:lnTo>
                <a:lnTo>
                  <a:pt x="9" y="1"/>
                </a:lnTo>
                <a:lnTo>
                  <a:pt x="6" y="2"/>
                </a:lnTo>
                <a:lnTo>
                  <a:pt x="3" y="3"/>
                </a:lnTo>
                <a:lnTo>
                  <a:pt x="2" y="5"/>
                </a:lnTo>
                <a:lnTo>
                  <a:pt x="0" y="6"/>
                </a:lnTo>
                <a:lnTo>
                  <a:pt x="0" y="8"/>
                </a:lnTo>
                <a:lnTo>
                  <a:pt x="0" y="9"/>
                </a:lnTo>
                <a:lnTo>
                  <a:pt x="0" y="10"/>
                </a:lnTo>
                <a:lnTo>
                  <a:pt x="0" y="11"/>
                </a:lnTo>
                <a:lnTo>
                  <a:pt x="1" y="12"/>
                </a:lnTo>
                <a:lnTo>
                  <a:pt x="2" y="13"/>
                </a:lnTo>
                <a:lnTo>
                  <a:pt x="4" y="15"/>
                </a:lnTo>
                <a:lnTo>
                  <a:pt x="7" y="16"/>
                </a:lnTo>
                <a:lnTo>
                  <a:pt x="9" y="18"/>
                </a:lnTo>
                <a:lnTo>
                  <a:pt x="13" y="2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6" name="Line 1891"/>
          <p:cNvSpPr>
            <a:spLocks noChangeShapeType="1"/>
          </p:cNvSpPr>
          <p:nvPr/>
        </p:nvSpPr>
        <p:spPr bwMode="auto">
          <a:xfrm>
            <a:off x="3625076" y="3348062"/>
            <a:ext cx="759" cy="182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7" name="Freeform 1892"/>
          <p:cNvSpPr>
            <a:spLocks/>
          </p:cNvSpPr>
          <p:nvPr/>
        </p:nvSpPr>
        <p:spPr bwMode="auto">
          <a:xfrm flipH="1">
            <a:off x="3615203" y="3351545"/>
            <a:ext cx="12151" cy="13932"/>
          </a:xfrm>
          <a:custGeom>
            <a:avLst/>
            <a:gdLst>
              <a:gd name="T0" fmla="*/ 0 w 16"/>
              <a:gd name="T1" fmla="*/ 0 h 16"/>
              <a:gd name="T2" fmla="*/ 0 w 16"/>
              <a:gd name="T3" fmla="*/ 0 h 16"/>
              <a:gd name="T4" fmla="*/ 1 w 16"/>
              <a:gd name="T5" fmla="*/ 2 h 16"/>
              <a:gd name="T6" fmla="*/ 2 w 16"/>
              <a:gd name="T7" fmla="*/ 2 h 16"/>
              <a:gd name="T8" fmla="*/ 3 w 16"/>
              <a:gd name="T9" fmla="*/ 2 h 16"/>
              <a:gd name="T10" fmla="*/ 4 w 16"/>
              <a:gd name="T11" fmla="*/ 3 h 16"/>
              <a:gd name="T12" fmla="*/ 5 w 16"/>
              <a:gd name="T13" fmla="*/ 4 h 16"/>
              <a:gd name="T14" fmla="*/ 6 w 16"/>
              <a:gd name="T15" fmla="*/ 4 h 16"/>
              <a:gd name="T16" fmla="*/ 7 w 16"/>
              <a:gd name="T17" fmla="*/ 5 h 16"/>
              <a:gd name="T18" fmla="*/ 8 w 16"/>
              <a:gd name="T19" fmla="*/ 6 h 16"/>
              <a:gd name="T20" fmla="*/ 9 w 16"/>
              <a:gd name="T21" fmla="*/ 7 h 16"/>
              <a:gd name="T22" fmla="*/ 10 w 16"/>
              <a:gd name="T23" fmla="*/ 8 h 16"/>
              <a:gd name="T24" fmla="*/ 11 w 16"/>
              <a:gd name="T25" fmla="*/ 10 h 16"/>
              <a:gd name="T26" fmla="*/ 12 w 16"/>
              <a:gd name="T27" fmla="*/ 10 h 16"/>
              <a:gd name="T28" fmla="*/ 13 w 16"/>
              <a:gd name="T29" fmla="*/ 12 h 16"/>
              <a:gd name="T30" fmla="*/ 14 w 16"/>
              <a:gd name="T31" fmla="*/ 13 h 16"/>
              <a:gd name="T32" fmla="*/ 15 w 16"/>
              <a:gd name="T33" fmla="*/ 15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0" y="0"/>
                </a:moveTo>
                <a:lnTo>
                  <a:pt x="0" y="0"/>
                </a:lnTo>
                <a:lnTo>
                  <a:pt x="1" y="2"/>
                </a:lnTo>
                <a:lnTo>
                  <a:pt x="2" y="2"/>
                </a:lnTo>
                <a:lnTo>
                  <a:pt x="3" y="2"/>
                </a:lnTo>
                <a:lnTo>
                  <a:pt x="4" y="3"/>
                </a:lnTo>
                <a:lnTo>
                  <a:pt x="5" y="4"/>
                </a:lnTo>
                <a:lnTo>
                  <a:pt x="6" y="4"/>
                </a:lnTo>
                <a:lnTo>
                  <a:pt x="7" y="5"/>
                </a:lnTo>
                <a:lnTo>
                  <a:pt x="8" y="6"/>
                </a:lnTo>
                <a:lnTo>
                  <a:pt x="9" y="7"/>
                </a:lnTo>
                <a:lnTo>
                  <a:pt x="10" y="8"/>
                </a:lnTo>
                <a:lnTo>
                  <a:pt x="11" y="10"/>
                </a:lnTo>
                <a:lnTo>
                  <a:pt x="12" y="10"/>
                </a:lnTo>
                <a:lnTo>
                  <a:pt x="13" y="12"/>
                </a:lnTo>
                <a:lnTo>
                  <a:pt x="14" y="13"/>
                </a:lnTo>
                <a:lnTo>
                  <a:pt x="15"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8" name="Freeform 1893"/>
          <p:cNvSpPr>
            <a:spLocks/>
          </p:cNvSpPr>
          <p:nvPr/>
        </p:nvSpPr>
        <p:spPr bwMode="auto">
          <a:xfrm flipH="1">
            <a:off x="3244588" y="3260990"/>
            <a:ext cx="74427" cy="139315"/>
          </a:xfrm>
          <a:custGeom>
            <a:avLst/>
            <a:gdLst>
              <a:gd name="T0" fmla="*/ 0 w 98"/>
              <a:gd name="T1" fmla="*/ 140 h 160"/>
              <a:gd name="T2" fmla="*/ 62 w 98"/>
              <a:gd name="T3" fmla="*/ 0 h 160"/>
              <a:gd name="T4" fmla="*/ 95 w 98"/>
              <a:gd name="T5" fmla="*/ 3 h 160"/>
              <a:gd name="T6" fmla="*/ 97 w 98"/>
              <a:gd name="T7" fmla="*/ 59 h 160"/>
              <a:gd name="T8" fmla="*/ 81 w 98"/>
              <a:gd name="T9" fmla="*/ 135 h 160"/>
              <a:gd name="T10" fmla="*/ 72 w 98"/>
              <a:gd name="T11" fmla="*/ 133 h 160"/>
              <a:gd name="T12" fmla="*/ 67 w 98"/>
              <a:gd name="T13" fmla="*/ 159 h 160"/>
              <a:gd name="T14" fmla="*/ 0 60000 65536"/>
              <a:gd name="T15" fmla="*/ 0 60000 65536"/>
              <a:gd name="T16" fmla="*/ 0 60000 65536"/>
              <a:gd name="T17" fmla="*/ 0 60000 65536"/>
              <a:gd name="T18" fmla="*/ 0 60000 65536"/>
              <a:gd name="T19" fmla="*/ 0 60000 65536"/>
              <a:gd name="T20" fmla="*/ 0 60000 65536"/>
              <a:gd name="T21" fmla="*/ 0 w 98"/>
              <a:gd name="T22" fmla="*/ 0 h 160"/>
              <a:gd name="T23" fmla="*/ 98 w 98"/>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60">
                <a:moveTo>
                  <a:pt x="0" y="140"/>
                </a:moveTo>
                <a:lnTo>
                  <a:pt x="62" y="0"/>
                </a:lnTo>
                <a:lnTo>
                  <a:pt x="95" y="3"/>
                </a:lnTo>
                <a:lnTo>
                  <a:pt x="97" y="59"/>
                </a:lnTo>
                <a:lnTo>
                  <a:pt x="81" y="135"/>
                </a:lnTo>
                <a:lnTo>
                  <a:pt x="72" y="133"/>
                </a:lnTo>
                <a:lnTo>
                  <a:pt x="67" y="15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09" name="Freeform 1894"/>
          <p:cNvSpPr>
            <a:spLocks/>
          </p:cNvSpPr>
          <p:nvPr/>
        </p:nvSpPr>
        <p:spPr bwMode="auto">
          <a:xfrm flipH="1">
            <a:off x="3660770" y="3462126"/>
            <a:ext cx="27340" cy="37441"/>
          </a:xfrm>
          <a:custGeom>
            <a:avLst/>
            <a:gdLst>
              <a:gd name="T0" fmla="*/ 17 w 36"/>
              <a:gd name="T1" fmla="*/ 0 h 43"/>
              <a:gd name="T2" fmla="*/ 20 w 36"/>
              <a:gd name="T3" fmla="*/ 0 h 43"/>
              <a:gd name="T4" fmla="*/ 24 w 36"/>
              <a:gd name="T5" fmla="*/ 0 h 43"/>
              <a:gd name="T6" fmla="*/ 26 w 36"/>
              <a:gd name="T7" fmla="*/ 2 h 43"/>
              <a:gd name="T8" fmla="*/ 29 w 36"/>
              <a:gd name="T9" fmla="*/ 5 h 43"/>
              <a:gd name="T10" fmla="*/ 31 w 36"/>
              <a:gd name="T11" fmla="*/ 8 h 43"/>
              <a:gd name="T12" fmla="*/ 33 w 36"/>
              <a:gd name="T13" fmla="*/ 11 h 43"/>
              <a:gd name="T14" fmla="*/ 35 w 36"/>
              <a:gd name="T15" fmla="*/ 16 h 43"/>
              <a:gd name="T16" fmla="*/ 35 w 36"/>
              <a:gd name="T17" fmla="*/ 20 h 43"/>
              <a:gd name="T18" fmla="*/ 35 w 36"/>
              <a:gd name="T19" fmla="*/ 24 h 43"/>
              <a:gd name="T20" fmla="*/ 33 w 36"/>
              <a:gd name="T21" fmla="*/ 28 h 43"/>
              <a:gd name="T22" fmla="*/ 31 w 36"/>
              <a:gd name="T23" fmla="*/ 32 h 43"/>
              <a:gd name="T24" fmla="*/ 29 w 36"/>
              <a:gd name="T25" fmla="*/ 35 h 43"/>
              <a:gd name="T26" fmla="*/ 26 w 36"/>
              <a:gd name="T27" fmla="*/ 37 h 43"/>
              <a:gd name="T28" fmla="*/ 24 w 36"/>
              <a:gd name="T29" fmla="*/ 39 h 43"/>
              <a:gd name="T30" fmla="*/ 20 w 36"/>
              <a:gd name="T31" fmla="*/ 41 h 43"/>
              <a:gd name="T32" fmla="*/ 17 w 36"/>
              <a:gd name="T33" fmla="*/ 42 h 43"/>
              <a:gd name="T34" fmla="*/ 13 w 36"/>
              <a:gd name="T35" fmla="*/ 41 h 43"/>
              <a:gd name="T36" fmla="*/ 10 w 36"/>
              <a:gd name="T37" fmla="*/ 39 h 43"/>
              <a:gd name="T38" fmla="*/ 7 w 36"/>
              <a:gd name="T39" fmla="*/ 37 h 43"/>
              <a:gd name="T40" fmla="*/ 4 w 36"/>
              <a:gd name="T41" fmla="*/ 35 h 43"/>
              <a:gd name="T42" fmla="*/ 1 w 36"/>
              <a:gd name="T43" fmla="*/ 32 h 43"/>
              <a:gd name="T44" fmla="*/ 0 w 36"/>
              <a:gd name="T45" fmla="*/ 28 h 43"/>
              <a:gd name="T46" fmla="*/ 0 w 36"/>
              <a:gd name="T47" fmla="*/ 24 h 43"/>
              <a:gd name="T48" fmla="*/ 0 w 36"/>
              <a:gd name="T49" fmla="*/ 20 h 43"/>
              <a:gd name="T50" fmla="*/ 0 w 36"/>
              <a:gd name="T51" fmla="*/ 16 h 43"/>
              <a:gd name="T52" fmla="*/ 0 w 36"/>
              <a:gd name="T53" fmla="*/ 11 h 43"/>
              <a:gd name="T54" fmla="*/ 1 w 36"/>
              <a:gd name="T55" fmla="*/ 8 h 43"/>
              <a:gd name="T56" fmla="*/ 4 w 36"/>
              <a:gd name="T57" fmla="*/ 5 h 43"/>
              <a:gd name="T58" fmla="*/ 7 w 36"/>
              <a:gd name="T59" fmla="*/ 2 h 43"/>
              <a:gd name="T60" fmla="*/ 10 w 36"/>
              <a:gd name="T61" fmla="*/ 0 h 43"/>
              <a:gd name="T62" fmla="*/ 13 w 36"/>
              <a:gd name="T63" fmla="*/ 0 h 43"/>
              <a:gd name="T64" fmla="*/ 17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17" y="0"/>
                </a:moveTo>
                <a:lnTo>
                  <a:pt x="20" y="0"/>
                </a:lnTo>
                <a:lnTo>
                  <a:pt x="24" y="0"/>
                </a:lnTo>
                <a:lnTo>
                  <a:pt x="26" y="2"/>
                </a:lnTo>
                <a:lnTo>
                  <a:pt x="29" y="5"/>
                </a:lnTo>
                <a:lnTo>
                  <a:pt x="31" y="8"/>
                </a:lnTo>
                <a:lnTo>
                  <a:pt x="33" y="11"/>
                </a:lnTo>
                <a:lnTo>
                  <a:pt x="35" y="16"/>
                </a:lnTo>
                <a:lnTo>
                  <a:pt x="35" y="20"/>
                </a:lnTo>
                <a:lnTo>
                  <a:pt x="35" y="24"/>
                </a:lnTo>
                <a:lnTo>
                  <a:pt x="33" y="28"/>
                </a:lnTo>
                <a:lnTo>
                  <a:pt x="31" y="32"/>
                </a:lnTo>
                <a:lnTo>
                  <a:pt x="29" y="35"/>
                </a:lnTo>
                <a:lnTo>
                  <a:pt x="26" y="37"/>
                </a:lnTo>
                <a:lnTo>
                  <a:pt x="24" y="39"/>
                </a:lnTo>
                <a:lnTo>
                  <a:pt x="20" y="41"/>
                </a:lnTo>
                <a:lnTo>
                  <a:pt x="17" y="42"/>
                </a:lnTo>
                <a:lnTo>
                  <a:pt x="13" y="41"/>
                </a:lnTo>
                <a:lnTo>
                  <a:pt x="10" y="39"/>
                </a:lnTo>
                <a:lnTo>
                  <a:pt x="7" y="37"/>
                </a:lnTo>
                <a:lnTo>
                  <a:pt x="4" y="35"/>
                </a:lnTo>
                <a:lnTo>
                  <a:pt x="1" y="32"/>
                </a:lnTo>
                <a:lnTo>
                  <a:pt x="0" y="28"/>
                </a:lnTo>
                <a:lnTo>
                  <a:pt x="0" y="24"/>
                </a:lnTo>
                <a:lnTo>
                  <a:pt x="0" y="20"/>
                </a:lnTo>
                <a:lnTo>
                  <a:pt x="0" y="16"/>
                </a:lnTo>
                <a:lnTo>
                  <a:pt x="0" y="11"/>
                </a:lnTo>
                <a:lnTo>
                  <a:pt x="1" y="8"/>
                </a:lnTo>
                <a:lnTo>
                  <a:pt x="4" y="5"/>
                </a:lnTo>
                <a:lnTo>
                  <a:pt x="7" y="2"/>
                </a:lnTo>
                <a:lnTo>
                  <a:pt x="10" y="0"/>
                </a:lnTo>
                <a:lnTo>
                  <a:pt x="13" y="0"/>
                </a:lnTo>
                <a:lnTo>
                  <a:pt x="1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0" name="Freeform 1895"/>
          <p:cNvSpPr>
            <a:spLocks/>
          </p:cNvSpPr>
          <p:nvPr/>
        </p:nvSpPr>
        <p:spPr bwMode="auto">
          <a:xfrm flipH="1">
            <a:off x="3659251" y="3462126"/>
            <a:ext cx="28859" cy="38312"/>
          </a:xfrm>
          <a:custGeom>
            <a:avLst/>
            <a:gdLst>
              <a:gd name="T0" fmla="*/ 18 w 38"/>
              <a:gd name="T1" fmla="*/ 0 h 44"/>
              <a:gd name="T2" fmla="*/ 22 w 38"/>
              <a:gd name="T3" fmla="*/ 0 h 44"/>
              <a:gd name="T4" fmla="*/ 25 w 38"/>
              <a:gd name="T5" fmla="*/ 0 h 44"/>
              <a:gd name="T6" fmla="*/ 28 w 38"/>
              <a:gd name="T7" fmla="*/ 2 h 44"/>
              <a:gd name="T8" fmla="*/ 31 w 38"/>
              <a:gd name="T9" fmla="*/ 5 h 44"/>
              <a:gd name="T10" fmla="*/ 33 w 38"/>
              <a:gd name="T11" fmla="*/ 8 h 44"/>
              <a:gd name="T12" fmla="*/ 35 w 38"/>
              <a:gd name="T13" fmla="*/ 12 h 44"/>
              <a:gd name="T14" fmla="*/ 37 w 38"/>
              <a:gd name="T15" fmla="*/ 16 h 44"/>
              <a:gd name="T16" fmla="*/ 37 w 38"/>
              <a:gd name="T17" fmla="*/ 21 h 44"/>
              <a:gd name="T18" fmla="*/ 37 w 38"/>
              <a:gd name="T19" fmla="*/ 24 h 44"/>
              <a:gd name="T20" fmla="*/ 35 w 38"/>
              <a:gd name="T21" fmla="*/ 29 h 44"/>
              <a:gd name="T22" fmla="*/ 33 w 38"/>
              <a:gd name="T23" fmla="*/ 32 h 44"/>
              <a:gd name="T24" fmla="*/ 31 w 38"/>
              <a:gd name="T25" fmla="*/ 35 h 44"/>
              <a:gd name="T26" fmla="*/ 28 w 38"/>
              <a:gd name="T27" fmla="*/ 38 h 44"/>
              <a:gd name="T28" fmla="*/ 25 w 38"/>
              <a:gd name="T29" fmla="*/ 40 h 44"/>
              <a:gd name="T30" fmla="*/ 22 w 38"/>
              <a:gd name="T31" fmla="*/ 42 h 44"/>
              <a:gd name="T32" fmla="*/ 18 w 38"/>
              <a:gd name="T33" fmla="*/ 43 h 44"/>
              <a:gd name="T34" fmla="*/ 14 w 38"/>
              <a:gd name="T35" fmla="*/ 42 h 44"/>
              <a:gd name="T36" fmla="*/ 10 w 38"/>
              <a:gd name="T37" fmla="*/ 40 h 44"/>
              <a:gd name="T38" fmla="*/ 8 w 38"/>
              <a:gd name="T39" fmla="*/ 38 h 44"/>
              <a:gd name="T40" fmla="*/ 5 w 38"/>
              <a:gd name="T41" fmla="*/ 35 h 44"/>
              <a:gd name="T42" fmla="*/ 2 w 38"/>
              <a:gd name="T43" fmla="*/ 32 h 44"/>
              <a:gd name="T44" fmla="*/ 0 w 38"/>
              <a:gd name="T45" fmla="*/ 29 h 44"/>
              <a:gd name="T46" fmla="*/ 0 w 38"/>
              <a:gd name="T47" fmla="*/ 24 h 44"/>
              <a:gd name="T48" fmla="*/ 0 w 38"/>
              <a:gd name="T49" fmla="*/ 21 h 44"/>
              <a:gd name="T50" fmla="*/ 0 w 38"/>
              <a:gd name="T51" fmla="*/ 16 h 44"/>
              <a:gd name="T52" fmla="*/ 0 w 38"/>
              <a:gd name="T53" fmla="*/ 12 h 44"/>
              <a:gd name="T54" fmla="*/ 2 w 38"/>
              <a:gd name="T55" fmla="*/ 8 h 44"/>
              <a:gd name="T56" fmla="*/ 5 w 38"/>
              <a:gd name="T57" fmla="*/ 5 h 44"/>
              <a:gd name="T58" fmla="*/ 8 w 38"/>
              <a:gd name="T59" fmla="*/ 2 h 44"/>
              <a:gd name="T60" fmla="*/ 10 w 38"/>
              <a:gd name="T61" fmla="*/ 0 h 44"/>
              <a:gd name="T62" fmla="*/ 14 w 38"/>
              <a:gd name="T63" fmla="*/ 0 h 44"/>
              <a:gd name="T64" fmla="*/ 18 w 3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4"/>
              <a:gd name="T101" fmla="*/ 38 w 38"/>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4">
                <a:moveTo>
                  <a:pt x="18" y="0"/>
                </a:moveTo>
                <a:lnTo>
                  <a:pt x="22" y="0"/>
                </a:lnTo>
                <a:lnTo>
                  <a:pt x="25" y="0"/>
                </a:lnTo>
                <a:lnTo>
                  <a:pt x="28" y="2"/>
                </a:lnTo>
                <a:lnTo>
                  <a:pt x="31" y="5"/>
                </a:lnTo>
                <a:lnTo>
                  <a:pt x="33" y="8"/>
                </a:lnTo>
                <a:lnTo>
                  <a:pt x="35" y="12"/>
                </a:lnTo>
                <a:lnTo>
                  <a:pt x="37" y="16"/>
                </a:lnTo>
                <a:lnTo>
                  <a:pt x="37" y="21"/>
                </a:lnTo>
                <a:lnTo>
                  <a:pt x="37" y="24"/>
                </a:lnTo>
                <a:lnTo>
                  <a:pt x="35" y="29"/>
                </a:lnTo>
                <a:lnTo>
                  <a:pt x="33" y="32"/>
                </a:lnTo>
                <a:lnTo>
                  <a:pt x="31" y="35"/>
                </a:lnTo>
                <a:lnTo>
                  <a:pt x="28" y="38"/>
                </a:lnTo>
                <a:lnTo>
                  <a:pt x="25" y="40"/>
                </a:lnTo>
                <a:lnTo>
                  <a:pt x="22" y="42"/>
                </a:lnTo>
                <a:lnTo>
                  <a:pt x="18" y="43"/>
                </a:lnTo>
                <a:lnTo>
                  <a:pt x="14" y="42"/>
                </a:lnTo>
                <a:lnTo>
                  <a:pt x="10" y="40"/>
                </a:lnTo>
                <a:lnTo>
                  <a:pt x="8" y="38"/>
                </a:lnTo>
                <a:lnTo>
                  <a:pt x="5" y="35"/>
                </a:lnTo>
                <a:lnTo>
                  <a:pt x="2" y="32"/>
                </a:lnTo>
                <a:lnTo>
                  <a:pt x="0" y="29"/>
                </a:lnTo>
                <a:lnTo>
                  <a:pt x="0" y="24"/>
                </a:lnTo>
                <a:lnTo>
                  <a:pt x="0" y="21"/>
                </a:lnTo>
                <a:lnTo>
                  <a:pt x="0" y="16"/>
                </a:lnTo>
                <a:lnTo>
                  <a:pt x="0" y="12"/>
                </a:lnTo>
                <a:lnTo>
                  <a:pt x="2" y="8"/>
                </a:lnTo>
                <a:lnTo>
                  <a:pt x="5" y="5"/>
                </a:lnTo>
                <a:lnTo>
                  <a:pt x="8" y="2"/>
                </a:lnTo>
                <a:lnTo>
                  <a:pt x="10" y="0"/>
                </a:lnTo>
                <a:lnTo>
                  <a:pt x="14" y="0"/>
                </a:lnTo>
                <a:lnTo>
                  <a:pt x="1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1" name="Freeform 1896"/>
          <p:cNvSpPr>
            <a:spLocks/>
          </p:cNvSpPr>
          <p:nvPr/>
        </p:nvSpPr>
        <p:spPr bwMode="auto">
          <a:xfrm flipH="1">
            <a:off x="3665327" y="3470833"/>
            <a:ext cx="17468" cy="20897"/>
          </a:xfrm>
          <a:custGeom>
            <a:avLst/>
            <a:gdLst>
              <a:gd name="T0" fmla="*/ 11 w 23"/>
              <a:gd name="T1" fmla="*/ 0 h 24"/>
              <a:gd name="T2" fmla="*/ 12 w 23"/>
              <a:gd name="T3" fmla="*/ 0 h 24"/>
              <a:gd name="T4" fmla="*/ 14 w 23"/>
              <a:gd name="T5" fmla="*/ 0 h 24"/>
              <a:gd name="T6" fmla="*/ 16 w 23"/>
              <a:gd name="T7" fmla="*/ 1 h 24"/>
              <a:gd name="T8" fmla="*/ 18 w 23"/>
              <a:gd name="T9" fmla="*/ 2 h 24"/>
              <a:gd name="T10" fmla="*/ 19 w 23"/>
              <a:gd name="T11" fmla="*/ 4 h 24"/>
              <a:gd name="T12" fmla="*/ 21 w 23"/>
              <a:gd name="T13" fmla="*/ 7 h 24"/>
              <a:gd name="T14" fmla="*/ 22 w 23"/>
              <a:gd name="T15" fmla="*/ 9 h 24"/>
              <a:gd name="T16" fmla="*/ 22 w 23"/>
              <a:gd name="T17" fmla="*/ 11 h 24"/>
              <a:gd name="T18" fmla="*/ 22 w 23"/>
              <a:gd name="T19" fmla="*/ 13 h 24"/>
              <a:gd name="T20" fmla="*/ 21 w 23"/>
              <a:gd name="T21" fmla="*/ 15 h 24"/>
              <a:gd name="T22" fmla="*/ 19 w 23"/>
              <a:gd name="T23" fmla="*/ 17 h 24"/>
              <a:gd name="T24" fmla="*/ 18 w 23"/>
              <a:gd name="T25" fmla="*/ 19 h 24"/>
              <a:gd name="T26" fmla="*/ 16 w 23"/>
              <a:gd name="T27" fmla="*/ 20 h 24"/>
              <a:gd name="T28" fmla="*/ 14 w 23"/>
              <a:gd name="T29" fmla="*/ 22 h 24"/>
              <a:gd name="T30" fmla="*/ 12 w 23"/>
              <a:gd name="T31" fmla="*/ 23 h 24"/>
              <a:gd name="T32" fmla="*/ 11 w 23"/>
              <a:gd name="T33" fmla="*/ 23 h 24"/>
              <a:gd name="T34" fmla="*/ 8 w 23"/>
              <a:gd name="T35" fmla="*/ 23 h 24"/>
              <a:gd name="T36" fmla="*/ 6 w 23"/>
              <a:gd name="T37" fmla="*/ 22 h 24"/>
              <a:gd name="T38" fmla="*/ 4 w 23"/>
              <a:gd name="T39" fmla="*/ 20 h 24"/>
              <a:gd name="T40" fmla="*/ 2 w 23"/>
              <a:gd name="T41" fmla="*/ 19 h 24"/>
              <a:gd name="T42" fmla="*/ 1 w 23"/>
              <a:gd name="T43" fmla="*/ 17 h 24"/>
              <a:gd name="T44" fmla="*/ 0 w 23"/>
              <a:gd name="T45" fmla="*/ 15 h 24"/>
              <a:gd name="T46" fmla="*/ 0 w 23"/>
              <a:gd name="T47" fmla="*/ 13 h 24"/>
              <a:gd name="T48" fmla="*/ 0 w 23"/>
              <a:gd name="T49" fmla="*/ 11 h 24"/>
              <a:gd name="T50" fmla="*/ 0 w 23"/>
              <a:gd name="T51" fmla="*/ 9 h 24"/>
              <a:gd name="T52" fmla="*/ 0 w 23"/>
              <a:gd name="T53" fmla="*/ 7 h 24"/>
              <a:gd name="T54" fmla="*/ 1 w 23"/>
              <a:gd name="T55" fmla="*/ 4 h 24"/>
              <a:gd name="T56" fmla="*/ 2 w 23"/>
              <a:gd name="T57" fmla="*/ 2 h 24"/>
              <a:gd name="T58" fmla="*/ 4 w 23"/>
              <a:gd name="T59" fmla="*/ 1 h 24"/>
              <a:gd name="T60" fmla="*/ 6 w 23"/>
              <a:gd name="T61" fmla="*/ 0 h 24"/>
              <a:gd name="T62" fmla="*/ 8 w 23"/>
              <a:gd name="T63" fmla="*/ 0 h 24"/>
              <a:gd name="T64" fmla="*/ 11 w 23"/>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4"/>
              <a:gd name="T101" fmla="*/ 23 w 23"/>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4">
                <a:moveTo>
                  <a:pt x="11" y="0"/>
                </a:moveTo>
                <a:lnTo>
                  <a:pt x="12" y="0"/>
                </a:lnTo>
                <a:lnTo>
                  <a:pt x="14" y="0"/>
                </a:lnTo>
                <a:lnTo>
                  <a:pt x="16" y="1"/>
                </a:lnTo>
                <a:lnTo>
                  <a:pt x="18" y="2"/>
                </a:lnTo>
                <a:lnTo>
                  <a:pt x="19" y="4"/>
                </a:lnTo>
                <a:lnTo>
                  <a:pt x="21" y="7"/>
                </a:lnTo>
                <a:lnTo>
                  <a:pt x="22" y="9"/>
                </a:lnTo>
                <a:lnTo>
                  <a:pt x="22" y="11"/>
                </a:lnTo>
                <a:lnTo>
                  <a:pt x="22" y="13"/>
                </a:lnTo>
                <a:lnTo>
                  <a:pt x="21" y="15"/>
                </a:lnTo>
                <a:lnTo>
                  <a:pt x="19" y="17"/>
                </a:lnTo>
                <a:lnTo>
                  <a:pt x="18" y="19"/>
                </a:lnTo>
                <a:lnTo>
                  <a:pt x="16" y="20"/>
                </a:lnTo>
                <a:lnTo>
                  <a:pt x="14" y="22"/>
                </a:lnTo>
                <a:lnTo>
                  <a:pt x="12" y="23"/>
                </a:lnTo>
                <a:lnTo>
                  <a:pt x="11" y="23"/>
                </a:lnTo>
                <a:lnTo>
                  <a:pt x="8" y="23"/>
                </a:lnTo>
                <a:lnTo>
                  <a:pt x="6" y="22"/>
                </a:lnTo>
                <a:lnTo>
                  <a:pt x="4" y="20"/>
                </a:lnTo>
                <a:lnTo>
                  <a:pt x="2" y="19"/>
                </a:lnTo>
                <a:lnTo>
                  <a:pt x="1" y="17"/>
                </a:lnTo>
                <a:lnTo>
                  <a:pt x="0" y="15"/>
                </a:lnTo>
                <a:lnTo>
                  <a:pt x="0" y="13"/>
                </a:lnTo>
                <a:lnTo>
                  <a:pt x="0" y="11"/>
                </a:lnTo>
                <a:lnTo>
                  <a:pt x="0" y="9"/>
                </a:lnTo>
                <a:lnTo>
                  <a:pt x="0" y="7"/>
                </a:lnTo>
                <a:lnTo>
                  <a:pt x="1" y="4"/>
                </a:lnTo>
                <a:lnTo>
                  <a:pt x="2" y="2"/>
                </a:lnTo>
                <a:lnTo>
                  <a:pt x="4" y="1"/>
                </a:lnTo>
                <a:lnTo>
                  <a:pt x="6" y="0"/>
                </a:lnTo>
                <a:lnTo>
                  <a:pt x="8" y="0"/>
                </a:lnTo>
                <a:lnTo>
                  <a:pt x="11" y="0"/>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2" name="Freeform 1897"/>
          <p:cNvSpPr>
            <a:spLocks/>
          </p:cNvSpPr>
          <p:nvPr/>
        </p:nvSpPr>
        <p:spPr bwMode="auto">
          <a:xfrm flipH="1">
            <a:off x="3663808" y="3470833"/>
            <a:ext cx="18986" cy="21768"/>
          </a:xfrm>
          <a:custGeom>
            <a:avLst/>
            <a:gdLst>
              <a:gd name="T0" fmla="*/ 12 w 25"/>
              <a:gd name="T1" fmla="*/ 0 h 25"/>
              <a:gd name="T2" fmla="*/ 13 w 25"/>
              <a:gd name="T3" fmla="*/ 0 h 25"/>
              <a:gd name="T4" fmla="*/ 15 w 25"/>
              <a:gd name="T5" fmla="*/ 0 h 25"/>
              <a:gd name="T6" fmla="*/ 17 w 25"/>
              <a:gd name="T7" fmla="*/ 1 h 25"/>
              <a:gd name="T8" fmla="*/ 20 w 25"/>
              <a:gd name="T9" fmla="*/ 2 h 25"/>
              <a:gd name="T10" fmla="*/ 21 w 25"/>
              <a:gd name="T11" fmla="*/ 4 h 25"/>
              <a:gd name="T12" fmla="*/ 23 w 25"/>
              <a:gd name="T13" fmla="*/ 6 h 25"/>
              <a:gd name="T14" fmla="*/ 24 w 25"/>
              <a:gd name="T15" fmla="*/ 8 h 25"/>
              <a:gd name="T16" fmla="*/ 24 w 25"/>
              <a:gd name="T17" fmla="*/ 11 h 25"/>
              <a:gd name="T18" fmla="*/ 24 w 25"/>
              <a:gd name="T19" fmla="*/ 14 h 25"/>
              <a:gd name="T20" fmla="*/ 23 w 25"/>
              <a:gd name="T21" fmla="*/ 16 h 25"/>
              <a:gd name="T22" fmla="*/ 21 w 25"/>
              <a:gd name="T23" fmla="*/ 18 h 25"/>
              <a:gd name="T24" fmla="*/ 20 w 25"/>
              <a:gd name="T25" fmla="*/ 20 h 25"/>
              <a:gd name="T26" fmla="*/ 17 w 25"/>
              <a:gd name="T27" fmla="*/ 21 h 25"/>
              <a:gd name="T28" fmla="*/ 15 w 25"/>
              <a:gd name="T29" fmla="*/ 22 h 25"/>
              <a:gd name="T30" fmla="*/ 13 w 25"/>
              <a:gd name="T31" fmla="*/ 23 h 25"/>
              <a:gd name="T32" fmla="*/ 12 w 25"/>
              <a:gd name="T33" fmla="*/ 24 h 25"/>
              <a:gd name="T34" fmla="*/ 9 w 25"/>
              <a:gd name="T35" fmla="*/ 23 h 25"/>
              <a:gd name="T36" fmla="*/ 6 w 25"/>
              <a:gd name="T37" fmla="*/ 22 h 25"/>
              <a:gd name="T38" fmla="*/ 5 w 25"/>
              <a:gd name="T39" fmla="*/ 21 h 25"/>
              <a:gd name="T40" fmla="*/ 2 w 25"/>
              <a:gd name="T41" fmla="*/ 20 h 25"/>
              <a:gd name="T42" fmla="*/ 1 w 25"/>
              <a:gd name="T43" fmla="*/ 18 h 25"/>
              <a:gd name="T44" fmla="*/ 0 w 25"/>
              <a:gd name="T45" fmla="*/ 16 h 25"/>
              <a:gd name="T46" fmla="*/ 0 w 25"/>
              <a:gd name="T47" fmla="*/ 14 h 25"/>
              <a:gd name="T48" fmla="*/ 0 w 25"/>
              <a:gd name="T49" fmla="*/ 11 h 25"/>
              <a:gd name="T50" fmla="*/ 0 w 25"/>
              <a:gd name="T51" fmla="*/ 8 h 25"/>
              <a:gd name="T52" fmla="*/ 0 w 25"/>
              <a:gd name="T53" fmla="*/ 6 h 25"/>
              <a:gd name="T54" fmla="*/ 1 w 25"/>
              <a:gd name="T55" fmla="*/ 4 h 25"/>
              <a:gd name="T56" fmla="*/ 2 w 25"/>
              <a:gd name="T57" fmla="*/ 2 h 25"/>
              <a:gd name="T58" fmla="*/ 5 w 25"/>
              <a:gd name="T59" fmla="*/ 1 h 25"/>
              <a:gd name="T60" fmla="*/ 6 w 25"/>
              <a:gd name="T61" fmla="*/ 0 h 25"/>
              <a:gd name="T62" fmla="*/ 9 w 25"/>
              <a:gd name="T63" fmla="*/ 0 h 25"/>
              <a:gd name="T64" fmla="*/ 12 w 25"/>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5"/>
              <a:gd name="T101" fmla="*/ 25 w 25"/>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5">
                <a:moveTo>
                  <a:pt x="12" y="0"/>
                </a:moveTo>
                <a:lnTo>
                  <a:pt x="13" y="0"/>
                </a:lnTo>
                <a:lnTo>
                  <a:pt x="15" y="0"/>
                </a:lnTo>
                <a:lnTo>
                  <a:pt x="17" y="1"/>
                </a:lnTo>
                <a:lnTo>
                  <a:pt x="20" y="2"/>
                </a:lnTo>
                <a:lnTo>
                  <a:pt x="21" y="4"/>
                </a:lnTo>
                <a:lnTo>
                  <a:pt x="23" y="6"/>
                </a:lnTo>
                <a:lnTo>
                  <a:pt x="24" y="8"/>
                </a:lnTo>
                <a:lnTo>
                  <a:pt x="24" y="11"/>
                </a:lnTo>
                <a:lnTo>
                  <a:pt x="24" y="14"/>
                </a:lnTo>
                <a:lnTo>
                  <a:pt x="23" y="16"/>
                </a:lnTo>
                <a:lnTo>
                  <a:pt x="21" y="18"/>
                </a:lnTo>
                <a:lnTo>
                  <a:pt x="20" y="20"/>
                </a:lnTo>
                <a:lnTo>
                  <a:pt x="17" y="21"/>
                </a:lnTo>
                <a:lnTo>
                  <a:pt x="15" y="22"/>
                </a:lnTo>
                <a:lnTo>
                  <a:pt x="13" y="23"/>
                </a:lnTo>
                <a:lnTo>
                  <a:pt x="12" y="24"/>
                </a:lnTo>
                <a:lnTo>
                  <a:pt x="9" y="23"/>
                </a:lnTo>
                <a:lnTo>
                  <a:pt x="6" y="22"/>
                </a:lnTo>
                <a:lnTo>
                  <a:pt x="5" y="21"/>
                </a:lnTo>
                <a:lnTo>
                  <a:pt x="2" y="20"/>
                </a:lnTo>
                <a:lnTo>
                  <a:pt x="1" y="18"/>
                </a:lnTo>
                <a:lnTo>
                  <a:pt x="0" y="16"/>
                </a:lnTo>
                <a:lnTo>
                  <a:pt x="0" y="14"/>
                </a:lnTo>
                <a:lnTo>
                  <a:pt x="0" y="11"/>
                </a:lnTo>
                <a:lnTo>
                  <a:pt x="0" y="8"/>
                </a:lnTo>
                <a:lnTo>
                  <a:pt x="0" y="6"/>
                </a:lnTo>
                <a:lnTo>
                  <a:pt x="1" y="4"/>
                </a:lnTo>
                <a:lnTo>
                  <a:pt x="2" y="2"/>
                </a:lnTo>
                <a:lnTo>
                  <a:pt x="5" y="1"/>
                </a:lnTo>
                <a:lnTo>
                  <a:pt x="6" y="0"/>
                </a:lnTo>
                <a:lnTo>
                  <a:pt x="9" y="0"/>
                </a:lnTo>
                <a:lnTo>
                  <a:pt x="1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3" name="Freeform 1898"/>
          <p:cNvSpPr>
            <a:spLocks/>
          </p:cNvSpPr>
          <p:nvPr/>
        </p:nvSpPr>
        <p:spPr bwMode="auto">
          <a:xfrm flipH="1">
            <a:off x="3668365" y="3476058"/>
            <a:ext cx="12151" cy="14802"/>
          </a:xfrm>
          <a:custGeom>
            <a:avLst/>
            <a:gdLst>
              <a:gd name="T0" fmla="*/ 7 w 16"/>
              <a:gd name="T1" fmla="*/ 0 h 17"/>
              <a:gd name="T2" fmla="*/ 9 w 16"/>
              <a:gd name="T3" fmla="*/ 0 h 17"/>
              <a:gd name="T4" fmla="*/ 10 w 16"/>
              <a:gd name="T5" fmla="*/ 1 h 17"/>
              <a:gd name="T6" fmla="*/ 12 w 16"/>
              <a:gd name="T7" fmla="*/ 2 h 17"/>
              <a:gd name="T8" fmla="*/ 13 w 16"/>
              <a:gd name="T9" fmla="*/ 2 h 17"/>
              <a:gd name="T10" fmla="*/ 14 w 16"/>
              <a:gd name="T11" fmla="*/ 4 h 17"/>
              <a:gd name="T12" fmla="*/ 14 w 16"/>
              <a:gd name="T13" fmla="*/ 5 h 17"/>
              <a:gd name="T14" fmla="*/ 15 w 16"/>
              <a:gd name="T15" fmla="*/ 6 h 17"/>
              <a:gd name="T16" fmla="*/ 15 w 16"/>
              <a:gd name="T17" fmla="*/ 8 h 17"/>
              <a:gd name="T18" fmla="*/ 15 w 16"/>
              <a:gd name="T19" fmla="*/ 10 h 17"/>
              <a:gd name="T20" fmla="*/ 14 w 16"/>
              <a:gd name="T21" fmla="*/ 11 h 17"/>
              <a:gd name="T22" fmla="*/ 14 w 16"/>
              <a:gd name="T23" fmla="*/ 13 h 17"/>
              <a:gd name="T24" fmla="*/ 13 w 16"/>
              <a:gd name="T25" fmla="*/ 14 h 17"/>
              <a:gd name="T26" fmla="*/ 12 w 16"/>
              <a:gd name="T27" fmla="*/ 15 h 17"/>
              <a:gd name="T28" fmla="*/ 10 w 16"/>
              <a:gd name="T29" fmla="*/ 16 h 17"/>
              <a:gd name="T30" fmla="*/ 9 w 16"/>
              <a:gd name="T31" fmla="*/ 16 h 17"/>
              <a:gd name="T32" fmla="*/ 7 w 16"/>
              <a:gd name="T33" fmla="*/ 16 h 17"/>
              <a:gd name="T34" fmla="*/ 5 w 16"/>
              <a:gd name="T35" fmla="*/ 16 h 17"/>
              <a:gd name="T36" fmla="*/ 4 w 16"/>
              <a:gd name="T37" fmla="*/ 16 h 17"/>
              <a:gd name="T38" fmla="*/ 3 w 16"/>
              <a:gd name="T39" fmla="*/ 15 h 17"/>
              <a:gd name="T40" fmla="*/ 1 w 16"/>
              <a:gd name="T41" fmla="*/ 14 h 17"/>
              <a:gd name="T42" fmla="*/ 0 w 16"/>
              <a:gd name="T43" fmla="*/ 13 h 17"/>
              <a:gd name="T44" fmla="*/ 0 w 16"/>
              <a:gd name="T45" fmla="*/ 11 h 17"/>
              <a:gd name="T46" fmla="*/ 0 w 16"/>
              <a:gd name="T47" fmla="*/ 10 h 17"/>
              <a:gd name="T48" fmla="*/ 0 w 16"/>
              <a:gd name="T49" fmla="*/ 8 h 17"/>
              <a:gd name="T50" fmla="*/ 0 w 16"/>
              <a:gd name="T51" fmla="*/ 6 h 17"/>
              <a:gd name="T52" fmla="*/ 0 w 16"/>
              <a:gd name="T53" fmla="*/ 5 h 17"/>
              <a:gd name="T54" fmla="*/ 0 w 16"/>
              <a:gd name="T55" fmla="*/ 4 h 17"/>
              <a:gd name="T56" fmla="*/ 1 w 16"/>
              <a:gd name="T57" fmla="*/ 2 h 17"/>
              <a:gd name="T58" fmla="*/ 3 w 16"/>
              <a:gd name="T59" fmla="*/ 2 h 17"/>
              <a:gd name="T60" fmla="*/ 4 w 16"/>
              <a:gd name="T61" fmla="*/ 1 h 17"/>
              <a:gd name="T62" fmla="*/ 5 w 16"/>
              <a:gd name="T63" fmla="*/ 0 h 17"/>
              <a:gd name="T64" fmla="*/ 7 w 1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7"/>
              <a:gd name="T101" fmla="*/ 16 w 1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7">
                <a:moveTo>
                  <a:pt x="7" y="0"/>
                </a:moveTo>
                <a:lnTo>
                  <a:pt x="9" y="0"/>
                </a:lnTo>
                <a:lnTo>
                  <a:pt x="10" y="1"/>
                </a:lnTo>
                <a:lnTo>
                  <a:pt x="12" y="2"/>
                </a:lnTo>
                <a:lnTo>
                  <a:pt x="13" y="2"/>
                </a:lnTo>
                <a:lnTo>
                  <a:pt x="14" y="4"/>
                </a:lnTo>
                <a:lnTo>
                  <a:pt x="14" y="5"/>
                </a:lnTo>
                <a:lnTo>
                  <a:pt x="15" y="6"/>
                </a:lnTo>
                <a:lnTo>
                  <a:pt x="15" y="8"/>
                </a:lnTo>
                <a:lnTo>
                  <a:pt x="15" y="10"/>
                </a:lnTo>
                <a:lnTo>
                  <a:pt x="14" y="11"/>
                </a:lnTo>
                <a:lnTo>
                  <a:pt x="14" y="13"/>
                </a:lnTo>
                <a:lnTo>
                  <a:pt x="13" y="14"/>
                </a:lnTo>
                <a:lnTo>
                  <a:pt x="12" y="15"/>
                </a:lnTo>
                <a:lnTo>
                  <a:pt x="10" y="16"/>
                </a:lnTo>
                <a:lnTo>
                  <a:pt x="9" y="16"/>
                </a:lnTo>
                <a:lnTo>
                  <a:pt x="7" y="16"/>
                </a:lnTo>
                <a:lnTo>
                  <a:pt x="5" y="16"/>
                </a:lnTo>
                <a:lnTo>
                  <a:pt x="4" y="16"/>
                </a:lnTo>
                <a:lnTo>
                  <a:pt x="3" y="15"/>
                </a:lnTo>
                <a:lnTo>
                  <a:pt x="1" y="14"/>
                </a:lnTo>
                <a:lnTo>
                  <a:pt x="0" y="13"/>
                </a:lnTo>
                <a:lnTo>
                  <a:pt x="0" y="11"/>
                </a:lnTo>
                <a:lnTo>
                  <a:pt x="0" y="10"/>
                </a:lnTo>
                <a:lnTo>
                  <a:pt x="0" y="8"/>
                </a:lnTo>
                <a:lnTo>
                  <a:pt x="0" y="6"/>
                </a:lnTo>
                <a:lnTo>
                  <a:pt x="0" y="5"/>
                </a:lnTo>
                <a:lnTo>
                  <a:pt x="0" y="4"/>
                </a:lnTo>
                <a:lnTo>
                  <a:pt x="1" y="2"/>
                </a:lnTo>
                <a:lnTo>
                  <a:pt x="3" y="2"/>
                </a:lnTo>
                <a:lnTo>
                  <a:pt x="4" y="1"/>
                </a:lnTo>
                <a:lnTo>
                  <a:pt x="5" y="0"/>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4" name="Freeform 1899"/>
          <p:cNvSpPr>
            <a:spLocks/>
          </p:cNvSpPr>
          <p:nvPr/>
        </p:nvSpPr>
        <p:spPr bwMode="auto">
          <a:xfrm flipH="1">
            <a:off x="3666846" y="3476058"/>
            <a:ext cx="12151" cy="14802"/>
          </a:xfrm>
          <a:custGeom>
            <a:avLst/>
            <a:gdLst>
              <a:gd name="T0" fmla="*/ 7 w 16"/>
              <a:gd name="T1" fmla="*/ 0 h 17"/>
              <a:gd name="T2" fmla="*/ 9 w 16"/>
              <a:gd name="T3" fmla="*/ 0 h 17"/>
              <a:gd name="T4" fmla="*/ 10 w 16"/>
              <a:gd name="T5" fmla="*/ 1 h 17"/>
              <a:gd name="T6" fmla="*/ 11 w 16"/>
              <a:gd name="T7" fmla="*/ 2 h 17"/>
              <a:gd name="T8" fmla="*/ 13 w 16"/>
              <a:gd name="T9" fmla="*/ 2 h 17"/>
              <a:gd name="T10" fmla="*/ 14 w 16"/>
              <a:gd name="T11" fmla="*/ 4 h 17"/>
              <a:gd name="T12" fmla="*/ 14 w 16"/>
              <a:gd name="T13" fmla="*/ 5 h 17"/>
              <a:gd name="T14" fmla="*/ 15 w 16"/>
              <a:gd name="T15" fmla="*/ 6 h 17"/>
              <a:gd name="T16" fmla="*/ 15 w 16"/>
              <a:gd name="T17" fmla="*/ 8 h 17"/>
              <a:gd name="T18" fmla="*/ 15 w 16"/>
              <a:gd name="T19" fmla="*/ 9 h 17"/>
              <a:gd name="T20" fmla="*/ 14 w 16"/>
              <a:gd name="T21" fmla="*/ 11 h 17"/>
              <a:gd name="T22" fmla="*/ 14 w 16"/>
              <a:gd name="T23" fmla="*/ 12 h 17"/>
              <a:gd name="T24" fmla="*/ 13 w 16"/>
              <a:gd name="T25" fmla="*/ 14 h 17"/>
              <a:gd name="T26" fmla="*/ 11 w 16"/>
              <a:gd name="T27" fmla="*/ 15 h 17"/>
              <a:gd name="T28" fmla="*/ 10 w 16"/>
              <a:gd name="T29" fmla="*/ 15 h 17"/>
              <a:gd name="T30" fmla="*/ 9 w 16"/>
              <a:gd name="T31" fmla="*/ 16 h 17"/>
              <a:gd name="T32" fmla="*/ 7 w 16"/>
              <a:gd name="T33" fmla="*/ 16 h 17"/>
              <a:gd name="T34" fmla="*/ 5 w 16"/>
              <a:gd name="T35" fmla="*/ 16 h 17"/>
              <a:gd name="T36" fmla="*/ 4 w 16"/>
              <a:gd name="T37" fmla="*/ 15 h 17"/>
              <a:gd name="T38" fmla="*/ 3 w 16"/>
              <a:gd name="T39" fmla="*/ 15 h 17"/>
              <a:gd name="T40" fmla="*/ 1 w 16"/>
              <a:gd name="T41" fmla="*/ 14 h 17"/>
              <a:gd name="T42" fmla="*/ 0 w 16"/>
              <a:gd name="T43" fmla="*/ 12 h 17"/>
              <a:gd name="T44" fmla="*/ 0 w 16"/>
              <a:gd name="T45" fmla="*/ 11 h 17"/>
              <a:gd name="T46" fmla="*/ 0 w 16"/>
              <a:gd name="T47" fmla="*/ 9 h 17"/>
              <a:gd name="T48" fmla="*/ 0 w 16"/>
              <a:gd name="T49" fmla="*/ 8 h 17"/>
              <a:gd name="T50" fmla="*/ 0 w 16"/>
              <a:gd name="T51" fmla="*/ 6 h 17"/>
              <a:gd name="T52" fmla="*/ 0 w 16"/>
              <a:gd name="T53" fmla="*/ 5 h 17"/>
              <a:gd name="T54" fmla="*/ 0 w 16"/>
              <a:gd name="T55" fmla="*/ 4 h 17"/>
              <a:gd name="T56" fmla="*/ 1 w 16"/>
              <a:gd name="T57" fmla="*/ 2 h 17"/>
              <a:gd name="T58" fmla="*/ 3 w 16"/>
              <a:gd name="T59" fmla="*/ 2 h 17"/>
              <a:gd name="T60" fmla="*/ 4 w 16"/>
              <a:gd name="T61" fmla="*/ 1 h 17"/>
              <a:gd name="T62" fmla="*/ 5 w 16"/>
              <a:gd name="T63" fmla="*/ 0 h 17"/>
              <a:gd name="T64" fmla="*/ 7 w 16"/>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7"/>
              <a:gd name="T101" fmla="*/ 16 w 1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7">
                <a:moveTo>
                  <a:pt x="7" y="0"/>
                </a:moveTo>
                <a:lnTo>
                  <a:pt x="9" y="0"/>
                </a:lnTo>
                <a:lnTo>
                  <a:pt x="10" y="1"/>
                </a:lnTo>
                <a:lnTo>
                  <a:pt x="11" y="2"/>
                </a:lnTo>
                <a:lnTo>
                  <a:pt x="13" y="2"/>
                </a:lnTo>
                <a:lnTo>
                  <a:pt x="14" y="4"/>
                </a:lnTo>
                <a:lnTo>
                  <a:pt x="14" y="5"/>
                </a:lnTo>
                <a:lnTo>
                  <a:pt x="15" y="6"/>
                </a:lnTo>
                <a:lnTo>
                  <a:pt x="15" y="8"/>
                </a:lnTo>
                <a:lnTo>
                  <a:pt x="15" y="9"/>
                </a:lnTo>
                <a:lnTo>
                  <a:pt x="14" y="11"/>
                </a:lnTo>
                <a:lnTo>
                  <a:pt x="14" y="12"/>
                </a:lnTo>
                <a:lnTo>
                  <a:pt x="13" y="14"/>
                </a:lnTo>
                <a:lnTo>
                  <a:pt x="11" y="15"/>
                </a:lnTo>
                <a:lnTo>
                  <a:pt x="10" y="15"/>
                </a:lnTo>
                <a:lnTo>
                  <a:pt x="9" y="16"/>
                </a:lnTo>
                <a:lnTo>
                  <a:pt x="7" y="16"/>
                </a:lnTo>
                <a:lnTo>
                  <a:pt x="5" y="16"/>
                </a:lnTo>
                <a:lnTo>
                  <a:pt x="4" y="15"/>
                </a:lnTo>
                <a:lnTo>
                  <a:pt x="3" y="15"/>
                </a:lnTo>
                <a:lnTo>
                  <a:pt x="1" y="14"/>
                </a:lnTo>
                <a:lnTo>
                  <a:pt x="0" y="12"/>
                </a:lnTo>
                <a:lnTo>
                  <a:pt x="0" y="11"/>
                </a:lnTo>
                <a:lnTo>
                  <a:pt x="0" y="9"/>
                </a:lnTo>
                <a:lnTo>
                  <a:pt x="0" y="8"/>
                </a:lnTo>
                <a:lnTo>
                  <a:pt x="0" y="6"/>
                </a:lnTo>
                <a:lnTo>
                  <a:pt x="0" y="5"/>
                </a:lnTo>
                <a:lnTo>
                  <a:pt x="0" y="4"/>
                </a:lnTo>
                <a:lnTo>
                  <a:pt x="1" y="2"/>
                </a:lnTo>
                <a:lnTo>
                  <a:pt x="3" y="2"/>
                </a:lnTo>
                <a:lnTo>
                  <a:pt x="4" y="1"/>
                </a:lnTo>
                <a:lnTo>
                  <a:pt x="5" y="0"/>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5" name="Line 1900"/>
          <p:cNvSpPr>
            <a:spLocks noChangeShapeType="1"/>
          </p:cNvSpPr>
          <p:nvPr/>
        </p:nvSpPr>
        <p:spPr bwMode="auto">
          <a:xfrm>
            <a:off x="3717730" y="3410754"/>
            <a:ext cx="759" cy="278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6" name="Freeform 1901"/>
          <p:cNvSpPr>
            <a:spLocks/>
          </p:cNvSpPr>
          <p:nvPr/>
        </p:nvSpPr>
        <p:spPr bwMode="auto">
          <a:xfrm flipH="1">
            <a:off x="3716970" y="3413366"/>
            <a:ext cx="48605" cy="24380"/>
          </a:xfrm>
          <a:custGeom>
            <a:avLst/>
            <a:gdLst>
              <a:gd name="T0" fmla="*/ 0 w 64"/>
              <a:gd name="T1" fmla="*/ 27 h 28"/>
              <a:gd name="T2" fmla="*/ 0 w 64"/>
              <a:gd name="T3" fmla="*/ 0 h 28"/>
              <a:gd name="T4" fmla="*/ 63 w 64"/>
              <a:gd name="T5" fmla="*/ 0 h 28"/>
              <a:gd name="T6" fmla="*/ 0 60000 65536"/>
              <a:gd name="T7" fmla="*/ 0 60000 65536"/>
              <a:gd name="T8" fmla="*/ 0 60000 65536"/>
              <a:gd name="T9" fmla="*/ 0 w 64"/>
              <a:gd name="T10" fmla="*/ 0 h 28"/>
              <a:gd name="T11" fmla="*/ 64 w 64"/>
              <a:gd name="T12" fmla="*/ 28 h 28"/>
            </a:gdLst>
            <a:ahLst/>
            <a:cxnLst>
              <a:cxn ang="T6">
                <a:pos x="T0" y="T1"/>
              </a:cxn>
              <a:cxn ang="T7">
                <a:pos x="T2" y="T3"/>
              </a:cxn>
              <a:cxn ang="T8">
                <a:pos x="T4" y="T5"/>
              </a:cxn>
            </a:cxnLst>
            <a:rect l="T9" t="T10" r="T11" b="T12"/>
            <a:pathLst>
              <a:path w="64" h="28">
                <a:moveTo>
                  <a:pt x="0" y="27"/>
                </a:moveTo>
                <a:lnTo>
                  <a:pt x="0" y="0"/>
                </a:lnTo>
                <a:lnTo>
                  <a:pt x="6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7" name="Freeform 1902"/>
          <p:cNvSpPr>
            <a:spLocks/>
          </p:cNvSpPr>
          <p:nvPr/>
        </p:nvSpPr>
        <p:spPr bwMode="auto">
          <a:xfrm flipH="1">
            <a:off x="3705578" y="3430780"/>
            <a:ext cx="12911" cy="13932"/>
          </a:xfrm>
          <a:custGeom>
            <a:avLst/>
            <a:gdLst>
              <a:gd name="T0" fmla="*/ 0 w 17"/>
              <a:gd name="T1" fmla="*/ 0 h 16"/>
              <a:gd name="T2" fmla="*/ 16 w 17"/>
              <a:gd name="T3" fmla="*/ 0 h 16"/>
              <a:gd name="T4" fmla="*/ 16 w 17"/>
              <a:gd name="T5" fmla="*/ 15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0" y="0"/>
                </a:moveTo>
                <a:lnTo>
                  <a:pt x="16" y="0"/>
                </a:lnTo>
                <a:lnTo>
                  <a:pt x="16"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8" name="Line 1903"/>
          <p:cNvSpPr>
            <a:spLocks noChangeShapeType="1"/>
          </p:cNvSpPr>
          <p:nvPr/>
        </p:nvSpPr>
        <p:spPr bwMode="auto">
          <a:xfrm>
            <a:off x="3666087" y="3413366"/>
            <a:ext cx="759" cy="200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19" name="Line 1904"/>
          <p:cNvSpPr>
            <a:spLocks noChangeShapeType="1"/>
          </p:cNvSpPr>
          <p:nvPr/>
        </p:nvSpPr>
        <p:spPr bwMode="auto">
          <a:xfrm>
            <a:off x="3683554" y="3386374"/>
            <a:ext cx="759" cy="200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0" name="Line 1905"/>
          <p:cNvSpPr>
            <a:spLocks noChangeShapeType="1"/>
          </p:cNvSpPr>
          <p:nvPr/>
        </p:nvSpPr>
        <p:spPr bwMode="auto">
          <a:xfrm flipH="1">
            <a:off x="3705578" y="3391598"/>
            <a:ext cx="0" cy="1306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1" name="Freeform 1906"/>
          <p:cNvSpPr>
            <a:spLocks/>
          </p:cNvSpPr>
          <p:nvPr/>
        </p:nvSpPr>
        <p:spPr bwMode="auto">
          <a:xfrm flipH="1">
            <a:off x="3776208" y="3421202"/>
            <a:ext cx="12151" cy="13932"/>
          </a:xfrm>
          <a:custGeom>
            <a:avLst/>
            <a:gdLst>
              <a:gd name="T0" fmla="*/ 7 w 16"/>
              <a:gd name="T1" fmla="*/ 0 h 16"/>
              <a:gd name="T2" fmla="*/ 11 w 16"/>
              <a:gd name="T3" fmla="*/ 1 h 16"/>
              <a:gd name="T4" fmla="*/ 14 w 16"/>
              <a:gd name="T5" fmla="*/ 2 h 16"/>
              <a:gd name="T6" fmla="*/ 15 w 16"/>
              <a:gd name="T7" fmla="*/ 5 h 16"/>
              <a:gd name="T8" fmla="*/ 15 w 16"/>
              <a:gd name="T9" fmla="*/ 8 h 16"/>
              <a:gd name="T10" fmla="*/ 15 w 16"/>
              <a:gd name="T11" fmla="*/ 11 h 16"/>
              <a:gd name="T12" fmla="*/ 14 w 16"/>
              <a:gd name="T13" fmla="*/ 12 h 16"/>
              <a:gd name="T14" fmla="*/ 11 w 16"/>
              <a:gd name="T15" fmla="*/ 15 h 16"/>
              <a:gd name="T16" fmla="*/ 7 w 16"/>
              <a:gd name="T17" fmla="*/ 15 h 16"/>
              <a:gd name="T18" fmla="*/ 4 w 16"/>
              <a:gd name="T19" fmla="*/ 15 h 16"/>
              <a:gd name="T20" fmla="*/ 1 w 16"/>
              <a:gd name="T21" fmla="*/ 12 h 16"/>
              <a:gd name="T22" fmla="*/ 1 w 16"/>
              <a:gd name="T23" fmla="*/ 11 h 16"/>
              <a:gd name="T24" fmla="*/ 0 w 16"/>
              <a:gd name="T25" fmla="*/ 8 h 16"/>
              <a:gd name="T26" fmla="*/ 1 w 16"/>
              <a:gd name="T27" fmla="*/ 5 h 16"/>
              <a:gd name="T28" fmla="*/ 1 w 16"/>
              <a:gd name="T29" fmla="*/ 2 h 16"/>
              <a:gd name="T30" fmla="*/ 4 w 16"/>
              <a:gd name="T31" fmla="*/ 1 h 16"/>
              <a:gd name="T32" fmla="*/ 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7" y="0"/>
                </a:moveTo>
                <a:lnTo>
                  <a:pt x="11" y="1"/>
                </a:lnTo>
                <a:lnTo>
                  <a:pt x="14" y="2"/>
                </a:lnTo>
                <a:lnTo>
                  <a:pt x="15" y="5"/>
                </a:lnTo>
                <a:lnTo>
                  <a:pt x="15" y="8"/>
                </a:lnTo>
                <a:lnTo>
                  <a:pt x="15" y="11"/>
                </a:lnTo>
                <a:lnTo>
                  <a:pt x="14" y="12"/>
                </a:lnTo>
                <a:lnTo>
                  <a:pt x="11" y="15"/>
                </a:lnTo>
                <a:lnTo>
                  <a:pt x="7" y="15"/>
                </a:lnTo>
                <a:lnTo>
                  <a:pt x="4" y="15"/>
                </a:lnTo>
                <a:lnTo>
                  <a:pt x="1" y="12"/>
                </a:lnTo>
                <a:lnTo>
                  <a:pt x="1" y="11"/>
                </a:lnTo>
                <a:lnTo>
                  <a:pt x="0" y="8"/>
                </a:lnTo>
                <a:lnTo>
                  <a:pt x="1" y="5"/>
                </a:lnTo>
                <a:lnTo>
                  <a:pt x="1" y="2"/>
                </a:lnTo>
                <a:lnTo>
                  <a:pt x="4" y="1"/>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2" name="Freeform 1907"/>
          <p:cNvSpPr>
            <a:spLocks/>
          </p:cNvSpPr>
          <p:nvPr/>
        </p:nvSpPr>
        <p:spPr bwMode="auto">
          <a:xfrm flipH="1">
            <a:off x="3775448" y="3420332"/>
            <a:ext cx="12151" cy="13932"/>
          </a:xfrm>
          <a:custGeom>
            <a:avLst/>
            <a:gdLst>
              <a:gd name="T0" fmla="*/ 7 w 16"/>
              <a:gd name="T1" fmla="*/ 0 h 16"/>
              <a:gd name="T2" fmla="*/ 10 w 16"/>
              <a:gd name="T3" fmla="*/ 1 h 16"/>
              <a:gd name="T4" fmla="*/ 13 w 16"/>
              <a:gd name="T5" fmla="*/ 2 h 16"/>
              <a:gd name="T6" fmla="*/ 15 w 16"/>
              <a:gd name="T7" fmla="*/ 5 h 16"/>
              <a:gd name="T8" fmla="*/ 15 w 16"/>
              <a:gd name="T9" fmla="*/ 8 h 16"/>
              <a:gd name="T10" fmla="*/ 15 w 16"/>
              <a:gd name="T11" fmla="*/ 11 h 16"/>
              <a:gd name="T12" fmla="*/ 13 w 16"/>
              <a:gd name="T13" fmla="*/ 13 h 16"/>
              <a:gd name="T14" fmla="*/ 10 w 16"/>
              <a:gd name="T15" fmla="*/ 15 h 16"/>
              <a:gd name="T16" fmla="*/ 7 w 16"/>
              <a:gd name="T17" fmla="*/ 15 h 16"/>
              <a:gd name="T18" fmla="*/ 5 w 16"/>
              <a:gd name="T19" fmla="*/ 15 h 16"/>
              <a:gd name="T20" fmla="*/ 2 w 16"/>
              <a:gd name="T21" fmla="*/ 13 h 16"/>
              <a:gd name="T22" fmla="*/ 1 w 16"/>
              <a:gd name="T23" fmla="*/ 11 h 16"/>
              <a:gd name="T24" fmla="*/ 0 w 16"/>
              <a:gd name="T25" fmla="*/ 8 h 16"/>
              <a:gd name="T26" fmla="*/ 1 w 16"/>
              <a:gd name="T27" fmla="*/ 5 h 16"/>
              <a:gd name="T28" fmla="*/ 2 w 16"/>
              <a:gd name="T29" fmla="*/ 2 h 16"/>
              <a:gd name="T30" fmla="*/ 5 w 16"/>
              <a:gd name="T31" fmla="*/ 1 h 16"/>
              <a:gd name="T32" fmla="*/ 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7" y="0"/>
                </a:moveTo>
                <a:lnTo>
                  <a:pt x="10" y="1"/>
                </a:lnTo>
                <a:lnTo>
                  <a:pt x="13" y="2"/>
                </a:lnTo>
                <a:lnTo>
                  <a:pt x="15" y="5"/>
                </a:lnTo>
                <a:lnTo>
                  <a:pt x="15" y="8"/>
                </a:lnTo>
                <a:lnTo>
                  <a:pt x="15" y="11"/>
                </a:lnTo>
                <a:lnTo>
                  <a:pt x="13" y="13"/>
                </a:lnTo>
                <a:lnTo>
                  <a:pt x="10" y="15"/>
                </a:lnTo>
                <a:lnTo>
                  <a:pt x="7" y="15"/>
                </a:lnTo>
                <a:lnTo>
                  <a:pt x="5" y="15"/>
                </a:lnTo>
                <a:lnTo>
                  <a:pt x="2" y="13"/>
                </a:lnTo>
                <a:lnTo>
                  <a:pt x="1" y="11"/>
                </a:lnTo>
                <a:lnTo>
                  <a:pt x="0" y="8"/>
                </a:lnTo>
                <a:lnTo>
                  <a:pt x="1" y="5"/>
                </a:lnTo>
                <a:lnTo>
                  <a:pt x="2" y="2"/>
                </a:lnTo>
                <a:lnTo>
                  <a:pt x="5" y="1"/>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3" name="Freeform 1908"/>
          <p:cNvSpPr>
            <a:spLocks/>
          </p:cNvSpPr>
          <p:nvPr/>
        </p:nvSpPr>
        <p:spPr bwMode="auto">
          <a:xfrm flipH="1">
            <a:off x="3524068" y="3443841"/>
            <a:ext cx="12151" cy="22639"/>
          </a:xfrm>
          <a:custGeom>
            <a:avLst/>
            <a:gdLst>
              <a:gd name="T0" fmla="*/ 0 w 16"/>
              <a:gd name="T1" fmla="*/ 0 h 26"/>
              <a:gd name="T2" fmla="*/ 4 w 16"/>
              <a:gd name="T3" fmla="*/ 25 h 26"/>
              <a:gd name="T4" fmla="*/ 10 w 16"/>
              <a:gd name="T5" fmla="*/ 25 h 26"/>
              <a:gd name="T6" fmla="*/ 15 w 16"/>
              <a:gd name="T7" fmla="*/ 0 h 26"/>
              <a:gd name="T8" fmla="*/ 0 w 16"/>
              <a:gd name="T9" fmla="*/ 0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0"/>
                </a:moveTo>
                <a:lnTo>
                  <a:pt x="4" y="25"/>
                </a:lnTo>
                <a:lnTo>
                  <a:pt x="10" y="25"/>
                </a:lnTo>
                <a:lnTo>
                  <a:pt x="15" y="0"/>
                </a:lnTo>
                <a:lnTo>
                  <a:pt x="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4" name="Freeform 1909"/>
          <p:cNvSpPr>
            <a:spLocks/>
          </p:cNvSpPr>
          <p:nvPr/>
        </p:nvSpPr>
        <p:spPr bwMode="auto">
          <a:xfrm flipH="1">
            <a:off x="3524068" y="3443841"/>
            <a:ext cx="12151" cy="24380"/>
          </a:xfrm>
          <a:custGeom>
            <a:avLst/>
            <a:gdLst>
              <a:gd name="T0" fmla="*/ 0 w 16"/>
              <a:gd name="T1" fmla="*/ 0 h 28"/>
              <a:gd name="T2" fmla="*/ 4 w 16"/>
              <a:gd name="T3" fmla="*/ 27 h 28"/>
              <a:gd name="T4" fmla="*/ 9 w 16"/>
              <a:gd name="T5" fmla="*/ 27 h 28"/>
              <a:gd name="T6" fmla="*/ 15 w 16"/>
              <a:gd name="T7" fmla="*/ 0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4" y="27"/>
                </a:lnTo>
                <a:lnTo>
                  <a:pt x="9" y="27"/>
                </a:lnTo>
                <a:lnTo>
                  <a:pt x="15"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5" name="Freeform 1910"/>
          <p:cNvSpPr>
            <a:spLocks/>
          </p:cNvSpPr>
          <p:nvPr/>
        </p:nvSpPr>
        <p:spPr bwMode="auto">
          <a:xfrm flipH="1">
            <a:off x="3440528" y="3439488"/>
            <a:ext cx="82021" cy="13932"/>
          </a:xfrm>
          <a:custGeom>
            <a:avLst/>
            <a:gdLst>
              <a:gd name="T0" fmla="*/ 0 w 108"/>
              <a:gd name="T1" fmla="*/ 6 h 16"/>
              <a:gd name="T2" fmla="*/ 3 w 108"/>
              <a:gd name="T3" fmla="*/ 13 h 16"/>
              <a:gd name="T4" fmla="*/ 70 w 108"/>
              <a:gd name="T5" fmla="*/ 15 h 16"/>
              <a:gd name="T6" fmla="*/ 107 w 108"/>
              <a:gd name="T7" fmla="*/ 0 h 16"/>
              <a:gd name="T8" fmla="*/ 73 w 108"/>
              <a:gd name="T9" fmla="*/ 0 h 16"/>
              <a:gd name="T10" fmla="*/ 0 w 108"/>
              <a:gd name="T11" fmla="*/ 6 h 16"/>
              <a:gd name="T12" fmla="*/ 0 60000 65536"/>
              <a:gd name="T13" fmla="*/ 0 60000 65536"/>
              <a:gd name="T14" fmla="*/ 0 60000 65536"/>
              <a:gd name="T15" fmla="*/ 0 60000 65536"/>
              <a:gd name="T16" fmla="*/ 0 60000 65536"/>
              <a:gd name="T17" fmla="*/ 0 60000 65536"/>
              <a:gd name="T18" fmla="*/ 0 w 108"/>
              <a:gd name="T19" fmla="*/ 0 h 16"/>
              <a:gd name="T20" fmla="*/ 108 w 10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08" h="16">
                <a:moveTo>
                  <a:pt x="0" y="6"/>
                </a:moveTo>
                <a:lnTo>
                  <a:pt x="3" y="13"/>
                </a:lnTo>
                <a:lnTo>
                  <a:pt x="70" y="15"/>
                </a:lnTo>
                <a:lnTo>
                  <a:pt x="107" y="0"/>
                </a:lnTo>
                <a:lnTo>
                  <a:pt x="73" y="0"/>
                </a:lnTo>
                <a:lnTo>
                  <a:pt x="0" y="6"/>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6" name="Freeform 1911"/>
          <p:cNvSpPr>
            <a:spLocks/>
          </p:cNvSpPr>
          <p:nvPr/>
        </p:nvSpPr>
        <p:spPr bwMode="auto">
          <a:xfrm flipH="1">
            <a:off x="3439768" y="3439488"/>
            <a:ext cx="82781" cy="14802"/>
          </a:xfrm>
          <a:custGeom>
            <a:avLst/>
            <a:gdLst>
              <a:gd name="T0" fmla="*/ 0 w 109"/>
              <a:gd name="T1" fmla="*/ 6 h 17"/>
              <a:gd name="T2" fmla="*/ 3 w 109"/>
              <a:gd name="T3" fmla="*/ 14 h 17"/>
              <a:gd name="T4" fmla="*/ 70 w 109"/>
              <a:gd name="T5" fmla="*/ 16 h 17"/>
              <a:gd name="T6" fmla="*/ 108 w 109"/>
              <a:gd name="T7" fmla="*/ 0 h 17"/>
              <a:gd name="T8" fmla="*/ 73 w 109"/>
              <a:gd name="T9" fmla="*/ 0 h 17"/>
              <a:gd name="T10" fmla="*/ 0 w 109"/>
              <a:gd name="T11" fmla="*/ 6 h 17"/>
              <a:gd name="T12" fmla="*/ 0 60000 65536"/>
              <a:gd name="T13" fmla="*/ 0 60000 65536"/>
              <a:gd name="T14" fmla="*/ 0 60000 65536"/>
              <a:gd name="T15" fmla="*/ 0 60000 65536"/>
              <a:gd name="T16" fmla="*/ 0 60000 65536"/>
              <a:gd name="T17" fmla="*/ 0 60000 65536"/>
              <a:gd name="T18" fmla="*/ 0 w 109"/>
              <a:gd name="T19" fmla="*/ 0 h 17"/>
              <a:gd name="T20" fmla="*/ 109 w 10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9" h="17">
                <a:moveTo>
                  <a:pt x="0" y="6"/>
                </a:moveTo>
                <a:lnTo>
                  <a:pt x="3" y="14"/>
                </a:lnTo>
                <a:lnTo>
                  <a:pt x="70" y="16"/>
                </a:lnTo>
                <a:lnTo>
                  <a:pt x="108" y="0"/>
                </a:lnTo>
                <a:lnTo>
                  <a:pt x="73" y="0"/>
                </a:lnTo>
                <a:lnTo>
                  <a:pt x="0"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7" name="Line 1912"/>
          <p:cNvSpPr>
            <a:spLocks noChangeShapeType="1"/>
          </p:cNvSpPr>
          <p:nvPr/>
        </p:nvSpPr>
        <p:spPr bwMode="auto">
          <a:xfrm flipH="1" flipV="1">
            <a:off x="3467868" y="3442970"/>
            <a:ext cx="0" cy="78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8" name="Freeform 1913"/>
          <p:cNvSpPr>
            <a:spLocks/>
          </p:cNvSpPr>
          <p:nvPr/>
        </p:nvSpPr>
        <p:spPr bwMode="auto">
          <a:xfrm flipH="1">
            <a:off x="3701781" y="3384632"/>
            <a:ext cx="12151" cy="21768"/>
          </a:xfrm>
          <a:custGeom>
            <a:avLst/>
            <a:gdLst>
              <a:gd name="T0" fmla="*/ 15 w 16"/>
              <a:gd name="T1" fmla="*/ 0 h 25"/>
              <a:gd name="T2" fmla="*/ 11 w 16"/>
              <a:gd name="T3" fmla="*/ 0 h 25"/>
              <a:gd name="T4" fmla="*/ 8 w 16"/>
              <a:gd name="T5" fmla="*/ 1 h 25"/>
              <a:gd name="T6" fmla="*/ 6 w 16"/>
              <a:gd name="T7" fmla="*/ 3 h 25"/>
              <a:gd name="T8" fmla="*/ 4 w 16"/>
              <a:gd name="T9" fmla="*/ 5 h 25"/>
              <a:gd name="T10" fmla="*/ 1 w 16"/>
              <a:gd name="T11" fmla="*/ 7 h 25"/>
              <a:gd name="T12" fmla="*/ 0 w 16"/>
              <a:gd name="T13" fmla="*/ 8 h 25"/>
              <a:gd name="T14" fmla="*/ 0 w 16"/>
              <a:gd name="T15" fmla="*/ 10 h 25"/>
              <a:gd name="T16" fmla="*/ 0 w 16"/>
              <a:gd name="T17" fmla="*/ 11 h 25"/>
              <a:gd name="T18" fmla="*/ 0 w 16"/>
              <a:gd name="T19" fmla="*/ 12 h 25"/>
              <a:gd name="T20" fmla="*/ 0 w 16"/>
              <a:gd name="T21" fmla="*/ 14 h 25"/>
              <a:gd name="T22" fmla="*/ 1 w 16"/>
              <a:gd name="T23" fmla="*/ 15 h 25"/>
              <a:gd name="T24" fmla="*/ 2 w 16"/>
              <a:gd name="T25" fmla="*/ 17 h 25"/>
              <a:gd name="T26" fmla="*/ 4 w 16"/>
              <a:gd name="T27" fmla="*/ 18 h 25"/>
              <a:gd name="T28" fmla="*/ 7 w 16"/>
              <a:gd name="T29" fmla="*/ 20 h 25"/>
              <a:gd name="T30" fmla="*/ 10 w 16"/>
              <a:gd name="T31" fmla="*/ 21 h 25"/>
              <a:gd name="T32" fmla="*/ 13 w 16"/>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5"/>
              <a:gd name="T53" fmla="*/ 16 w 1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5">
                <a:moveTo>
                  <a:pt x="15" y="0"/>
                </a:moveTo>
                <a:lnTo>
                  <a:pt x="11" y="0"/>
                </a:lnTo>
                <a:lnTo>
                  <a:pt x="8" y="1"/>
                </a:lnTo>
                <a:lnTo>
                  <a:pt x="6" y="3"/>
                </a:lnTo>
                <a:lnTo>
                  <a:pt x="4" y="5"/>
                </a:lnTo>
                <a:lnTo>
                  <a:pt x="1" y="7"/>
                </a:lnTo>
                <a:lnTo>
                  <a:pt x="0" y="8"/>
                </a:lnTo>
                <a:lnTo>
                  <a:pt x="0" y="10"/>
                </a:lnTo>
                <a:lnTo>
                  <a:pt x="0" y="11"/>
                </a:lnTo>
                <a:lnTo>
                  <a:pt x="0" y="12"/>
                </a:lnTo>
                <a:lnTo>
                  <a:pt x="0" y="14"/>
                </a:lnTo>
                <a:lnTo>
                  <a:pt x="1" y="15"/>
                </a:lnTo>
                <a:lnTo>
                  <a:pt x="2" y="17"/>
                </a:lnTo>
                <a:lnTo>
                  <a:pt x="4" y="18"/>
                </a:lnTo>
                <a:lnTo>
                  <a:pt x="7" y="20"/>
                </a:lnTo>
                <a:lnTo>
                  <a:pt x="10" y="21"/>
                </a:lnTo>
                <a:lnTo>
                  <a:pt x="13"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29" name="Freeform 1914"/>
          <p:cNvSpPr>
            <a:spLocks/>
          </p:cNvSpPr>
          <p:nvPr/>
        </p:nvSpPr>
        <p:spPr bwMode="auto">
          <a:xfrm flipH="1">
            <a:off x="3714692" y="3388115"/>
            <a:ext cx="12151" cy="16544"/>
          </a:xfrm>
          <a:custGeom>
            <a:avLst/>
            <a:gdLst>
              <a:gd name="T0" fmla="*/ 15 w 16"/>
              <a:gd name="T1" fmla="*/ 0 h 19"/>
              <a:gd name="T2" fmla="*/ 11 w 16"/>
              <a:gd name="T3" fmla="*/ 0 h 19"/>
              <a:gd name="T4" fmla="*/ 8 w 16"/>
              <a:gd name="T5" fmla="*/ 1 h 19"/>
              <a:gd name="T6" fmla="*/ 7 w 16"/>
              <a:gd name="T7" fmla="*/ 2 h 19"/>
              <a:gd name="T8" fmla="*/ 4 w 16"/>
              <a:gd name="T9" fmla="*/ 3 h 19"/>
              <a:gd name="T10" fmla="*/ 2 w 16"/>
              <a:gd name="T11" fmla="*/ 4 h 19"/>
              <a:gd name="T12" fmla="*/ 1 w 16"/>
              <a:gd name="T13" fmla="*/ 6 h 19"/>
              <a:gd name="T14" fmla="*/ 0 w 16"/>
              <a:gd name="T15" fmla="*/ 7 h 19"/>
              <a:gd name="T16" fmla="*/ 0 w 16"/>
              <a:gd name="T17" fmla="*/ 8 h 19"/>
              <a:gd name="T18" fmla="*/ 0 w 16"/>
              <a:gd name="T19" fmla="*/ 9 h 19"/>
              <a:gd name="T20" fmla="*/ 1 w 16"/>
              <a:gd name="T21" fmla="*/ 10 h 19"/>
              <a:gd name="T22" fmla="*/ 2 w 16"/>
              <a:gd name="T23" fmla="*/ 11 h 19"/>
              <a:gd name="T24" fmla="*/ 4 w 16"/>
              <a:gd name="T25" fmla="*/ 12 h 19"/>
              <a:gd name="T26" fmla="*/ 6 w 16"/>
              <a:gd name="T27" fmla="*/ 14 h 19"/>
              <a:gd name="T28" fmla="*/ 8 w 16"/>
              <a:gd name="T29" fmla="*/ 15 h 19"/>
              <a:gd name="T30" fmla="*/ 10 w 16"/>
              <a:gd name="T31" fmla="*/ 16 h 19"/>
              <a:gd name="T32" fmla="*/ 14 w 16"/>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9"/>
              <a:gd name="T53" fmla="*/ 16 w 1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9">
                <a:moveTo>
                  <a:pt x="15" y="0"/>
                </a:moveTo>
                <a:lnTo>
                  <a:pt x="11" y="0"/>
                </a:lnTo>
                <a:lnTo>
                  <a:pt x="8" y="1"/>
                </a:lnTo>
                <a:lnTo>
                  <a:pt x="7" y="2"/>
                </a:lnTo>
                <a:lnTo>
                  <a:pt x="4" y="3"/>
                </a:lnTo>
                <a:lnTo>
                  <a:pt x="2" y="4"/>
                </a:lnTo>
                <a:lnTo>
                  <a:pt x="1" y="6"/>
                </a:lnTo>
                <a:lnTo>
                  <a:pt x="0" y="7"/>
                </a:lnTo>
                <a:lnTo>
                  <a:pt x="0" y="8"/>
                </a:lnTo>
                <a:lnTo>
                  <a:pt x="0" y="9"/>
                </a:lnTo>
                <a:lnTo>
                  <a:pt x="1" y="10"/>
                </a:lnTo>
                <a:lnTo>
                  <a:pt x="2" y="11"/>
                </a:lnTo>
                <a:lnTo>
                  <a:pt x="4" y="12"/>
                </a:lnTo>
                <a:lnTo>
                  <a:pt x="6" y="14"/>
                </a:lnTo>
                <a:lnTo>
                  <a:pt x="8" y="15"/>
                </a:lnTo>
                <a:lnTo>
                  <a:pt x="10" y="16"/>
                </a:lnTo>
                <a:lnTo>
                  <a:pt x="14"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0" name="Freeform 1915"/>
          <p:cNvSpPr>
            <a:spLocks/>
          </p:cNvSpPr>
          <p:nvPr/>
        </p:nvSpPr>
        <p:spPr bwMode="auto">
          <a:xfrm flipH="1">
            <a:off x="3258258" y="3399434"/>
            <a:ext cx="12151" cy="37441"/>
          </a:xfrm>
          <a:custGeom>
            <a:avLst/>
            <a:gdLst>
              <a:gd name="T0" fmla="*/ 0 w 16"/>
              <a:gd name="T1" fmla="*/ 0 h 43"/>
              <a:gd name="T2" fmla="*/ 15 w 16"/>
              <a:gd name="T3" fmla="*/ 2 h 43"/>
              <a:gd name="T4" fmla="*/ 14 w 16"/>
              <a:gd name="T5" fmla="*/ 36 h 43"/>
              <a:gd name="T6" fmla="*/ 0 w 16"/>
              <a:gd name="T7" fmla="*/ 42 h 43"/>
              <a:gd name="T8" fmla="*/ 0 60000 65536"/>
              <a:gd name="T9" fmla="*/ 0 60000 65536"/>
              <a:gd name="T10" fmla="*/ 0 60000 65536"/>
              <a:gd name="T11" fmla="*/ 0 60000 65536"/>
              <a:gd name="T12" fmla="*/ 0 w 16"/>
              <a:gd name="T13" fmla="*/ 0 h 43"/>
              <a:gd name="T14" fmla="*/ 16 w 16"/>
              <a:gd name="T15" fmla="*/ 43 h 43"/>
            </a:gdLst>
            <a:ahLst/>
            <a:cxnLst>
              <a:cxn ang="T8">
                <a:pos x="T0" y="T1"/>
              </a:cxn>
              <a:cxn ang="T9">
                <a:pos x="T2" y="T3"/>
              </a:cxn>
              <a:cxn ang="T10">
                <a:pos x="T4" y="T5"/>
              </a:cxn>
              <a:cxn ang="T11">
                <a:pos x="T6" y="T7"/>
              </a:cxn>
            </a:cxnLst>
            <a:rect l="T12" t="T13" r="T14" b="T15"/>
            <a:pathLst>
              <a:path w="16" h="43">
                <a:moveTo>
                  <a:pt x="0" y="0"/>
                </a:moveTo>
                <a:lnTo>
                  <a:pt x="15" y="2"/>
                </a:lnTo>
                <a:lnTo>
                  <a:pt x="14" y="36"/>
                </a:lnTo>
                <a:lnTo>
                  <a:pt x="0" y="4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1" name="Line 1916"/>
          <p:cNvSpPr>
            <a:spLocks noChangeShapeType="1"/>
          </p:cNvSpPr>
          <p:nvPr/>
        </p:nvSpPr>
        <p:spPr bwMode="auto">
          <a:xfrm>
            <a:off x="3265093" y="3404659"/>
            <a:ext cx="759" cy="313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2" name="Freeform 1917"/>
          <p:cNvSpPr>
            <a:spLocks/>
          </p:cNvSpPr>
          <p:nvPr/>
        </p:nvSpPr>
        <p:spPr bwMode="auto">
          <a:xfrm flipH="1">
            <a:off x="3598495" y="3395951"/>
            <a:ext cx="64554" cy="24380"/>
          </a:xfrm>
          <a:custGeom>
            <a:avLst/>
            <a:gdLst>
              <a:gd name="T0" fmla="*/ 84 w 85"/>
              <a:gd name="T1" fmla="*/ 4 h 28"/>
              <a:gd name="T2" fmla="*/ 44 w 85"/>
              <a:gd name="T3" fmla="*/ 20 h 28"/>
              <a:gd name="T4" fmla="*/ 41 w 85"/>
              <a:gd name="T5" fmla="*/ 18 h 28"/>
              <a:gd name="T6" fmla="*/ 7 w 85"/>
              <a:gd name="T7" fmla="*/ 26 h 28"/>
              <a:gd name="T8" fmla="*/ 6 w 85"/>
              <a:gd name="T9" fmla="*/ 27 h 28"/>
              <a:gd name="T10" fmla="*/ 4 w 85"/>
              <a:gd name="T11" fmla="*/ 27 h 28"/>
              <a:gd name="T12" fmla="*/ 4 w 85"/>
              <a:gd name="T13" fmla="*/ 26 h 28"/>
              <a:gd name="T14" fmla="*/ 3 w 85"/>
              <a:gd name="T15" fmla="*/ 26 h 28"/>
              <a:gd name="T16" fmla="*/ 2 w 85"/>
              <a:gd name="T17" fmla="*/ 26 h 28"/>
              <a:gd name="T18" fmla="*/ 1 w 85"/>
              <a:gd name="T19" fmla="*/ 25 h 28"/>
              <a:gd name="T20" fmla="*/ 0 w 85"/>
              <a:gd name="T21" fmla="*/ 24 h 28"/>
              <a:gd name="T22" fmla="*/ 0 w 85"/>
              <a:gd name="T23" fmla="*/ 24 h 28"/>
              <a:gd name="T24" fmla="*/ 0 w 85"/>
              <a:gd name="T25" fmla="*/ 23 h 28"/>
              <a:gd name="T26" fmla="*/ 0 w 85"/>
              <a:gd name="T27" fmla="*/ 22 h 28"/>
              <a:gd name="T28" fmla="*/ 0 w 85"/>
              <a:gd name="T29" fmla="*/ 21 h 28"/>
              <a:gd name="T30" fmla="*/ 0 w 85"/>
              <a:gd name="T31" fmla="*/ 19 h 28"/>
              <a:gd name="T32" fmla="*/ 0 w 85"/>
              <a:gd name="T33" fmla="*/ 18 h 28"/>
              <a:gd name="T34" fmla="*/ 9 w 85"/>
              <a:gd name="T35" fmla="*/ 0 h 28"/>
              <a:gd name="T36" fmla="*/ 19 w 85"/>
              <a:gd name="T37" fmla="*/ 0 h 28"/>
              <a:gd name="T38" fmla="*/ 24 w 85"/>
              <a:gd name="T39" fmla="*/ 4 h 28"/>
              <a:gd name="T40" fmla="*/ 84 w 85"/>
              <a:gd name="T41" fmla="*/ 4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8"/>
              <a:gd name="T65" fmla="*/ 85 w 8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8">
                <a:moveTo>
                  <a:pt x="84" y="4"/>
                </a:moveTo>
                <a:lnTo>
                  <a:pt x="44" y="20"/>
                </a:lnTo>
                <a:lnTo>
                  <a:pt x="41" y="18"/>
                </a:lnTo>
                <a:lnTo>
                  <a:pt x="7" y="26"/>
                </a:lnTo>
                <a:lnTo>
                  <a:pt x="6" y="27"/>
                </a:lnTo>
                <a:lnTo>
                  <a:pt x="4" y="27"/>
                </a:lnTo>
                <a:lnTo>
                  <a:pt x="4" y="26"/>
                </a:lnTo>
                <a:lnTo>
                  <a:pt x="3" y="26"/>
                </a:lnTo>
                <a:lnTo>
                  <a:pt x="2" y="26"/>
                </a:lnTo>
                <a:lnTo>
                  <a:pt x="1" y="25"/>
                </a:lnTo>
                <a:lnTo>
                  <a:pt x="0" y="24"/>
                </a:lnTo>
                <a:lnTo>
                  <a:pt x="0" y="23"/>
                </a:lnTo>
                <a:lnTo>
                  <a:pt x="0" y="22"/>
                </a:lnTo>
                <a:lnTo>
                  <a:pt x="0" y="21"/>
                </a:lnTo>
                <a:lnTo>
                  <a:pt x="0" y="19"/>
                </a:lnTo>
                <a:lnTo>
                  <a:pt x="0" y="18"/>
                </a:lnTo>
                <a:lnTo>
                  <a:pt x="9" y="0"/>
                </a:lnTo>
                <a:lnTo>
                  <a:pt x="19" y="0"/>
                </a:lnTo>
                <a:lnTo>
                  <a:pt x="24" y="4"/>
                </a:lnTo>
                <a:lnTo>
                  <a:pt x="84" y="4"/>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3" name="Freeform 1918"/>
          <p:cNvSpPr>
            <a:spLocks/>
          </p:cNvSpPr>
          <p:nvPr/>
        </p:nvSpPr>
        <p:spPr bwMode="auto">
          <a:xfrm flipH="1">
            <a:off x="3596976" y="3395951"/>
            <a:ext cx="66073" cy="26122"/>
          </a:xfrm>
          <a:custGeom>
            <a:avLst/>
            <a:gdLst>
              <a:gd name="T0" fmla="*/ 86 w 87"/>
              <a:gd name="T1" fmla="*/ 4 h 30"/>
              <a:gd name="T2" fmla="*/ 46 w 87"/>
              <a:gd name="T3" fmla="*/ 22 h 30"/>
              <a:gd name="T4" fmla="*/ 42 w 87"/>
              <a:gd name="T5" fmla="*/ 20 h 30"/>
              <a:gd name="T6" fmla="*/ 7 w 87"/>
              <a:gd name="T7" fmla="*/ 28 h 30"/>
              <a:gd name="T8" fmla="*/ 6 w 87"/>
              <a:gd name="T9" fmla="*/ 29 h 30"/>
              <a:gd name="T10" fmla="*/ 5 w 87"/>
              <a:gd name="T11" fmla="*/ 29 h 30"/>
              <a:gd name="T12" fmla="*/ 4 w 87"/>
              <a:gd name="T13" fmla="*/ 28 h 30"/>
              <a:gd name="T14" fmla="*/ 3 w 87"/>
              <a:gd name="T15" fmla="*/ 28 h 30"/>
              <a:gd name="T16" fmla="*/ 2 w 87"/>
              <a:gd name="T17" fmla="*/ 28 h 30"/>
              <a:gd name="T18" fmla="*/ 1 w 87"/>
              <a:gd name="T19" fmla="*/ 27 h 30"/>
              <a:gd name="T20" fmla="*/ 1 w 87"/>
              <a:gd name="T21" fmla="*/ 26 h 30"/>
              <a:gd name="T22" fmla="*/ 0 w 87"/>
              <a:gd name="T23" fmla="*/ 26 h 30"/>
              <a:gd name="T24" fmla="*/ 0 w 87"/>
              <a:gd name="T25" fmla="*/ 24 h 30"/>
              <a:gd name="T26" fmla="*/ 0 w 87"/>
              <a:gd name="T27" fmla="*/ 23 h 30"/>
              <a:gd name="T28" fmla="*/ 0 w 87"/>
              <a:gd name="T29" fmla="*/ 22 h 30"/>
              <a:gd name="T30" fmla="*/ 0 w 87"/>
              <a:gd name="T31" fmla="*/ 21 h 30"/>
              <a:gd name="T32" fmla="*/ 0 w 87"/>
              <a:gd name="T33" fmla="*/ 20 h 30"/>
              <a:gd name="T34" fmla="*/ 10 w 87"/>
              <a:gd name="T35" fmla="*/ 0 h 30"/>
              <a:gd name="T36" fmla="*/ 20 w 87"/>
              <a:gd name="T37" fmla="*/ 0 h 30"/>
              <a:gd name="T38" fmla="*/ 25 w 87"/>
              <a:gd name="T39" fmla="*/ 4 h 30"/>
              <a:gd name="T40" fmla="*/ 86 w 87"/>
              <a:gd name="T41" fmla="*/ 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30"/>
              <a:gd name="T65" fmla="*/ 87 w 87"/>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30">
                <a:moveTo>
                  <a:pt x="86" y="4"/>
                </a:moveTo>
                <a:lnTo>
                  <a:pt x="46" y="22"/>
                </a:lnTo>
                <a:lnTo>
                  <a:pt x="42" y="20"/>
                </a:lnTo>
                <a:lnTo>
                  <a:pt x="7" y="28"/>
                </a:lnTo>
                <a:lnTo>
                  <a:pt x="6" y="29"/>
                </a:lnTo>
                <a:lnTo>
                  <a:pt x="5" y="29"/>
                </a:lnTo>
                <a:lnTo>
                  <a:pt x="4" y="28"/>
                </a:lnTo>
                <a:lnTo>
                  <a:pt x="3" y="28"/>
                </a:lnTo>
                <a:lnTo>
                  <a:pt x="2" y="28"/>
                </a:lnTo>
                <a:lnTo>
                  <a:pt x="1" y="27"/>
                </a:lnTo>
                <a:lnTo>
                  <a:pt x="1" y="26"/>
                </a:lnTo>
                <a:lnTo>
                  <a:pt x="0" y="26"/>
                </a:lnTo>
                <a:lnTo>
                  <a:pt x="0" y="24"/>
                </a:lnTo>
                <a:lnTo>
                  <a:pt x="0" y="23"/>
                </a:lnTo>
                <a:lnTo>
                  <a:pt x="0" y="22"/>
                </a:lnTo>
                <a:lnTo>
                  <a:pt x="0" y="21"/>
                </a:lnTo>
                <a:lnTo>
                  <a:pt x="0" y="20"/>
                </a:lnTo>
                <a:lnTo>
                  <a:pt x="10" y="0"/>
                </a:lnTo>
                <a:lnTo>
                  <a:pt x="20" y="0"/>
                </a:lnTo>
                <a:lnTo>
                  <a:pt x="25" y="4"/>
                </a:lnTo>
                <a:lnTo>
                  <a:pt x="86" y="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4" name="Freeform 1919"/>
          <p:cNvSpPr>
            <a:spLocks/>
          </p:cNvSpPr>
          <p:nvPr/>
        </p:nvSpPr>
        <p:spPr bwMode="auto">
          <a:xfrm flipH="1">
            <a:off x="3596976" y="3387244"/>
            <a:ext cx="50884" cy="16544"/>
          </a:xfrm>
          <a:custGeom>
            <a:avLst/>
            <a:gdLst>
              <a:gd name="T0" fmla="*/ 5 w 67"/>
              <a:gd name="T1" fmla="*/ 15 h 19"/>
              <a:gd name="T2" fmla="*/ 10 w 67"/>
              <a:gd name="T3" fmla="*/ 15 h 19"/>
              <a:gd name="T4" fmla="*/ 13 w 67"/>
              <a:gd name="T5" fmla="*/ 15 h 19"/>
              <a:gd name="T6" fmla="*/ 16 w 67"/>
              <a:gd name="T7" fmla="*/ 16 h 19"/>
              <a:gd name="T8" fmla="*/ 20 w 67"/>
              <a:gd name="T9" fmla="*/ 17 h 19"/>
              <a:gd name="T10" fmla="*/ 24 w 67"/>
              <a:gd name="T11" fmla="*/ 17 h 19"/>
              <a:gd name="T12" fmla="*/ 28 w 67"/>
              <a:gd name="T13" fmla="*/ 17 h 19"/>
              <a:gd name="T14" fmla="*/ 33 w 67"/>
              <a:gd name="T15" fmla="*/ 18 h 19"/>
              <a:gd name="T16" fmla="*/ 35 w 67"/>
              <a:gd name="T17" fmla="*/ 18 h 19"/>
              <a:gd name="T18" fmla="*/ 40 w 67"/>
              <a:gd name="T19" fmla="*/ 18 h 19"/>
              <a:gd name="T20" fmla="*/ 44 w 67"/>
              <a:gd name="T21" fmla="*/ 17 h 19"/>
              <a:gd name="T22" fmla="*/ 48 w 67"/>
              <a:gd name="T23" fmla="*/ 17 h 19"/>
              <a:gd name="T24" fmla="*/ 51 w 67"/>
              <a:gd name="T25" fmla="*/ 17 h 19"/>
              <a:gd name="T26" fmla="*/ 54 w 67"/>
              <a:gd name="T27" fmla="*/ 16 h 19"/>
              <a:gd name="T28" fmla="*/ 59 w 67"/>
              <a:gd name="T29" fmla="*/ 16 h 19"/>
              <a:gd name="T30" fmla="*/ 63 w 67"/>
              <a:gd name="T31" fmla="*/ 15 h 19"/>
              <a:gd name="T32" fmla="*/ 63 w 67"/>
              <a:gd name="T33" fmla="*/ 14 h 19"/>
              <a:gd name="T34" fmla="*/ 60 w 67"/>
              <a:gd name="T35" fmla="*/ 12 h 19"/>
              <a:gd name="T36" fmla="*/ 55 w 67"/>
              <a:gd name="T37" fmla="*/ 9 h 19"/>
              <a:gd name="T38" fmla="*/ 52 w 67"/>
              <a:gd name="T39" fmla="*/ 9 h 19"/>
              <a:gd name="T40" fmla="*/ 49 w 67"/>
              <a:gd name="T41" fmla="*/ 7 h 19"/>
              <a:gd name="T42" fmla="*/ 45 w 67"/>
              <a:gd name="T43" fmla="*/ 6 h 19"/>
              <a:gd name="T44" fmla="*/ 42 w 67"/>
              <a:gd name="T45" fmla="*/ 4 h 19"/>
              <a:gd name="T46" fmla="*/ 37 w 67"/>
              <a:gd name="T47" fmla="*/ 3 h 19"/>
              <a:gd name="T48" fmla="*/ 34 w 67"/>
              <a:gd name="T49" fmla="*/ 1 h 19"/>
              <a:gd name="T50" fmla="*/ 30 w 67"/>
              <a:gd name="T51" fmla="*/ 1 h 19"/>
              <a:gd name="T52" fmla="*/ 27 w 67"/>
              <a:gd name="T53" fmla="*/ 0 h 19"/>
              <a:gd name="T54" fmla="*/ 22 w 67"/>
              <a:gd name="T55" fmla="*/ 0 h 19"/>
              <a:gd name="T56" fmla="*/ 18 w 67"/>
              <a:gd name="T57" fmla="*/ 0 h 19"/>
              <a:gd name="T58" fmla="*/ 16 w 67"/>
              <a:gd name="T59" fmla="*/ 0 h 19"/>
              <a:gd name="T60" fmla="*/ 12 w 67"/>
              <a:gd name="T61" fmla="*/ 0 h 19"/>
              <a:gd name="T62" fmla="*/ 7 w 67"/>
              <a:gd name="T63" fmla="*/ 0 h 19"/>
              <a:gd name="T64" fmla="*/ 4 w 67"/>
              <a:gd name="T65" fmla="*/ 0 h 19"/>
              <a:gd name="T66" fmla="*/ 2 w 67"/>
              <a:gd name="T67" fmla="*/ 1 h 19"/>
              <a:gd name="T68" fmla="*/ 0 w 67"/>
              <a:gd name="T69" fmla="*/ 3 h 19"/>
              <a:gd name="T70" fmla="*/ 0 w 67"/>
              <a:gd name="T71" fmla="*/ 5 h 19"/>
              <a:gd name="T72" fmla="*/ 0 w 67"/>
              <a:gd name="T73" fmla="*/ 7 h 19"/>
              <a:gd name="T74" fmla="*/ 0 w 67"/>
              <a:gd name="T75" fmla="*/ 9 h 19"/>
              <a:gd name="T76" fmla="*/ 1 w 67"/>
              <a:gd name="T77" fmla="*/ 12 h 19"/>
              <a:gd name="T78" fmla="*/ 3 w 67"/>
              <a:gd name="T79" fmla="*/ 15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9"/>
              <a:gd name="T122" fmla="*/ 67 w 67"/>
              <a:gd name="T123" fmla="*/ 19 h 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9">
                <a:moveTo>
                  <a:pt x="3" y="15"/>
                </a:moveTo>
                <a:lnTo>
                  <a:pt x="5" y="15"/>
                </a:lnTo>
                <a:lnTo>
                  <a:pt x="7" y="15"/>
                </a:lnTo>
                <a:lnTo>
                  <a:pt x="10" y="15"/>
                </a:lnTo>
                <a:lnTo>
                  <a:pt x="12" y="15"/>
                </a:lnTo>
                <a:lnTo>
                  <a:pt x="13" y="15"/>
                </a:lnTo>
                <a:lnTo>
                  <a:pt x="15" y="16"/>
                </a:lnTo>
                <a:lnTo>
                  <a:pt x="16" y="16"/>
                </a:lnTo>
                <a:lnTo>
                  <a:pt x="18" y="16"/>
                </a:lnTo>
                <a:lnTo>
                  <a:pt x="20" y="17"/>
                </a:lnTo>
                <a:lnTo>
                  <a:pt x="22" y="17"/>
                </a:lnTo>
                <a:lnTo>
                  <a:pt x="24" y="17"/>
                </a:lnTo>
                <a:lnTo>
                  <a:pt x="26" y="17"/>
                </a:lnTo>
                <a:lnTo>
                  <a:pt x="28" y="17"/>
                </a:lnTo>
                <a:lnTo>
                  <a:pt x="30" y="17"/>
                </a:lnTo>
                <a:lnTo>
                  <a:pt x="33" y="18"/>
                </a:lnTo>
                <a:lnTo>
                  <a:pt x="34" y="18"/>
                </a:lnTo>
                <a:lnTo>
                  <a:pt x="35" y="18"/>
                </a:lnTo>
                <a:lnTo>
                  <a:pt x="37" y="18"/>
                </a:lnTo>
                <a:lnTo>
                  <a:pt x="40" y="18"/>
                </a:lnTo>
                <a:lnTo>
                  <a:pt x="42" y="18"/>
                </a:lnTo>
                <a:lnTo>
                  <a:pt x="44" y="17"/>
                </a:lnTo>
                <a:lnTo>
                  <a:pt x="46" y="17"/>
                </a:lnTo>
                <a:lnTo>
                  <a:pt x="48" y="17"/>
                </a:lnTo>
                <a:lnTo>
                  <a:pt x="50" y="17"/>
                </a:lnTo>
                <a:lnTo>
                  <a:pt x="51" y="17"/>
                </a:lnTo>
                <a:lnTo>
                  <a:pt x="52" y="17"/>
                </a:lnTo>
                <a:lnTo>
                  <a:pt x="54" y="16"/>
                </a:lnTo>
                <a:lnTo>
                  <a:pt x="57" y="16"/>
                </a:lnTo>
                <a:lnTo>
                  <a:pt x="59" y="16"/>
                </a:lnTo>
                <a:lnTo>
                  <a:pt x="61" y="16"/>
                </a:lnTo>
                <a:lnTo>
                  <a:pt x="63" y="15"/>
                </a:lnTo>
                <a:lnTo>
                  <a:pt x="66" y="15"/>
                </a:lnTo>
                <a:lnTo>
                  <a:pt x="63" y="14"/>
                </a:lnTo>
                <a:lnTo>
                  <a:pt x="61" y="12"/>
                </a:lnTo>
                <a:lnTo>
                  <a:pt x="60" y="12"/>
                </a:lnTo>
                <a:lnTo>
                  <a:pt x="57" y="11"/>
                </a:lnTo>
                <a:lnTo>
                  <a:pt x="55" y="9"/>
                </a:lnTo>
                <a:lnTo>
                  <a:pt x="54" y="9"/>
                </a:lnTo>
                <a:lnTo>
                  <a:pt x="52" y="9"/>
                </a:lnTo>
                <a:lnTo>
                  <a:pt x="50" y="8"/>
                </a:lnTo>
                <a:lnTo>
                  <a:pt x="49" y="7"/>
                </a:lnTo>
                <a:lnTo>
                  <a:pt x="48" y="7"/>
                </a:lnTo>
                <a:lnTo>
                  <a:pt x="45" y="6"/>
                </a:lnTo>
                <a:lnTo>
                  <a:pt x="43" y="5"/>
                </a:lnTo>
                <a:lnTo>
                  <a:pt x="42" y="4"/>
                </a:lnTo>
                <a:lnTo>
                  <a:pt x="40" y="4"/>
                </a:lnTo>
                <a:lnTo>
                  <a:pt x="37" y="3"/>
                </a:lnTo>
                <a:lnTo>
                  <a:pt x="35" y="2"/>
                </a:lnTo>
                <a:lnTo>
                  <a:pt x="34" y="1"/>
                </a:lnTo>
                <a:lnTo>
                  <a:pt x="33" y="1"/>
                </a:lnTo>
                <a:lnTo>
                  <a:pt x="30" y="1"/>
                </a:lnTo>
                <a:lnTo>
                  <a:pt x="29" y="1"/>
                </a:lnTo>
                <a:lnTo>
                  <a:pt x="27" y="0"/>
                </a:lnTo>
                <a:lnTo>
                  <a:pt x="24" y="0"/>
                </a:lnTo>
                <a:lnTo>
                  <a:pt x="22" y="0"/>
                </a:lnTo>
                <a:lnTo>
                  <a:pt x="20" y="0"/>
                </a:lnTo>
                <a:lnTo>
                  <a:pt x="18" y="0"/>
                </a:lnTo>
                <a:lnTo>
                  <a:pt x="16" y="0"/>
                </a:lnTo>
                <a:lnTo>
                  <a:pt x="14" y="0"/>
                </a:lnTo>
                <a:lnTo>
                  <a:pt x="12" y="0"/>
                </a:lnTo>
                <a:lnTo>
                  <a:pt x="10" y="0"/>
                </a:lnTo>
                <a:lnTo>
                  <a:pt x="7" y="0"/>
                </a:lnTo>
                <a:lnTo>
                  <a:pt x="6" y="0"/>
                </a:lnTo>
                <a:lnTo>
                  <a:pt x="4" y="0"/>
                </a:lnTo>
                <a:lnTo>
                  <a:pt x="3" y="0"/>
                </a:lnTo>
                <a:lnTo>
                  <a:pt x="2" y="1"/>
                </a:lnTo>
                <a:lnTo>
                  <a:pt x="1" y="2"/>
                </a:lnTo>
                <a:lnTo>
                  <a:pt x="0" y="3"/>
                </a:lnTo>
                <a:lnTo>
                  <a:pt x="0" y="4"/>
                </a:lnTo>
                <a:lnTo>
                  <a:pt x="0" y="5"/>
                </a:lnTo>
                <a:lnTo>
                  <a:pt x="0" y="6"/>
                </a:lnTo>
                <a:lnTo>
                  <a:pt x="0" y="7"/>
                </a:lnTo>
                <a:lnTo>
                  <a:pt x="0" y="8"/>
                </a:lnTo>
                <a:lnTo>
                  <a:pt x="0" y="9"/>
                </a:lnTo>
                <a:lnTo>
                  <a:pt x="1" y="11"/>
                </a:lnTo>
                <a:lnTo>
                  <a:pt x="1" y="12"/>
                </a:lnTo>
                <a:lnTo>
                  <a:pt x="2" y="13"/>
                </a:lnTo>
                <a:lnTo>
                  <a:pt x="3"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5" name="Freeform 1920"/>
          <p:cNvSpPr>
            <a:spLocks/>
          </p:cNvSpPr>
          <p:nvPr/>
        </p:nvSpPr>
        <p:spPr bwMode="auto">
          <a:xfrm flipH="1">
            <a:off x="3610646" y="3389856"/>
            <a:ext cx="34935" cy="13932"/>
          </a:xfrm>
          <a:custGeom>
            <a:avLst/>
            <a:gdLst>
              <a:gd name="T0" fmla="*/ 3 w 46"/>
              <a:gd name="T1" fmla="*/ 13 h 16"/>
              <a:gd name="T2" fmla="*/ 6 w 46"/>
              <a:gd name="T3" fmla="*/ 13 h 16"/>
              <a:gd name="T4" fmla="*/ 9 w 46"/>
              <a:gd name="T5" fmla="*/ 13 h 16"/>
              <a:gd name="T6" fmla="*/ 12 w 46"/>
              <a:gd name="T7" fmla="*/ 14 h 16"/>
              <a:gd name="T8" fmla="*/ 14 w 46"/>
              <a:gd name="T9" fmla="*/ 14 h 16"/>
              <a:gd name="T10" fmla="*/ 16 w 46"/>
              <a:gd name="T11" fmla="*/ 15 h 16"/>
              <a:gd name="T12" fmla="*/ 19 w 46"/>
              <a:gd name="T13" fmla="*/ 15 h 16"/>
              <a:gd name="T14" fmla="*/ 22 w 46"/>
              <a:gd name="T15" fmla="*/ 15 h 16"/>
              <a:gd name="T16" fmla="*/ 25 w 46"/>
              <a:gd name="T17" fmla="*/ 15 h 16"/>
              <a:gd name="T18" fmla="*/ 28 w 46"/>
              <a:gd name="T19" fmla="*/ 15 h 16"/>
              <a:gd name="T20" fmla="*/ 30 w 46"/>
              <a:gd name="T21" fmla="*/ 15 h 16"/>
              <a:gd name="T22" fmla="*/ 33 w 46"/>
              <a:gd name="T23" fmla="*/ 14 h 16"/>
              <a:gd name="T24" fmla="*/ 36 w 46"/>
              <a:gd name="T25" fmla="*/ 14 h 16"/>
              <a:gd name="T26" fmla="*/ 39 w 46"/>
              <a:gd name="T27" fmla="*/ 14 h 16"/>
              <a:gd name="T28" fmla="*/ 42 w 46"/>
              <a:gd name="T29" fmla="*/ 13 h 16"/>
              <a:gd name="T30" fmla="*/ 45 w 46"/>
              <a:gd name="T31" fmla="*/ 13 h 16"/>
              <a:gd name="T32" fmla="*/ 42 w 46"/>
              <a:gd name="T33" fmla="*/ 10 h 16"/>
              <a:gd name="T34" fmla="*/ 39 w 46"/>
              <a:gd name="T35" fmla="*/ 9 h 16"/>
              <a:gd name="T36" fmla="*/ 36 w 46"/>
              <a:gd name="T37" fmla="*/ 8 h 16"/>
              <a:gd name="T38" fmla="*/ 33 w 46"/>
              <a:gd name="T39" fmla="*/ 7 h 16"/>
              <a:gd name="T40" fmla="*/ 31 w 46"/>
              <a:gd name="T41" fmla="*/ 5 h 16"/>
              <a:gd name="T42" fmla="*/ 29 w 46"/>
              <a:gd name="T43" fmla="*/ 4 h 16"/>
              <a:gd name="T44" fmla="*/ 26 w 46"/>
              <a:gd name="T45" fmla="*/ 3 h 16"/>
              <a:gd name="T46" fmla="*/ 24 w 46"/>
              <a:gd name="T47" fmla="*/ 1 h 16"/>
              <a:gd name="T48" fmla="*/ 21 w 46"/>
              <a:gd name="T49" fmla="*/ 0 h 16"/>
              <a:gd name="T50" fmla="*/ 18 w 46"/>
              <a:gd name="T51" fmla="*/ 0 h 16"/>
              <a:gd name="T52" fmla="*/ 15 w 46"/>
              <a:gd name="T53" fmla="*/ 0 h 16"/>
              <a:gd name="T54" fmla="*/ 13 w 46"/>
              <a:gd name="T55" fmla="*/ 0 h 16"/>
              <a:gd name="T56" fmla="*/ 10 w 46"/>
              <a:gd name="T57" fmla="*/ 0 h 16"/>
              <a:gd name="T58" fmla="*/ 7 w 46"/>
              <a:gd name="T59" fmla="*/ 0 h 16"/>
              <a:gd name="T60" fmla="*/ 4 w 46"/>
              <a:gd name="T61" fmla="*/ 0 h 16"/>
              <a:gd name="T62" fmla="*/ 2 w 46"/>
              <a:gd name="T63" fmla="*/ 0 h 16"/>
              <a:gd name="T64" fmla="*/ 1 w 46"/>
              <a:gd name="T65" fmla="*/ 1 h 16"/>
              <a:gd name="T66" fmla="*/ 0 w 46"/>
              <a:gd name="T67" fmla="*/ 3 h 16"/>
              <a:gd name="T68" fmla="*/ 0 w 46"/>
              <a:gd name="T69" fmla="*/ 5 h 16"/>
              <a:gd name="T70" fmla="*/ 0 w 46"/>
              <a:gd name="T71" fmla="*/ 8 h 16"/>
              <a:gd name="T72" fmla="*/ 1 w 46"/>
              <a:gd name="T73" fmla="*/ 12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16"/>
              <a:gd name="T113" fmla="*/ 46 w 46"/>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16">
                <a:moveTo>
                  <a:pt x="1" y="12"/>
                </a:moveTo>
                <a:lnTo>
                  <a:pt x="3" y="13"/>
                </a:lnTo>
                <a:lnTo>
                  <a:pt x="4" y="13"/>
                </a:lnTo>
                <a:lnTo>
                  <a:pt x="6" y="13"/>
                </a:lnTo>
                <a:lnTo>
                  <a:pt x="7" y="13"/>
                </a:lnTo>
                <a:lnTo>
                  <a:pt x="9" y="13"/>
                </a:lnTo>
                <a:lnTo>
                  <a:pt x="10" y="13"/>
                </a:lnTo>
                <a:lnTo>
                  <a:pt x="12" y="14"/>
                </a:lnTo>
                <a:lnTo>
                  <a:pt x="13" y="14"/>
                </a:lnTo>
                <a:lnTo>
                  <a:pt x="14" y="14"/>
                </a:lnTo>
                <a:lnTo>
                  <a:pt x="15" y="14"/>
                </a:lnTo>
                <a:lnTo>
                  <a:pt x="16" y="15"/>
                </a:lnTo>
                <a:lnTo>
                  <a:pt x="18" y="15"/>
                </a:lnTo>
                <a:lnTo>
                  <a:pt x="19" y="15"/>
                </a:lnTo>
                <a:lnTo>
                  <a:pt x="21" y="15"/>
                </a:lnTo>
                <a:lnTo>
                  <a:pt x="22" y="15"/>
                </a:lnTo>
                <a:lnTo>
                  <a:pt x="24" y="15"/>
                </a:lnTo>
                <a:lnTo>
                  <a:pt x="25" y="15"/>
                </a:lnTo>
                <a:lnTo>
                  <a:pt x="26" y="15"/>
                </a:lnTo>
                <a:lnTo>
                  <a:pt x="28" y="15"/>
                </a:lnTo>
                <a:lnTo>
                  <a:pt x="29" y="15"/>
                </a:lnTo>
                <a:lnTo>
                  <a:pt x="30" y="15"/>
                </a:lnTo>
                <a:lnTo>
                  <a:pt x="31" y="14"/>
                </a:lnTo>
                <a:lnTo>
                  <a:pt x="33" y="14"/>
                </a:lnTo>
                <a:lnTo>
                  <a:pt x="34" y="14"/>
                </a:lnTo>
                <a:lnTo>
                  <a:pt x="36" y="14"/>
                </a:lnTo>
                <a:lnTo>
                  <a:pt x="37" y="14"/>
                </a:lnTo>
                <a:lnTo>
                  <a:pt x="39" y="14"/>
                </a:lnTo>
                <a:lnTo>
                  <a:pt x="40" y="13"/>
                </a:lnTo>
                <a:lnTo>
                  <a:pt x="42" y="13"/>
                </a:lnTo>
                <a:lnTo>
                  <a:pt x="43" y="13"/>
                </a:lnTo>
                <a:lnTo>
                  <a:pt x="45" y="13"/>
                </a:lnTo>
                <a:lnTo>
                  <a:pt x="43" y="12"/>
                </a:lnTo>
                <a:lnTo>
                  <a:pt x="42" y="10"/>
                </a:lnTo>
                <a:lnTo>
                  <a:pt x="40" y="10"/>
                </a:lnTo>
                <a:lnTo>
                  <a:pt x="39" y="9"/>
                </a:lnTo>
                <a:lnTo>
                  <a:pt x="38" y="8"/>
                </a:lnTo>
                <a:lnTo>
                  <a:pt x="36" y="8"/>
                </a:lnTo>
                <a:lnTo>
                  <a:pt x="35" y="7"/>
                </a:lnTo>
                <a:lnTo>
                  <a:pt x="33" y="7"/>
                </a:lnTo>
                <a:lnTo>
                  <a:pt x="32" y="6"/>
                </a:lnTo>
                <a:lnTo>
                  <a:pt x="31" y="5"/>
                </a:lnTo>
                <a:lnTo>
                  <a:pt x="30" y="4"/>
                </a:lnTo>
                <a:lnTo>
                  <a:pt x="29" y="4"/>
                </a:lnTo>
                <a:lnTo>
                  <a:pt x="28" y="3"/>
                </a:lnTo>
                <a:lnTo>
                  <a:pt x="26" y="3"/>
                </a:lnTo>
                <a:lnTo>
                  <a:pt x="25" y="2"/>
                </a:lnTo>
                <a:lnTo>
                  <a:pt x="24" y="1"/>
                </a:lnTo>
                <a:lnTo>
                  <a:pt x="22" y="1"/>
                </a:lnTo>
                <a:lnTo>
                  <a:pt x="21" y="0"/>
                </a:lnTo>
                <a:lnTo>
                  <a:pt x="20" y="0"/>
                </a:lnTo>
                <a:lnTo>
                  <a:pt x="18" y="0"/>
                </a:lnTo>
                <a:lnTo>
                  <a:pt x="16" y="0"/>
                </a:lnTo>
                <a:lnTo>
                  <a:pt x="15" y="0"/>
                </a:lnTo>
                <a:lnTo>
                  <a:pt x="13" y="0"/>
                </a:lnTo>
                <a:lnTo>
                  <a:pt x="12" y="0"/>
                </a:lnTo>
                <a:lnTo>
                  <a:pt x="10" y="0"/>
                </a:lnTo>
                <a:lnTo>
                  <a:pt x="9" y="0"/>
                </a:lnTo>
                <a:lnTo>
                  <a:pt x="7" y="0"/>
                </a:lnTo>
                <a:lnTo>
                  <a:pt x="6" y="0"/>
                </a:lnTo>
                <a:lnTo>
                  <a:pt x="4" y="0"/>
                </a:lnTo>
                <a:lnTo>
                  <a:pt x="3" y="0"/>
                </a:lnTo>
                <a:lnTo>
                  <a:pt x="2" y="0"/>
                </a:lnTo>
                <a:lnTo>
                  <a:pt x="1" y="0"/>
                </a:lnTo>
                <a:lnTo>
                  <a:pt x="1" y="1"/>
                </a:lnTo>
                <a:lnTo>
                  <a:pt x="0" y="1"/>
                </a:lnTo>
                <a:lnTo>
                  <a:pt x="0" y="3"/>
                </a:lnTo>
                <a:lnTo>
                  <a:pt x="0" y="4"/>
                </a:lnTo>
                <a:lnTo>
                  <a:pt x="0" y="5"/>
                </a:lnTo>
                <a:lnTo>
                  <a:pt x="0" y="7"/>
                </a:lnTo>
                <a:lnTo>
                  <a:pt x="0" y="8"/>
                </a:lnTo>
                <a:lnTo>
                  <a:pt x="0" y="10"/>
                </a:lnTo>
                <a:lnTo>
                  <a:pt x="1"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6" name="Freeform 1921"/>
          <p:cNvSpPr>
            <a:spLocks/>
          </p:cNvSpPr>
          <p:nvPr/>
        </p:nvSpPr>
        <p:spPr bwMode="auto">
          <a:xfrm flipH="1">
            <a:off x="3623557" y="3390727"/>
            <a:ext cx="15949" cy="13932"/>
          </a:xfrm>
          <a:custGeom>
            <a:avLst/>
            <a:gdLst>
              <a:gd name="T0" fmla="*/ 0 w 21"/>
              <a:gd name="T1" fmla="*/ 12 h 16"/>
              <a:gd name="T2" fmla="*/ 18 w 21"/>
              <a:gd name="T3" fmla="*/ 15 h 16"/>
              <a:gd name="T4" fmla="*/ 19 w 21"/>
              <a:gd name="T5" fmla="*/ 15 h 16"/>
              <a:gd name="T6" fmla="*/ 19 w 21"/>
              <a:gd name="T7" fmla="*/ 14 h 16"/>
              <a:gd name="T8" fmla="*/ 20 w 21"/>
              <a:gd name="T9" fmla="*/ 12 h 16"/>
              <a:gd name="T10" fmla="*/ 20 w 21"/>
              <a:gd name="T11" fmla="*/ 5 h 16"/>
              <a:gd name="T12" fmla="*/ 20 w 21"/>
              <a:gd name="T13" fmla="*/ 3 h 16"/>
              <a:gd name="T14" fmla="*/ 19 w 21"/>
              <a:gd name="T15" fmla="*/ 3 h 16"/>
              <a:gd name="T16" fmla="*/ 19 w 21"/>
              <a:gd name="T17" fmla="*/ 2 h 16"/>
              <a:gd name="T18" fmla="*/ 18 w 21"/>
              <a:gd name="T19" fmla="*/ 2 h 16"/>
              <a:gd name="T20" fmla="*/ 0 w 21"/>
              <a:gd name="T21" fmla="*/ 0 h 16"/>
              <a:gd name="T22" fmla="*/ 0 w 21"/>
              <a:gd name="T23" fmla="*/ 0 h 16"/>
              <a:gd name="T24" fmla="*/ 0 w 21"/>
              <a:gd name="T25" fmla="*/ 0 h 16"/>
              <a:gd name="T26" fmla="*/ 0 w 21"/>
              <a:gd name="T27" fmla="*/ 2 h 16"/>
              <a:gd name="T28" fmla="*/ 0 w 21"/>
              <a:gd name="T29" fmla="*/ 10 h 16"/>
              <a:gd name="T30" fmla="*/ 0 w 21"/>
              <a:gd name="T31" fmla="*/ 11 h 16"/>
              <a:gd name="T32" fmla="*/ 0 w 21"/>
              <a:gd name="T33" fmla="*/ 12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6"/>
              <a:gd name="T53" fmla="*/ 21 w 2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6">
                <a:moveTo>
                  <a:pt x="0" y="12"/>
                </a:moveTo>
                <a:lnTo>
                  <a:pt x="18" y="15"/>
                </a:lnTo>
                <a:lnTo>
                  <a:pt x="19" y="15"/>
                </a:lnTo>
                <a:lnTo>
                  <a:pt x="19" y="14"/>
                </a:lnTo>
                <a:lnTo>
                  <a:pt x="20" y="12"/>
                </a:lnTo>
                <a:lnTo>
                  <a:pt x="20" y="5"/>
                </a:lnTo>
                <a:lnTo>
                  <a:pt x="20" y="3"/>
                </a:lnTo>
                <a:lnTo>
                  <a:pt x="19" y="3"/>
                </a:lnTo>
                <a:lnTo>
                  <a:pt x="19" y="2"/>
                </a:lnTo>
                <a:lnTo>
                  <a:pt x="18" y="2"/>
                </a:lnTo>
                <a:lnTo>
                  <a:pt x="0" y="0"/>
                </a:lnTo>
                <a:lnTo>
                  <a:pt x="0" y="2"/>
                </a:lnTo>
                <a:lnTo>
                  <a:pt x="0" y="10"/>
                </a:lnTo>
                <a:lnTo>
                  <a:pt x="0" y="11"/>
                </a:lnTo>
                <a:lnTo>
                  <a:pt x="0"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7" name="Freeform 1922"/>
          <p:cNvSpPr>
            <a:spLocks/>
          </p:cNvSpPr>
          <p:nvPr/>
        </p:nvSpPr>
        <p:spPr bwMode="auto">
          <a:xfrm flipH="1">
            <a:off x="3624316" y="3393339"/>
            <a:ext cx="12911" cy="13932"/>
          </a:xfrm>
          <a:custGeom>
            <a:avLst/>
            <a:gdLst>
              <a:gd name="T0" fmla="*/ 7 w 17"/>
              <a:gd name="T1" fmla="*/ 0 h 16"/>
              <a:gd name="T2" fmla="*/ 8 w 17"/>
              <a:gd name="T3" fmla="*/ 0 h 16"/>
              <a:gd name="T4" fmla="*/ 10 w 17"/>
              <a:gd name="T5" fmla="*/ 1 h 16"/>
              <a:gd name="T6" fmla="*/ 11 w 17"/>
              <a:gd name="T7" fmla="*/ 2 h 16"/>
              <a:gd name="T8" fmla="*/ 13 w 17"/>
              <a:gd name="T9" fmla="*/ 3 h 16"/>
              <a:gd name="T10" fmla="*/ 13 w 17"/>
              <a:gd name="T11" fmla="*/ 5 h 16"/>
              <a:gd name="T12" fmla="*/ 15 w 17"/>
              <a:gd name="T13" fmla="*/ 6 h 16"/>
              <a:gd name="T14" fmla="*/ 15 w 17"/>
              <a:gd name="T15" fmla="*/ 8 h 16"/>
              <a:gd name="T16" fmla="*/ 16 w 17"/>
              <a:gd name="T17" fmla="*/ 9 h 16"/>
              <a:gd name="T18" fmla="*/ 15 w 17"/>
              <a:gd name="T19" fmla="*/ 11 h 16"/>
              <a:gd name="T20" fmla="*/ 15 w 17"/>
              <a:gd name="T21" fmla="*/ 12 h 16"/>
              <a:gd name="T22" fmla="*/ 13 w 17"/>
              <a:gd name="T23" fmla="*/ 14 h 16"/>
              <a:gd name="T24" fmla="*/ 13 w 17"/>
              <a:gd name="T25" fmla="*/ 15 h 16"/>
              <a:gd name="T26" fmla="*/ 11 w 17"/>
              <a:gd name="T27" fmla="*/ 15 h 16"/>
              <a:gd name="T28" fmla="*/ 10 w 17"/>
              <a:gd name="T29" fmla="*/ 15 h 16"/>
              <a:gd name="T30" fmla="*/ 8 w 17"/>
              <a:gd name="T31" fmla="*/ 15 h 16"/>
              <a:gd name="T32" fmla="*/ 7 w 17"/>
              <a:gd name="T33" fmla="*/ 15 h 16"/>
              <a:gd name="T34" fmla="*/ 6 w 17"/>
              <a:gd name="T35" fmla="*/ 15 h 16"/>
              <a:gd name="T36" fmla="*/ 4 w 17"/>
              <a:gd name="T37" fmla="*/ 14 h 16"/>
              <a:gd name="T38" fmla="*/ 2 w 17"/>
              <a:gd name="T39" fmla="*/ 12 h 16"/>
              <a:gd name="T40" fmla="*/ 1 w 17"/>
              <a:gd name="T41" fmla="*/ 11 h 16"/>
              <a:gd name="T42" fmla="*/ 0 w 17"/>
              <a:gd name="T43" fmla="*/ 11 h 16"/>
              <a:gd name="T44" fmla="*/ 0 w 17"/>
              <a:gd name="T45" fmla="*/ 8 h 16"/>
              <a:gd name="T46" fmla="*/ 0 w 17"/>
              <a:gd name="T47" fmla="*/ 6 h 16"/>
              <a:gd name="T48" fmla="*/ 0 w 17"/>
              <a:gd name="T49" fmla="*/ 5 h 16"/>
              <a:gd name="T50" fmla="*/ 0 w 17"/>
              <a:gd name="T51" fmla="*/ 3 h 16"/>
              <a:gd name="T52" fmla="*/ 0 w 17"/>
              <a:gd name="T53" fmla="*/ 2 h 16"/>
              <a:gd name="T54" fmla="*/ 0 w 17"/>
              <a:gd name="T55" fmla="*/ 1 h 16"/>
              <a:gd name="T56" fmla="*/ 1 w 17"/>
              <a:gd name="T57" fmla="*/ 0 h 16"/>
              <a:gd name="T58" fmla="*/ 2 w 17"/>
              <a:gd name="T59" fmla="*/ 0 h 16"/>
              <a:gd name="T60" fmla="*/ 4 w 17"/>
              <a:gd name="T61" fmla="*/ 0 h 16"/>
              <a:gd name="T62" fmla="*/ 6 w 17"/>
              <a:gd name="T63" fmla="*/ 0 h 16"/>
              <a:gd name="T64" fmla="*/ 7 w 17"/>
              <a:gd name="T65" fmla="*/ 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6"/>
              <a:gd name="T101" fmla="*/ 17 w 17"/>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6">
                <a:moveTo>
                  <a:pt x="7" y="0"/>
                </a:moveTo>
                <a:lnTo>
                  <a:pt x="8" y="0"/>
                </a:lnTo>
                <a:lnTo>
                  <a:pt x="10" y="1"/>
                </a:lnTo>
                <a:lnTo>
                  <a:pt x="11" y="2"/>
                </a:lnTo>
                <a:lnTo>
                  <a:pt x="13" y="3"/>
                </a:lnTo>
                <a:lnTo>
                  <a:pt x="13" y="5"/>
                </a:lnTo>
                <a:lnTo>
                  <a:pt x="15" y="6"/>
                </a:lnTo>
                <a:lnTo>
                  <a:pt x="15" y="8"/>
                </a:lnTo>
                <a:lnTo>
                  <a:pt x="16" y="9"/>
                </a:lnTo>
                <a:lnTo>
                  <a:pt x="15" y="11"/>
                </a:lnTo>
                <a:lnTo>
                  <a:pt x="15" y="12"/>
                </a:lnTo>
                <a:lnTo>
                  <a:pt x="13" y="14"/>
                </a:lnTo>
                <a:lnTo>
                  <a:pt x="13" y="15"/>
                </a:lnTo>
                <a:lnTo>
                  <a:pt x="11" y="15"/>
                </a:lnTo>
                <a:lnTo>
                  <a:pt x="10" y="15"/>
                </a:lnTo>
                <a:lnTo>
                  <a:pt x="8" y="15"/>
                </a:lnTo>
                <a:lnTo>
                  <a:pt x="7" y="15"/>
                </a:lnTo>
                <a:lnTo>
                  <a:pt x="6" y="15"/>
                </a:lnTo>
                <a:lnTo>
                  <a:pt x="4" y="14"/>
                </a:lnTo>
                <a:lnTo>
                  <a:pt x="2" y="12"/>
                </a:lnTo>
                <a:lnTo>
                  <a:pt x="1" y="11"/>
                </a:lnTo>
                <a:lnTo>
                  <a:pt x="0" y="11"/>
                </a:lnTo>
                <a:lnTo>
                  <a:pt x="0" y="8"/>
                </a:lnTo>
                <a:lnTo>
                  <a:pt x="0" y="6"/>
                </a:lnTo>
                <a:lnTo>
                  <a:pt x="0" y="5"/>
                </a:lnTo>
                <a:lnTo>
                  <a:pt x="0" y="3"/>
                </a:lnTo>
                <a:lnTo>
                  <a:pt x="0" y="2"/>
                </a:lnTo>
                <a:lnTo>
                  <a:pt x="0" y="1"/>
                </a:lnTo>
                <a:lnTo>
                  <a:pt x="1" y="0"/>
                </a:lnTo>
                <a:lnTo>
                  <a:pt x="2" y="0"/>
                </a:lnTo>
                <a:lnTo>
                  <a:pt x="4" y="0"/>
                </a:lnTo>
                <a:lnTo>
                  <a:pt x="6" y="0"/>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8" name="Line 1923"/>
          <p:cNvSpPr>
            <a:spLocks noChangeShapeType="1"/>
          </p:cNvSpPr>
          <p:nvPr/>
        </p:nvSpPr>
        <p:spPr bwMode="auto">
          <a:xfrm flipH="1">
            <a:off x="3617481" y="3397693"/>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39" name="Freeform 1924"/>
          <p:cNvSpPr>
            <a:spLocks/>
          </p:cNvSpPr>
          <p:nvPr/>
        </p:nvSpPr>
        <p:spPr bwMode="auto">
          <a:xfrm flipH="1">
            <a:off x="3615962" y="3394210"/>
            <a:ext cx="12151" cy="13932"/>
          </a:xfrm>
          <a:custGeom>
            <a:avLst/>
            <a:gdLst>
              <a:gd name="T0" fmla="*/ 6 w 16"/>
              <a:gd name="T1" fmla="*/ 0 h 16"/>
              <a:gd name="T2" fmla="*/ 9 w 16"/>
              <a:gd name="T3" fmla="*/ 1 h 16"/>
              <a:gd name="T4" fmla="*/ 12 w 16"/>
              <a:gd name="T5" fmla="*/ 3 h 16"/>
              <a:gd name="T6" fmla="*/ 14 w 16"/>
              <a:gd name="T7" fmla="*/ 6 h 16"/>
              <a:gd name="T8" fmla="*/ 15 w 16"/>
              <a:gd name="T9" fmla="*/ 8 h 16"/>
              <a:gd name="T10" fmla="*/ 14 w 16"/>
              <a:gd name="T11" fmla="*/ 10 h 16"/>
              <a:gd name="T12" fmla="*/ 12 w 16"/>
              <a:gd name="T13" fmla="*/ 13 h 16"/>
              <a:gd name="T14" fmla="*/ 9 w 16"/>
              <a:gd name="T15" fmla="*/ 15 h 16"/>
              <a:gd name="T16" fmla="*/ 6 w 16"/>
              <a:gd name="T17" fmla="*/ 15 h 16"/>
              <a:gd name="T18" fmla="*/ 4 w 16"/>
              <a:gd name="T19" fmla="*/ 15 h 16"/>
              <a:gd name="T20" fmla="*/ 1 w 16"/>
              <a:gd name="T21" fmla="*/ 13 h 16"/>
              <a:gd name="T22" fmla="*/ 0 w 16"/>
              <a:gd name="T23" fmla="*/ 10 h 16"/>
              <a:gd name="T24" fmla="*/ 0 w 16"/>
              <a:gd name="T25" fmla="*/ 8 h 16"/>
              <a:gd name="T26" fmla="*/ 0 w 16"/>
              <a:gd name="T27" fmla="*/ 6 h 16"/>
              <a:gd name="T28" fmla="*/ 1 w 16"/>
              <a:gd name="T29" fmla="*/ 3 h 16"/>
              <a:gd name="T30" fmla="*/ 4 w 16"/>
              <a:gd name="T31" fmla="*/ 1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9" y="1"/>
                </a:lnTo>
                <a:lnTo>
                  <a:pt x="12" y="3"/>
                </a:lnTo>
                <a:lnTo>
                  <a:pt x="14" y="6"/>
                </a:lnTo>
                <a:lnTo>
                  <a:pt x="15" y="8"/>
                </a:lnTo>
                <a:lnTo>
                  <a:pt x="14" y="10"/>
                </a:lnTo>
                <a:lnTo>
                  <a:pt x="12" y="13"/>
                </a:lnTo>
                <a:lnTo>
                  <a:pt x="9" y="15"/>
                </a:lnTo>
                <a:lnTo>
                  <a:pt x="6" y="15"/>
                </a:lnTo>
                <a:lnTo>
                  <a:pt x="4" y="15"/>
                </a:lnTo>
                <a:lnTo>
                  <a:pt x="1" y="13"/>
                </a:lnTo>
                <a:lnTo>
                  <a:pt x="0" y="10"/>
                </a:lnTo>
                <a:lnTo>
                  <a:pt x="0" y="8"/>
                </a:lnTo>
                <a:lnTo>
                  <a:pt x="0" y="6"/>
                </a:lnTo>
                <a:lnTo>
                  <a:pt x="1" y="3"/>
                </a:lnTo>
                <a:lnTo>
                  <a:pt x="4" y="1"/>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0" name="Freeform 1925"/>
          <p:cNvSpPr>
            <a:spLocks/>
          </p:cNvSpPr>
          <p:nvPr/>
        </p:nvSpPr>
        <p:spPr bwMode="auto">
          <a:xfrm flipH="1">
            <a:off x="3637227" y="3394210"/>
            <a:ext cx="12151" cy="13932"/>
          </a:xfrm>
          <a:custGeom>
            <a:avLst/>
            <a:gdLst>
              <a:gd name="T0" fmla="*/ 6 w 16"/>
              <a:gd name="T1" fmla="*/ 0 h 16"/>
              <a:gd name="T2" fmla="*/ 10 w 16"/>
              <a:gd name="T3" fmla="*/ 1 h 16"/>
              <a:gd name="T4" fmla="*/ 12 w 16"/>
              <a:gd name="T5" fmla="*/ 2 h 16"/>
              <a:gd name="T6" fmla="*/ 14 w 16"/>
              <a:gd name="T7" fmla="*/ 5 h 16"/>
              <a:gd name="T8" fmla="*/ 15 w 16"/>
              <a:gd name="T9" fmla="*/ 8 h 16"/>
              <a:gd name="T10" fmla="*/ 14 w 16"/>
              <a:gd name="T11" fmla="*/ 10 h 16"/>
              <a:gd name="T12" fmla="*/ 12 w 16"/>
              <a:gd name="T13" fmla="*/ 13 h 16"/>
              <a:gd name="T14" fmla="*/ 10 w 16"/>
              <a:gd name="T15" fmla="*/ 15 h 16"/>
              <a:gd name="T16" fmla="*/ 6 w 16"/>
              <a:gd name="T17" fmla="*/ 15 h 16"/>
              <a:gd name="T18" fmla="*/ 4 w 16"/>
              <a:gd name="T19" fmla="*/ 15 h 16"/>
              <a:gd name="T20" fmla="*/ 1 w 16"/>
              <a:gd name="T21" fmla="*/ 13 h 16"/>
              <a:gd name="T22" fmla="*/ 0 w 16"/>
              <a:gd name="T23" fmla="*/ 10 h 16"/>
              <a:gd name="T24" fmla="*/ 0 w 16"/>
              <a:gd name="T25" fmla="*/ 8 h 16"/>
              <a:gd name="T26" fmla="*/ 0 w 16"/>
              <a:gd name="T27" fmla="*/ 5 h 16"/>
              <a:gd name="T28" fmla="*/ 1 w 16"/>
              <a:gd name="T29" fmla="*/ 2 h 16"/>
              <a:gd name="T30" fmla="*/ 4 w 16"/>
              <a:gd name="T31" fmla="*/ 1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10" y="1"/>
                </a:lnTo>
                <a:lnTo>
                  <a:pt x="12" y="2"/>
                </a:lnTo>
                <a:lnTo>
                  <a:pt x="14" y="5"/>
                </a:lnTo>
                <a:lnTo>
                  <a:pt x="15" y="8"/>
                </a:lnTo>
                <a:lnTo>
                  <a:pt x="14" y="10"/>
                </a:lnTo>
                <a:lnTo>
                  <a:pt x="12" y="13"/>
                </a:lnTo>
                <a:lnTo>
                  <a:pt x="10" y="15"/>
                </a:lnTo>
                <a:lnTo>
                  <a:pt x="6" y="15"/>
                </a:lnTo>
                <a:lnTo>
                  <a:pt x="4" y="15"/>
                </a:lnTo>
                <a:lnTo>
                  <a:pt x="1" y="13"/>
                </a:lnTo>
                <a:lnTo>
                  <a:pt x="0" y="10"/>
                </a:lnTo>
                <a:lnTo>
                  <a:pt x="0" y="8"/>
                </a:lnTo>
                <a:lnTo>
                  <a:pt x="0" y="5"/>
                </a:lnTo>
                <a:lnTo>
                  <a:pt x="1" y="2"/>
                </a:lnTo>
                <a:lnTo>
                  <a:pt x="4" y="1"/>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1" name="Line 1926"/>
          <p:cNvSpPr>
            <a:spLocks noChangeShapeType="1"/>
          </p:cNvSpPr>
          <p:nvPr/>
        </p:nvSpPr>
        <p:spPr bwMode="auto">
          <a:xfrm>
            <a:off x="3649378" y="3402047"/>
            <a:ext cx="759" cy="174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2" name="Line 1927"/>
          <p:cNvSpPr>
            <a:spLocks noChangeShapeType="1"/>
          </p:cNvSpPr>
          <p:nvPr/>
        </p:nvSpPr>
        <p:spPr bwMode="auto">
          <a:xfrm flipH="1">
            <a:off x="3686592" y="3387244"/>
            <a:ext cx="227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3" name="Freeform 1928"/>
          <p:cNvSpPr>
            <a:spLocks/>
          </p:cNvSpPr>
          <p:nvPr/>
        </p:nvSpPr>
        <p:spPr bwMode="auto">
          <a:xfrm flipH="1">
            <a:off x="3666846" y="3389856"/>
            <a:ext cx="12151" cy="14802"/>
          </a:xfrm>
          <a:custGeom>
            <a:avLst/>
            <a:gdLst>
              <a:gd name="T0" fmla="*/ 15 w 16"/>
              <a:gd name="T1" fmla="*/ 0 h 17"/>
              <a:gd name="T2" fmla="*/ 7 w 16"/>
              <a:gd name="T3" fmla="*/ 0 h 17"/>
              <a:gd name="T4" fmla="*/ 0 w 16"/>
              <a:gd name="T5" fmla="*/ 12 h 17"/>
              <a:gd name="T6" fmla="*/ 0 w 16"/>
              <a:gd name="T7" fmla="*/ 13 h 17"/>
              <a:gd name="T8" fmla="*/ 0 w 16"/>
              <a:gd name="T9" fmla="*/ 14 h 17"/>
              <a:gd name="T10" fmla="*/ 0 w 16"/>
              <a:gd name="T11" fmla="*/ 15 h 17"/>
              <a:gd name="T12" fmla="*/ 1 w 16"/>
              <a:gd name="T13" fmla="*/ 15 h 17"/>
              <a:gd name="T14" fmla="*/ 12 w 16"/>
              <a:gd name="T15" fmla="*/ 16 h 17"/>
              <a:gd name="T16" fmla="*/ 13 w 16"/>
              <a:gd name="T17" fmla="*/ 15 h 17"/>
              <a:gd name="T18" fmla="*/ 14 w 16"/>
              <a:gd name="T19" fmla="*/ 15 h 17"/>
              <a:gd name="T20" fmla="*/ 15 w 16"/>
              <a:gd name="T21" fmla="*/ 14 h 17"/>
              <a:gd name="T22" fmla="*/ 15 w 16"/>
              <a:gd name="T23" fmla="*/ 13 h 17"/>
              <a:gd name="T24" fmla="*/ 15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15" y="0"/>
                </a:moveTo>
                <a:lnTo>
                  <a:pt x="7" y="0"/>
                </a:lnTo>
                <a:lnTo>
                  <a:pt x="0" y="12"/>
                </a:lnTo>
                <a:lnTo>
                  <a:pt x="0" y="13"/>
                </a:lnTo>
                <a:lnTo>
                  <a:pt x="0" y="14"/>
                </a:lnTo>
                <a:lnTo>
                  <a:pt x="0" y="15"/>
                </a:lnTo>
                <a:lnTo>
                  <a:pt x="1" y="15"/>
                </a:lnTo>
                <a:lnTo>
                  <a:pt x="12" y="16"/>
                </a:lnTo>
                <a:lnTo>
                  <a:pt x="13" y="15"/>
                </a:lnTo>
                <a:lnTo>
                  <a:pt x="14" y="15"/>
                </a:lnTo>
                <a:lnTo>
                  <a:pt x="15" y="14"/>
                </a:lnTo>
                <a:lnTo>
                  <a:pt x="15" y="13"/>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4" name="Line 1929"/>
          <p:cNvSpPr>
            <a:spLocks noChangeShapeType="1"/>
          </p:cNvSpPr>
          <p:nvPr/>
        </p:nvSpPr>
        <p:spPr bwMode="auto">
          <a:xfrm>
            <a:off x="3728362" y="3441229"/>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5" name="Line 1930"/>
          <p:cNvSpPr>
            <a:spLocks noChangeShapeType="1"/>
          </p:cNvSpPr>
          <p:nvPr/>
        </p:nvSpPr>
        <p:spPr bwMode="auto">
          <a:xfrm flipH="1" flipV="1">
            <a:off x="3459514" y="3379408"/>
            <a:ext cx="0" cy="78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6" name="Line 1931"/>
          <p:cNvSpPr>
            <a:spLocks noChangeShapeType="1"/>
          </p:cNvSpPr>
          <p:nvPr/>
        </p:nvSpPr>
        <p:spPr bwMode="auto">
          <a:xfrm flipH="1">
            <a:off x="3325850" y="3389856"/>
            <a:ext cx="0" cy="696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7" name="Line 1932"/>
          <p:cNvSpPr>
            <a:spLocks noChangeShapeType="1"/>
          </p:cNvSpPr>
          <p:nvPr/>
        </p:nvSpPr>
        <p:spPr bwMode="auto">
          <a:xfrm flipH="1" flipV="1">
            <a:off x="3389644" y="3382891"/>
            <a:ext cx="0" cy="696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8" name="Line 1933"/>
          <p:cNvSpPr>
            <a:spLocks noChangeShapeType="1"/>
          </p:cNvSpPr>
          <p:nvPr/>
        </p:nvSpPr>
        <p:spPr bwMode="auto">
          <a:xfrm flipH="1" flipV="1">
            <a:off x="3268131" y="3322811"/>
            <a:ext cx="18227" cy="7139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49" name="Line 1934"/>
          <p:cNvSpPr>
            <a:spLocks noChangeShapeType="1"/>
          </p:cNvSpPr>
          <p:nvPr/>
        </p:nvSpPr>
        <p:spPr bwMode="auto">
          <a:xfrm flipH="1" flipV="1">
            <a:off x="3253701" y="3310621"/>
            <a:ext cx="6835" cy="635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0" name="Freeform 1935"/>
          <p:cNvSpPr>
            <a:spLocks/>
          </p:cNvSpPr>
          <p:nvPr/>
        </p:nvSpPr>
        <p:spPr bwMode="auto">
          <a:xfrm flipH="1">
            <a:off x="3707097" y="3396822"/>
            <a:ext cx="12151" cy="13932"/>
          </a:xfrm>
          <a:custGeom>
            <a:avLst/>
            <a:gdLst>
              <a:gd name="T0" fmla="*/ 8 w 16"/>
              <a:gd name="T1" fmla="*/ 0 h 16"/>
              <a:gd name="T2" fmla="*/ 10 w 16"/>
              <a:gd name="T3" fmla="*/ 0 h 16"/>
              <a:gd name="T4" fmla="*/ 13 w 16"/>
              <a:gd name="T5" fmla="*/ 2 h 16"/>
              <a:gd name="T6" fmla="*/ 15 w 16"/>
              <a:gd name="T7" fmla="*/ 4 h 16"/>
              <a:gd name="T8" fmla="*/ 15 w 16"/>
              <a:gd name="T9" fmla="*/ 7 h 16"/>
              <a:gd name="T10" fmla="*/ 15 w 16"/>
              <a:gd name="T11" fmla="*/ 10 h 16"/>
              <a:gd name="T12" fmla="*/ 13 w 16"/>
              <a:gd name="T13" fmla="*/ 12 h 16"/>
              <a:gd name="T14" fmla="*/ 10 w 16"/>
              <a:gd name="T15" fmla="*/ 14 h 16"/>
              <a:gd name="T16" fmla="*/ 8 w 16"/>
              <a:gd name="T17" fmla="*/ 15 h 16"/>
              <a:gd name="T18" fmla="*/ 4 w 16"/>
              <a:gd name="T19" fmla="*/ 14 h 16"/>
              <a:gd name="T20" fmla="*/ 2 w 16"/>
              <a:gd name="T21" fmla="*/ 12 h 16"/>
              <a:gd name="T22" fmla="*/ 0 w 16"/>
              <a:gd name="T23" fmla="*/ 10 h 16"/>
              <a:gd name="T24" fmla="*/ 0 w 16"/>
              <a:gd name="T25" fmla="*/ 7 h 16"/>
              <a:gd name="T26" fmla="*/ 0 w 16"/>
              <a:gd name="T27" fmla="*/ 4 h 16"/>
              <a:gd name="T28" fmla="*/ 2 w 16"/>
              <a:gd name="T29" fmla="*/ 2 h 16"/>
              <a:gd name="T30" fmla="*/ 4 w 16"/>
              <a:gd name="T31" fmla="*/ 0 h 16"/>
              <a:gd name="T32" fmla="*/ 8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0"/>
                </a:moveTo>
                <a:lnTo>
                  <a:pt x="10" y="0"/>
                </a:lnTo>
                <a:lnTo>
                  <a:pt x="13" y="2"/>
                </a:lnTo>
                <a:lnTo>
                  <a:pt x="15" y="4"/>
                </a:lnTo>
                <a:lnTo>
                  <a:pt x="15" y="7"/>
                </a:lnTo>
                <a:lnTo>
                  <a:pt x="15" y="10"/>
                </a:lnTo>
                <a:lnTo>
                  <a:pt x="13" y="12"/>
                </a:lnTo>
                <a:lnTo>
                  <a:pt x="10" y="14"/>
                </a:lnTo>
                <a:lnTo>
                  <a:pt x="8" y="15"/>
                </a:lnTo>
                <a:lnTo>
                  <a:pt x="4" y="14"/>
                </a:lnTo>
                <a:lnTo>
                  <a:pt x="2" y="12"/>
                </a:lnTo>
                <a:lnTo>
                  <a:pt x="0" y="10"/>
                </a:lnTo>
                <a:lnTo>
                  <a:pt x="0" y="7"/>
                </a:lnTo>
                <a:lnTo>
                  <a:pt x="0" y="4"/>
                </a:lnTo>
                <a:lnTo>
                  <a:pt x="2" y="2"/>
                </a:lnTo>
                <a:lnTo>
                  <a:pt x="4" y="0"/>
                </a:lnTo>
                <a:lnTo>
                  <a:pt x="8" y="0"/>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1" name="Freeform 1936"/>
          <p:cNvSpPr>
            <a:spLocks/>
          </p:cNvSpPr>
          <p:nvPr/>
        </p:nvSpPr>
        <p:spPr bwMode="auto">
          <a:xfrm flipH="1">
            <a:off x="3706338" y="3396822"/>
            <a:ext cx="12151" cy="13932"/>
          </a:xfrm>
          <a:custGeom>
            <a:avLst/>
            <a:gdLst>
              <a:gd name="T0" fmla="*/ 7 w 16"/>
              <a:gd name="T1" fmla="*/ 0 h 16"/>
              <a:gd name="T2" fmla="*/ 10 w 16"/>
              <a:gd name="T3" fmla="*/ 0 h 16"/>
              <a:gd name="T4" fmla="*/ 13 w 16"/>
              <a:gd name="T5" fmla="*/ 2 h 16"/>
              <a:gd name="T6" fmla="*/ 15 w 16"/>
              <a:gd name="T7" fmla="*/ 4 h 16"/>
              <a:gd name="T8" fmla="*/ 15 w 16"/>
              <a:gd name="T9" fmla="*/ 8 h 16"/>
              <a:gd name="T10" fmla="*/ 15 w 16"/>
              <a:gd name="T11" fmla="*/ 9 h 16"/>
              <a:gd name="T12" fmla="*/ 13 w 16"/>
              <a:gd name="T13" fmla="*/ 12 h 16"/>
              <a:gd name="T14" fmla="*/ 10 w 16"/>
              <a:gd name="T15" fmla="*/ 14 h 16"/>
              <a:gd name="T16" fmla="*/ 7 w 16"/>
              <a:gd name="T17" fmla="*/ 15 h 16"/>
              <a:gd name="T18" fmla="*/ 4 w 16"/>
              <a:gd name="T19" fmla="*/ 14 h 16"/>
              <a:gd name="T20" fmla="*/ 2 w 16"/>
              <a:gd name="T21" fmla="*/ 12 h 16"/>
              <a:gd name="T22" fmla="*/ 0 w 16"/>
              <a:gd name="T23" fmla="*/ 9 h 16"/>
              <a:gd name="T24" fmla="*/ 0 w 16"/>
              <a:gd name="T25" fmla="*/ 8 h 16"/>
              <a:gd name="T26" fmla="*/ 0 w 16"/>
              <a:gd name="T27" fmla="*/ 4 h 16"/>
              <a:gd name="T28" fmla="*/ 2 w 16"/>
              <a:gd name="T29" fmla="*/ 2 h 16"/>
              <a:gd name="T30" fmla="*/ 4 w 16"/>
              <a:gd name="T31" fmla="*/ 0 h 16"/>
              <a:gd name="T32" fmla="*/ 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7" y="0"/>
                </a:moveTo>
                <a:lnTo>
                  <a:pt x="10" y="0"/>
                </a:lnTo>
                <a:lnTo>
                  <a:pt x="13" y="2"/>
                </a:lnTo>
                <a:lnTo>
                  <a:pt x="15" y="4"/>
                </a:lnTo>
                <a:lnTo>
                  <a:pt x="15" y="8"/>
                </a:lnTo>
                <a:lnTo>
                  <a:pt x="15" y="9"/>
                </a:lnTo>
                <a:lnTo>
                  <a:pt x="13" y="12"/>
                </a:lnTo>
                <a:lnTo>
                  <a:pt x="10" y="14"/>
                </a:lnTo>
                <a:lnTo>
                  <a:pt x="7" y="15"/>
                </a:lnTo>
                <a:lnTo>
                  <a:pt x="4" y="14"/>
                </a:lnTo>
                <a:lnTo>
                  <a:pt x="2" y="12"/>
                </a:lnTo>
                <a:lnTo>
                  <a:pt x="0" y="9"/>
                </a:lnTo>
                <a:lnTo>
                  <a:pt x="0" y="8"/>
                </a:lnTo>
                <a:lnTo>
                  <a:pt x="0" y="4"/>
                </a:lnTo>
                <a:lnTo>
                  <a:pt x="2" y="2"/>
                </a:lnTo>
                <a:lnTo>
                  <a:pt x="4" y="0"/>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2" name="Freeform 1937"/>
          <p:cNvSpPr>
            <a:spLocks/>
          </p:cNvSpPr>
          <p:nvPr/>
        </p:nvSpPr>
        <p:spPr bwMode="auto">
          <a:xfrm flipH="1">
            <a:off x="3707097" y="3401176"/>
            <a:ext cx="12151" cy="13932"/>
          </a:xfrm>
          <a:custGeom>
            <a:avLst/>
            <a:gdLst>
              <a:gd name="T0" fmla="*/ 0 w 16"/>
              <a:gd name="T1" fmla="*/ 3 h 16"/>
              <a:gd name="T2" fmla="*/ 0 w 16"/>
              <a:gd name="T3" fmla="*/ 15 h 16"/>
              <a:gd name="T4" fmla="*/ 15 w 16"/>
              <a:gd name="T5" fmla="*/ 6 h 16"/>
              <a:gd name="T6" fmla="*/ 8 w 16"/>
              <a:gd name="T7" fmla="*/ 0 h 16"/>
              <a:gd name="T8" fmla="*/ 0 w 16"/>
              <a:gd name="T9" fmla="*/ 3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3"/>
                </a:moveTo>
                <a:lnTo>
                  <a:pt x="0" y="15"/>
                </a:lnTo>
                <a:lnTo>
                  <a:pt x="15" y="6"/>
                </a:lnTo>
                <a:lnTo>
                  <a:pt x="8" y="0"/>
                </a:lnTo>
                <a:lnTo>
                  <a:pt x="0" y="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3" name="Freeform 1938"/>
          <p:cNvSpPr>
            <a:spLocks/>
          </p:cNvSpPr>
          <p:nvPr/>
        </p:nvSpPr>
        <p:spPr bwMode="auto">
          <a:xfrm flipH="1">
            <a:off x="3705578" y="3400305"/>
            <a:ext cx="12151" cy="13932"/>
          </a:xfrm>
          <a:custGeom>
            <a:avLst/>
            <a:gdLst>
              <a:gd name="T0" fmla="*/ 0 w 16"/>
              <a:gd name="T1" fmla="*/ 3 h 16"/>
              <a:gd name="T2" fmla="*/ 0 w 16"/>
              <a:gd name="T3" fmla="*/ 15 h 16"/>
              <a:gd name="T4" fmla="*/ 15 w 16"/>
              <a:gd name="T5" fmla="*/ 6 h 16"/>
              <a:gd name="T6" fmla="*/ 7 w 16"/>
              <a:gd name="T7" fmla="*/ 0 h 16"/>
              <a:gd name="T8" fmla="*/ 0 w 16"/>
              <a:gd name="T9" fmla="*/ 3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3"/>
                </a:moveTo>
                <a:lnTo>
                  <a:pt x="0" y="15"/>
                </a:lnTo>
                <a:lnTo>
                  <a:pt x="15" y="6"/>
                </a:lnTo>
                <a:lnTo>
                  <a:pt x="7" y="0"/>
                </a:lnTo>
                <a:lnTo>
                  <a:pt x="0"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4" name="Freeform 1939"/>
          <p:cNvSpPr>
            <a:spLocks/>
          </p:cNvSpPr>
          <p:nvPr/>
        </p:nvSpPr>
        <p:spPr bwMode="auto">
          <a:xfrm flipH="1">
            <a:off x="3708616" y="3397693"/>
            <a:ext cx="12151" cy="13932"/>
          </a:xfrm>
          <a:custGeom>
            <a:avLst/>
            <a:gdLst>
              <a:gd name="T0" fmla="*/ 8 w 16"/>
              <a:gd name="T1" fmla="*/ 0 h 16"/>
              <a:gd name="T2" fmla="*/ 11 w 16"/>
              <a:gd name="T3" fmla="*/ 0 h 16"/>
              <a:gd name="T4" fmla="*/ 11 w 16"/>
              <a:gd name="T5" fmla="*/ 4 h 16"/>
              <a:gd name="T6" fmla="*/ 15 w 16"/>
              <a:gd name="T7" fmla="*/ 8 h 16"/>
              <a:gd name="T8" fmla="*/ 11 w 16"/>
              <a:gd name="T9" fmla="*/ 11 h 16"/>
              <a:gd name="T10" fmla="*/ 11 w 16"/>
              <a:gd name="T11" fmla="*/ 15 h 16"/>
              <a:gd name="T12" fmla="*/ 8 w 16"/>
              <a:gd name="T13" fmla="*/ 15 h 16"/>
              <a:gd name="T14" fmla="*/ 4 w 16"/>
              <a:gd name="T15" fmla="*/ 15 h 16"/>
              <a:gd name="T16" fmla="*/ 0 w 16"/>
              <a:gd name="T17" fmla="*/ 11 h 16"/>
              <a:gd name="T18" fmla="*/ 0 w 16"/>
              <a:gd name="T19" fmla="*/ 8 h 16"/>
              <a:gd name="T20" fmla="*/ 0 w 16"/>
              <a:gd name="T21" fmla="*/ 4 h 16"/>
              <a:gd name="T22" fmla="*/ 4 w 16"/>
              <a:gd name="T23" fmla="*/ 0 h 16"/>
              <a:gd name="T24" fmla="*/ 8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8" y="0"/>
                </a:moveTo>
                <a:lnTo>
                  <a:pt x="11" y="0"/>
                </a:lnTo>
                <a:lnTo>
                  <a:pt x="11" y="4"/>
                </a:lnTo>
                <a:lnTo>
                  <a:pt x="15" y="8"/>
                </a:lnTo>
                <a:lnTo>
                  <a:pt x="11" y="11"/>
                </a:lnTo>
                <a:lnTo>
                  <a:pt x="11" y="15"/>
                </a:lnTo>
                <a:lnTo>
                  <a:pt x="8" y="15"/>
                </a:lnTo>
                <a:lnTo>
                  <a:pt x="4" y="15"/>
                </a:lnTo>
                <a:lnTo>
                  <a:pt x="0" y="11"/>
                </a:lnTo>
                <a:lnTo>
                  <a:pt x="0" y="8"/>
                </a:lnTo>
                <a:lnTo>
                  <a:pt x="0" y="4"/>
                </a:lnTo>
                <a:lnTo>
                  <a:pt x="4"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5" name="Freeform 1940"/>
          <p:cNvSpPr>
            <a:spLocks/>
          </p:cNvSpPr>
          <p:nvPr/>
        </p:nvSpPr>
        <p:spPr bwMode="auto">
          <a:xfrm flipH="1">
            <a:off x="3707857" y="3398564"/>
            <a:ext cx="12151" cy="13932"/>
          </a:xfrm>
          <a:custGeom>
            <a:avLst/>
            <a:gdLst>
              <a:gd name="T0" fmla="*/ 7 w 16"/>
              <a:gd name="T1" fmla="*/ 0 h 16"/>
              <a:gd name="T2" fmla="*/ 12 w 16"/>
              <a:gd name="T3" fmla="*/ 0 h 16"/>
              <a:gd name="T4" fmla="*/ 13 w 16"/>
              <a:gd name="T5" fmla="*/ 3 h 16"/>
              <a:gd name="T6" fmla="*/ 13 w 16"/>
              <a:gd name="T7" fmla="*/ 5 h 16"/>
              <a:gd name="T8" fmla="*/ 15 w 16"/>
              <a:gd name="T9" fmla="*/ 7 h 16"/>
              <a:gd name="T10" fmla="*/ 13 w 16"/>
              <a:gd name="T11" fmla="*/ 10 h 16"/>
              <a:gd name="T12" fmla="*/ 13 w 16"/>
              <a:gd name="T13" fmla="*/ 11 h 16"/>
              <a:gd name="T14" fmla="*/ 12 w 16"/>
              <a:gd name="T15" fmla="*/ 13 h 16"/>
              <a:gd name="T16" fmla="*/ 7 w 16"/>
              <a:gd name="T17" fmla="*/ 15 h 16"/>
              <a:gd name="T18" fmla="*/ 4 w 16"/>
              <a:gd name="T19" fmla="*/ 13 h 16"/>
              <a:gd name="T20" fmla="*/ 2 w 16"/>
              <a:gd name="T21" fmla="*/ 11 h 16"/>
              <a:gd name="T22" fmla="*/ 0 w 16"/>
              <a:gd name="T23" fmla="*/ 10 h 16"/>
              <a:gd name="T24" fmla="*/ 0 w 16"/>
              <a:gd name="T25" fmla="*/ 7 h 16"/>
              <a:gd name="T26" fmla="*/ 0 w 16"/>
              <a:gd name="T27" fmla="*/ 5 h 16"/>
              <a:gd name="T28" fmla="*/ 2 w 16"/>
              <a:gd name="T29" fmla="*/ 3 h 16"/>
              <a:gd name="T30" fmla="*/ 4 w 16"/>
              <a:gd name="T31" fmla="*/ 0 h 16"/>
              <a:gd name="T32" fmla="*/ 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7" y="0"/>
                </a:moveTo>
                <a:lnTo>
                  <a:pt x="12" y="0"/>
                </a:lnTo>
                <a:lnTo>
                  <a:pt x="13" y="3"/>
                </a:lnTo>
                <a:lnTo>
                  <a:pt x="13" y="5"/>
                </a:lnTo>
                <a:lnTo>
                  <a:pt x="15" y="7"/>
                </a:lnTo>
                <a:lnTo>
                  <a:pt x="13" y="10"/>
                </a:lnTo>
                <a:lnTo>
                  <a:pt x="13" y="11"/>
                </a:lnTo>
                <a:lnTo>
                  <a:pt x="12" y="13"/>
                </a:lnTo>
                <a:lnTo>
                  <a:pt x="7" y="15"/>
                </a:lnTo>
                <a:lnTo>
                  <a:pt x="4" y="13"/>
                </a:lnTo>
                <a:lnTo>
                  <a:pt x="2" y="11"/>
                </a:lnTo>
                <a:lnTo>
                  <a:pt x="0" y="10"/>
                </a:lnTo>
                <a:lnTo>
                  <a:pt x="0" y="7"/>
                </a:lnTo>
                <a:lnTo>
                  <a:pt x="0" y="5"/>
                </a:lnTo>
                <a:lnTo>
                  <a:pt x="2" y="3"/>
                </a:lnTo>
                <a:lnTo>
                  <a:pt x="4" y="0"/>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6" name="Freeform 1941"/>
          <p:cNvSpPr>
            <a:spLocks/>
          </p:cNvSpPr>
          <p:nvPr/>
        </p:nvSpPr>
        <p:spPr bwMode="auto">
          <a:xfrm flipH="1">
            <a:off x="3416985" y="3437746"/>
            <a:ext cx="12151" cy="13932"/>
          </a:xfrm>
          <a:custGeom>
            <a:avLst/>
            <a:gdLst>
              <a:gd name="T0" fmla="*/ 0 w 16"/>
              <a:gd name="T1" fmla="*/ 0 h 16"/>
              <a:gd name="T2" fmla="*/ 0 w 16"/>
              <a:gd name="T3" fmla="*/ 14 h 16"/>
              <a:gd name="T4" fmla="*/ 4 w 16"/>
              <a:gd name="T5" fmla="*/ 15 h 16"/>
              <a:gd name="T6" fmla="*/ 15 w 16"/>
              <a:gd name="T7" fmla="*/ 0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0" y="14"/>
                </a:lnTo>
                <a:lnTo>
                  <a:pt x="4" y="15"/>
                </a:lnTo>
                <a:lnTo>
                  <a:pt x="15" y="0"/>
                </a:lnTo>
                <a:lnTo>
                  <a:pt x="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7" name="Freeform 1942"/>
          <p:cNvSpPr>
            <a:spLocks/>
          </p:cNvSpPr>
          <p:nvPr/>
        </p:nvSpPr>
        <p:spPr bwMode="auto">
          <a:xfrm flipH="1">
            <a:off x="3415466" y="3437746"/>
            <a:ext cx="12151" cy="13932"/>
          </a:xfrm>
          <a:custGeom>
            <a:avLst/>
            <a:gdLst>
              <a:gd name="T0" fmla="*/ 0 w 16"/>
              <a:gd name="T1" fmla="*/ 0 h 16"/>
              <a:gd name="T2" fmla="*/ 0 w 16"/>
              <a:gd name="T3" fmla="*/ 14 h 16"/>
              <a:gd name="T4" fmla="*/ 5 w 16"/>
              <a:gd name="T5" fmla="*/ 15 h 16"/>
              <a:gd name="T6" fmla="*/ 15 w 16"/>
              <a:gd name="T7" fmla="*/ 0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0" y="14"/>
                </a:lnTo>
                <a:lnTo>
                  <a:pt x="5" y="15"/>
                </a:lnTo>
                <a:lnTo>
                  <a:pt x="15"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8" name="Freeform 1943"/>
          <p:cNvSpPr>
            <a:spLocks/>
          </p:cNvSpPr>
          <p:nvPr/>
        </p:nvSpPr>
        <p:spPr bwMode="auto">
          <a:xfrm flipH="1">
            <a:off x="3227880" y="3379408"/>
            <a:ext cx="46327" cy="43536"/>
          </a:xfrm>
          <a:custGeom>
            <a:avLst/>
            <a:gdLst>
              <a:gd name="T0" fmla="*/ 4 w 61"/>
              <a:gd name="T1" fmla="*/ 13 h 50"/>
              <a:gd name="T2" fmla="*/ 7 w 61"/>
              <a:gd name="T3" fmla="*/ 16 h 50"/>
              <a:gd name="T4" fmla="*/ 10 w 61"/>
              <a:gd name="T5" fmla="*/ 17 h 50"/>
              <a:gd name="T6" fmla="*/ 14 w 61"/>
              <a:gd name="T7" fmla="*/ 20 h 50"/>
              <a:gd name="T8" fmla="*/ 16 w 61"/>
              <a:gd name="T9" fmla="*/ 23 h 50"/>
              <a:gd name="T10" fmla="*/ 19 w 61"/>
              <a:gd name="T11" fmla="*/ 25 h 50"/>
              <a:gd name="T12" fmla="*/ 22 w 61"/>
              <a:gd name="T13" fmla="*/ 28 h 50"/>
              <a:gd name="T14" fmla="*/ 26 w 61"/>
              <a:gd name="T15" fmla="*/ 31 h 50"/>
              <a:gd name="T16" fmla="*/ 30 w 61"/>
              <a:gd name="T17" fmla="*/ 33 h 50"/>
              <a:gd name="T18" fmla="*/ 32 w 61"/>
              <a:gd name="T19" fmla="*/ 35 h 50"/>
              <a:gd name="T20" fmla="*/ 36 w 61"/>
              <a:gd name="T21" fmla="*/ 37 h 50"/>
              <a:gd name="T22" fmla="*/ 40 w 61"/>
              <a:gd name="T23" fmla="*/ 38 h 50"/>
              <a:gd name="T24" fmla="*/ 43 w 61"/>
              <a:gd name="T25" fmla="*/ 40 h 50"/>
              <a:gd name="T26" fmla="*/ 45 w 61"/>
              <a:gd name="T27" fmla="*/ 42 h 50"/>
              <a:gd name="T28" fmla="*/ 49 w 61"/>
              <a:gd name="T29" fmla="*/ 44 h 50"/>
              <a:gd name="T30" fmla="*/ 53 w 61"/>
              <a:gd name="T31" fmla="*/ 46 h 50"/>
              <a:gd name="T32" fmla="*/ 56 w 61"/>
              <a:gd name="T33" fmla="*/ 47 h 50"/>
              <a:gd name="T34" fmla="*/ 58 w 61"/>
              <a:gd name="T35" fmla="*/ 49 h 50"/>
              <a:gd name="T36" fmla="*/ 60 w 61"/>
              <a:gd name="T37" fmla="*/ 48 h 50"/>
              <a:gd name="T38" fmla="*/ 59 w 61"/>
              <a:gd name="T39" fmla="*/ 46 h 50"/>
              <a:gd name="T40" fmla="*/ 57 w 61"/>
              <a:gd name="T41" fmla="*/ 44 h 50"/>
              <a:gd name="T42" fmla="*/ 56 w 61"/>
              <a:gd name="T43" fmla="*/ 42 h 50"/>
              <a:gd name="T44" fmla="*/ 53 w 61"/>
              <a:gd name="T45" fmla="*/ 39 h 50"/>
              <a:gd name="T46" fmla="*/ 50 w 61"/>
              <a:gd name="T47" fmla="*/ 36 h 50"/>
              <a:gd name="T48" fmla="*/ 47 w 61"/>
              <a:gd name="T49" fmla="*/ 33 h 50"/>
              <a:gd name="T50" fmla="*/ 45 w 61"/>
              <a:gd name="T51" fmla="*/ 31 h 50"/>
              <a:gd name="T52" fmla="*/ 42 w 61"/>
              <a:gd name="T53" fmla="*/ 28 h 50"/>
              <a:gd name="T54" fmla="*/ 40 w 61"/>
              <a:gd name="T55" fmla="*/ 24 h 50"/>
              <a:gd name="T56" fmla="*/ 37 w 61"/>
              <a:gd name="T57" fmla="*/ 21 h 50"/>
              <a:gd name="T58" fmla="*/ 34 w 61"/>
              <a:gd name="T59" fmla="*/ 18 h 50"/>
              <a:gd name="T60" fmla="*/ 30 w 61"/>
              <a:gd name="T61" fmla="*/ 16 h 50"/>
              <a:gd name="T62" fmla="*/ 27 w 61"/>
              <a:gd name="T63" fmla="*/ 13 h 50"/>
              <a:gd name="T64" fmla="*/ 24 w 61"/>
              <a:gd name="T65" fmla="*/ 12 h 50"/>
              <a:gd name="T66" fmla="*/ 21 w 61"/>
              <a:gd name="T67" fmla="*/ 9 h 50"/>
              <a:gd name="T68" fmla="*/ 18 w 61"/>
              <a:gd name="T69" fmla="*/ 6 h 50"/>
              <a:gd name="T70" fmla="*/ 15 w 61"/>
              <a:gd name="T71" fmla="*/ 4 h 50"/>
              <a:gd name="T72" fmla="*/ 13 w 61"/>
              <a:gd name="T73" fmla="*/ 1 h 50"/>
              <a:gd name="T74" fmla="*/ 10 w 61"/>
              <a:gd name="T75" fmla="*/ 0 h 50"/>
              <a:gd name="T76" fmla="*/ 8 w 61"/>
              <a:gd name="T77" fmla="*/ 0 h 50"/>
              <a:gd name="T78" fmla="*/ 5 w 61"/>
              <a:gd name="T79" fmla="*/ 0 h 50"/>
              <a:gd name="T80" fmla="*/ 3 w 61"/>
              <a:gd name="T81" fmla="*/ 0 h 50"/>
              <a:gd name="T82" fmla="*/ 1 w 61"/>
              <a:gd name="T83" fmla="*/ 0 h 50"/>
              <a:gd name="T84" fmla="*/ 0 w 61"/>
              <a:gd name="T85" fmla="*/ 0 h 50"/>
              <a:gd name="T86" fmla="*/ 0 w 61"/>
              <a:gd name="T87" fmla="*/ 4 h 50"/>
              <a:gd name="T88" fmla="*/ 0 w 61"/>
              <a:gd name="T89" fmla="*/ 9 h 50"/>
              <a:gd name="T90" fmla="*/ 1 w 61"/>
              <a:gd name="T91" fmla="*/ 11 h 50"/>
              <a:gd name="T92" fmla="*/ 2 w 61"/>
              <a:gd name="T93" fmla="*/ 12 h 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50"/>
              <a:gd name="T143" fmla="*/ 61 w 61"/>
              <a:gd name="T144" fmla="*/ 50 h 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50">
                <a:moveTo>
                  <a:pt x="2" y="12"/>
                </a:moveTo>
                <a:lnTo>
                  <a:pt x="4" y="13"/>
                </a:lnTo>
                <a:lnTo>
                  <a:pt x="5" y="15"/>
                </a:lnTo>
                <a:lnTo>
                  <a:pt x="7" y="16"/>
                </a:lnTo>
                <a:lnTo>
                  <a:pt x="9" y="16"/>
                </a:lnTo>
                <a:lnTo>
                  <a:pt x="10" y="17"/>
                </a:lnTo>
                <a:lnTo>
                  <a:pt x="12" y="19"/>
                </a:lnTo>
                <a:lnTo>
                  <a:pt x="14" y="20"/>
                </a:lnTo>
                <a:lnTo>
                  <a:pt x="15" y="22"/>
                </a:lnTo>
                <a:lnTo>
                  <a:pt x="16" y="23"/>
                </a:lnTo>
                <a:lnTo>
                  <a:pt x="17" y="25"/>
                </a:lnTo>
                <a:lnTo>
                  <a:pt x="19" y="25"/>
                </a:lnTo>
                <a:lnTo>
                  <a:pt x="21" y="27"/>
                </a:lnTo>
                <a:lnTo>
                  <a:pt x="22" y="28"/>
                </a:lnTo>
                <a:lnTo>
                  <a:pt x="24" y="30"/>
                </a:lnTo>
                <a:lnTo>
                  <a:pt x="26" y="31"/>
                </a:lnTo>
                <a:lnTo>
                  <a:pt x="27" y="32"/>
                </a:lnTo>
                <a:lnTo>
                  <a:pt x="30" y="33"/>
                </a:lnTo>
                <a:lnTo>
                  <a:pt x="32" y="35"/>
                </a:lnTo>
                <a:lnTo>
                  <a:pt x="34" y="35"/>
                </a:lnTo>
                <a:lnTo>
                  <a:pt x="36" y="37"/>
                </a:lnTo>
                <a:lnTo>
                  <a:pt x="37" y="37"/>
                </a:lnTo>
                <a:lnTo>
                  <a:pt x="40" y="38"/>
                </a:lnTo>
                <a:lnTo>
                  <a:pt x="41" y="39"/>
                </a:lnTo>
                <a:lnTo>
                  <a:pt x="43" y="40"/>
                </a:lnTo>
                <a:lnTo>
                  <a:pt x="45" y="41"/>
                </a:lnTo>
                <a:lnTo>
                  <a:pt x="45" y="42"/>
                </a:lnTo>
                <a:lnTo>
                  <a:pt x="47" y="43"/>
                </a:lnTo>
                <a:lnTo>
                  <a:pt x="49" y="44"/>
                </a:lnTo>
                <a:lnTo>
                  <a:pt x="51" y="45"/>
                </a:lnTo>
                <a:lnTo>
                  <a:pt x="53" y="46"/>
                </a:lnTo>
                <a:lnTo>
                  <a:pt x="55" y="47"/>
                </a:lnTo>
                <a:lnTo>
                  <a:pt x="56" y="47"/>
                </a:lnTo>
                <a:lnTo>
                  <a:pt x="57" y="48"/>
                </a:lnTo>
                <a:lnTo>
                  <a:pt x="58" y="49"/>
                </a:lnTo>
                <a:lnTo>
                  <a:pt x="59" y="49"/>
                </a:lnTo>
                <a:lnTo>
                  <a:pt x="60" y="48"/>
                </a:lnTo>
                <a:lnTo>
                  <a:pt x="60" y="47"/>
                </a:lnTo>
                <a:lnTo>
                  <a:pt x="59" y="46"/>
                </a:lnTo>
                <a:lnTo>
                  <a:pt x="58" y="45"/>
                </a:lnTo>
                <a:lnTo>
                  <a:pt x="57" y="44"/>
                </a:lnTo>
                <a:lnTo>
                  <a:pt x="57" y="43"/>
                </a:lnTo>
                <a:lnTo>
                  <a:pt x="56" y="42"/>
                </a:lnTo>
                <a:lnTo>
                  <a:pt x="54" y="40"/>
                </a:lnTo>
                <a:lnTo>
                  <a:pt x="53" y="39"/>
                </a:lnTo>
                <a:lnTo>
                  <a:pt x="51" y="37"/>
                </a:lnTo>
                <a:lnTo>
                  <a:pt x="50" y="36"/>
                </a:lnTo>
                <a:lnTo>
                  <a:pt x="49" y="35"/>
                </a:lnTo>
                <a:lnTo>
                  <a:pt x="47" y="33"/>
                </a:lnTo>
                <a:lnTo>
                  <a:pt x="46" y="32"/>
                </a:lnTo>
                <a:lnTo>
                  <a:pt x="45" y="31"/>
                </a:lnTo>
                <a:lnTo>
                  <a:pt x="44" y="29"/>
                </a:lnTo>
                <a:lnTo>
                  <a:pt x="42" y="28"/>
                </a:lnTo>
                <a:lnTo>
                  <a:pt x="41" y="25"/>
                </a:lnTo>
                <a:lnTo>
                  <a:pt x="40" y="24"/>
                </a:lnTo>
                <a:lnTo>
                  <a:pt x="38" y="22"/>
                </a:lnTo>
                <a:lnTo>
                  <a:pt x="37" y="21"/>
                </a:lnTo>
                <a:lnTo>
                  <a:pt x="35" y="19"/>
                </a:lnTo>
                <a:lnTo>
                  <a:pt x="34" y="18"/>
                </a:lnTo>
                <a:lnTo>
                  <a:pt x="31" y="16"/>
                </a:lnTo>
                <a:lnTo>
                  <a:pt x="30" y="16"/>
                </a:lnTo>
                <a:lnTo>
                  <a:pt x="30" y="15"/>
                </a:lnTo>
                <a:lnTo>
                  <a:pt x="27" y="13"/>
                </a:lnTo>
                <a:lnTo>
                  <a:pt x="26" y="12"/>
                </a:lnTo>
                <a:lnTo>
                  <a:pt x="24" y="12"/>
                </a:lnTo>
                <a:lnTo>
                  <a:pt x="23" y="10"/>
                </a:lnTo>
                <a:lnTo>
                  <a:pt x="21" y="9"/>
                </a:lnTo>
                <a:lnTo>
                  <a:pt x="19" y="7"/>
                </a:lnTo>
                <a:lnTo>
                  <a:pt x="18" y="6"/>
                </a:lnTo>
                <a:lnTo>
                  <a:pt x="16" y="5"/>
                </a:lnTo>
                <a:lnTo>
                  <a:pt x="15" y="4"/>
                </a:lnTo>
                <a:lnTo>
                  <a:pt x="15" y="2"/>
                </a:lnTo>
                <a:lnTo>
                  <a:pt x="13" y="1"/>
                </a:lnTo>
                <a:lnTo>
                  <a:pt x="11" y="0"/>
                </a:lnTo>
                <a:lnTo>
                  <a:pt x="10" y="0"/>
                </a:lnTo>
                <a:lnTo>
                  <a:pt x="9" y="0"/>
                </a:lnTo>
                <a:lnTo>
                  <a:pt x="8" y="0"/>
                </a:lnTo>
                <a:lnTo>
                  <a:pt x="7" y="0"/>
                </a:lnTo>
                <a:lnTo>
                  <a:pt x="5" y="0"/>
                </a:lnTo>
                <a:lnTo>
                  <a:pt x="4" y="0"/>
                </a:lnTo>
                <a:lnTo>
                  <a:pt x="3" y="0"/>
                </a:lnTo>
                <a:lnTo>
                  <a:pt x="2" y="0"/>
                </a:lnTo>
                <a:lnTo>
                  <a:pt x="1" y="0"/>
                </a:lnTo>
                <a:lnTo>
                  <a:pt x="0" y="0"/>
                </a:lnTo>
                <a:lnTo>
                  <a:pt x="0" y="2"/>
                </a:lnTo>
                <a:lnTo>
                  <a:pt x="0" y="4"/>
                </a:lnTo>
                <a:lnTo>
                  <a:pt x="0" y="6"/>
                </a:lnTo>
                <a:lnTo>
                  <a:pt x="0" y="9"/>
                </a:lnTo>
                <a:lnTo>
                  <a:pt x="0" y="10"/>
                </a:lnTo>
                <a:lnTo>
                  <a:pt x="1" y="11"/>
                </a:lnTo>
                <a:lnTo>
                  <a:pt x="1" y="12"/>
                </a:lnTo>
                <a:lnTo>
                  <a:pt x="2" y="12"/>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59" name="Freeform 1944"/>
          <p:cNvSpPr>
            <a:spLocks/>
          </p:cNvSpPr>
          <p:nvPr/>
        </p:nvSpPr>
        <p:spPr bwMode="auto">
          <a:xfrm flipH="1">
            <a:off x="3226361" y="3379408"/>
            <a:ext cx="47846" cy="45278"/>
          </a:xfrm>
          <a:custGeom>
            <a:avLst/>
            <a:gdLst>
              <a:gd name="T0" fmla="*/ 4 w 63"/>
              <a:gd name="T1" fmla="*/ 14 h 52"/>
              <a:gd name="T2" fmla="*/ 7 w 63"/>
              <a:gd name="T3" fmla="*/ 17 h 52"/>
              <a:gd name="T4" fmla="*/ 11 w 63"/>
              <a:gd name="T5" fmla="*/ 19 h 52"/>
              <a:gd name="T6" fmla="*/ 15 w 63"/>
              <a:gd name="T7" fmla="*/ 22 h 52"/>
              <a:gd name="T8" fmla="*/ 16 w 63"/>
              <a:gd name="T9" fmla="*/ 24 h 52"/>
              <a:gd name="T10" fmla="*/ 19 w 63"/>
              <a:gd name="T11" fmla="*/ 27 h 52"/>
              <a:gd name="T12" fmla="*/ 23 w 63"/>
              <a:gd name="T13" fmla="*/ 29 h 52"/>
              <a:gd name="T14" fmla="*/ 27 w 63"/>
              <a:gd name="T15" fmla="*/ 32 h 52"/>
              <a:gd name="T16" fmla="*/ 31 w 63"/>
              <a:gd name="T17" fmla="*/ 34 h 52"/>
              <a:gd name="T18" fmla="*/ 33 w 63"/>
              <a:gd name="T19" fmla="*/ 35 h 52"/>
              <a:gd name="T20" fmla="*/ 37 w 63"/>
              <a:gd name="T21" fmla="*/ 38 h 52"/>
              <a:gd name="T22" fmla="*/ 41 w 63"/>
              <a:gd name="T23" fmla="*/ 40 h 52"/>
              <a:gd name="T24" fmla="*/ 45 w 63"/>
              <a:gd name="T25" fmla="*/ 43 h 52"/>
              <a:gd name="T26" fmla="*/ 47 w 63"/>
              <a:gd name="T27" fmla="*/ 44 h 52"/>
              <a:gd name="T28" fmla="*/ 51 w 63"/>
              <a:gd name="T29" fmla="*/ 46 h 52"/>
              <a:gd name="T30" fmla="*/ 55 w 63"/>
              <a:gd name="T31" fmla="*/ 48 h 52"/>
              <a:gd name="T32" fmla="*/ 58 w 63"/>
              <a:gd name="T33" fmla="*/ 50 h 52"/>
              <a:gd name="T34" fmla="*/ 60 w 63"/>
              <a:gd name="T35" fmla="*/ 51 h 52"/>
              <a:gd name="T36" fmla="*/ 62 w 63"/>
              <a:gd name="T37" fmla="*/ 50 h 52"/>
              <a:gd name="T38" fmla="*/ 61 w 63"/>
              <a:gd name="T39" fmla="*/ 48 h 52"/>
              <a:gd name="T40" fmla="*/ 60 w 63"/>
              <a:gd name="T41" fmla="*/ 47 h 52"/>
              <a:gd name="T42" fmla="*/ 59 w 63"/>
              <a:gd name="T43" fmla="*/ 45 h 52"/>
              <a:gd name="T44" fmla="*/ 56 w 63"/>
              <a:gd name="T45" fmla="*/ 43 h 52"/>
              <a:gd name="T46" fmla="*/ 53 w 63"/>
              <a:gd name="T47" fmla="*/ 39 h 52"/>
              <a:gd name="T48" fmla="*/ 50 w 63"/>
              <a:gd name="T49" fmla="*/ 36 h 52"/>
              <a:gd name="T50" fmla="*/ 47 w 63"/>
              <a:gd name="T51" fmla="*/ 33 h 52"/>
              <a:gd name="T52" fmla="*/ 46 w 63"/>
              <a:gd name="T53" fmla="*/ 30 h 52"/>
              <a:gd name="T54" fmla="*/ 43 w 63"/>
              <a:gd name="T55" fmla="*/ 27 h 52"/>
              <a:gd name="T56" fmla="*/ 40 w 63"/>
              <a:gd name="T57" fmla="*/ 24 h 52"/>
              <a:gd name="T58" fmla="*/ 36 w 63"/>
              <a:gd name="T59" fmla="*/ 21 h 52"/>
              <a:gd name="T60" fmla="*/ 33 w 63"/>
              <a:gd name="T61" fmla="*/ 17 h 52"/>
              <a:gd name="T62" fmla="*/ 31 w 63"/>
              <a:gd name="T63" fmla="*/ 16 h 52"/>
              <a:gd name="T64" fmla="*/ 27 w 63"/>
              <a:gd name="T65" fmla="*/ 13 h 52"/>
              <a:gd name="T66" fmla="*/ 24 w 63"/>
              <a:gd name="T67" fmla="*/ 10 h 52"/>
              <a:gd name="T68" fmla="*/ 20 w 63"/>
              <a:gd name="T69" fmla="*/ 8 h 52"/>
              <a:gd name="T70" fmla="*/ 16 w 63"/>
              <a:gd name="T71" fmla="*/ 5 h 52"/>
              <a:gd name="T72" fmla="*/ 15 w 63"/>
              <a:gd name="T73" fmla="*/ 3 h 52"/>
              <a:gd name="T74" fmla="*/ 12 w 63"/>
              <a:gd name="T75" fmla="*/ 0 h 52"/>
              <a:gd name="T76" fmla="*/ 10 w 63"/>
              <a:gd name="T77" fmla="*/ 0 h 52"/>
              <a:gd name="T78" fmla="*/ 8 w 63"/>
              <a:gd name="T79" fmla="*/ 0 h 52"/>
              <a:gd name="T80" fmla="*/ 6 w 63"/>
              <a:gd name="T81" fmla="*/ 0 h 52"/>
              <a:gd name="T82" fmla="*/ 3 w 63"/>
              <a:gd name="T83" fmla="*/ 0 h 52"/>
              <a:gd name="T84" fmla="*/ 1 w 63"/>
              <a:gd name="T85" fmla="*/ 0 h 52"/>
              <a:gd name="T86" fmla="*/ 0 w 63"/>
              <a:gd name="T87" fmla="*/ 0 h 52"/>
              <a:gd name="T88" fmla="*/ 0 w 63"/>
              <a:gd name="T89" fmla="*/ 4 h 52"/>
              <a:gd name="T90" fmla="*/ 0 w 63"/>
              <a:gd name="T91" fmla="*/ 8 h 52"/>
              <a:gd name="T92" fmla="*/ 1 w 63"/>
              <a:gd name="T93" fmla="*/ 11 h 52"/>
              <a:gd name="T94" fmla="*/ 3 w 63"/>
              <a:gd name="T95" fmla="*/ 12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
              <a:gd name="T145" fmla="*/ 0 h 52"/>
              <a:gd name="T146" fmla="*/ 63 w 63"/>
              <a:gd name="T147" fmla="*/ 52 h 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 h="52">
                <a:moveTo>
                  <a:pt x="3" y="12"/>
                </a:moveTo>
                <a:lnTo>
                  <a:pt x="4" y="14"/>
                </a:lnTo>
                <a:lnTo>
                  <a:pt x="6" y="15"/>
                </a:lnTo>
                <a:lnTo>
                  <a:pt x="7" y="17"/>
                </a:lnTo>
                <a:lnTo>
                  <a:pt x="10" y="17"/>
                </a:lnTo>
                <a:lnTo>
                  <a:pt x="11" y="19"/>
                </a:lnTo>
                <a:lnTo>
                  <a:pt x="13" y="20"/>
                </a:lnTo>
                <a:lnTo>
                  <a:pt x="15" y="22"/>
                </a:lnTo>
                <a:lnTo>
                  <a:pt x="15" y="23"/>
                </a:lnTo>
                <a:lnTo>
                  <a:pt x="16" y="24"/>
                </a:lnTo>
                <a:lnTo>
                  <a:pt x="18" y="25"/>
                </a:lnTo>
                <a:lnTo>
                  <a:pt x="19" y="27"/>
                </a:lnTo>
                <a:lnTo>
                  <a:pt x="21" y="27"/>
                </a:lnTo>
                <a:lnTo>
                  <a:pt x="23" y="29"/>
                </a:lnTo>
                <a:lnTo>
                  <a:pt x="25" y="30"/>
                </a:lnTo>
                <a:lnTo>
                  <a:pt x="27" y="32"/>
                </a:lnTo>
                <a:lnTo>
                  <a:pt x="28" y="33"/>
                </a:lnTo>
                <a:lnTo>
                  <a:pt x="31" y="34"/>
                </a:lnTo>
                <a:lnTo>
                  <a:pt x="33" y="35"/>
                </a:lnTo>
                <a:lnTo>
                  <a:pt x="35" y="37"/>
                </a:lnTo>
                <a:lnTo>
                  <a:pt x="37" y="38"/>
                </a:lnTo>
                <a:lnTo>
                  <a:pt x="39" y="39"/>
                </a:lnTo>
                <a:lnTo>
                  <a:pt x="41" y="40"/>
                </a:lnTo>
                <a:lnTo>
                  <a:pt x="43" y="41"/>
                </a:lnTo>
                <a:lnTo>
                  <a:pt x="45" y="43"/>
                </a:lnTo>
                <a:lnTo>
                  <a:pt x="47" y="43"/>
                </a:lnTo>
                <a:lnTo>
                  <a:pt x="47" y="44"/>
                </a:lnTo>
                <a:lnTo>
                  <a:pt x="49" y="45"/>
                </a:lnTo>
                <a:lnTo>
                  <a:pt x="51" y="46"/>
                </a:lnTo>
                <a:lnTo>
                  <a:pt x="53" y="47"/>
                </a:lnTo>
                <a:lnTo>
                  <a:pt x="55" y="48"/>
                </a:lnTo>
                <a:lnTo>
                  <a:pt x="57" y="49"/>
                </a:lnTo>
                <a:lnTo>
                  <a:pt x="58" y="50"/>
                </a:lnTo>
                <a:lnTo>
                  <a:pt x="59" y="50"/>
                </a:lnTo>
                <a:lnTo>
                  <a:pt x="60" y="51"/>
                </a:lnTo>
                <a:lnTo>
                  <a:pt x="61" y="51"/>
                </a:lnTo>
                <a:lnTo>
                  <a:pt x="62" y="50"/>
                </a:lnTo>
                <a:lnTo>
                  <a:pt x="62" y="49"/>
                </a:lnTo>
                <a:lnTo>
                  <a:pt x="61" y="48"/>
                </a:lnTo>
                <a:lnTo>
                  <a:pt x="61" y="47"/>
                </a:lnTo>
                <a:lnTo>
                  <a:pt x="60" y="47"/>
                </a:lnTo>
                <a:lnTo>
                  <a:pt x="59" y="46"/>
                </a:lnTo>
                <a:lnTo>
                  <a:pt x="59" y="45"/>
                </a:lnTo>
                <a:lnTo>
                  <a:pt x="58" y="44"/>
                </a:lnTo>
                <a:lnTo>
                  <a:pt x="56" y="43"/>
                </a:lnTo>
                <a:lnTo>
                  <a:pt x="55" y="41"/>
                </a:lnTo>
                <a:lnTo>
                  <a:pt x="53" y="39"/>
                </a:lnTo>
                <a:lnTo>
                  <a:pt x="52" y="37"/>
                </a:lnTo>
                <a:lnTo>
                  <a:pt x="50" y="36"/>
                </a:lnTo>
                <a:lnTo>
                  <a:pt x="49" y="34"/>
                </a:lnTo>
                <a:lnTo>
                  <a:pt x="47" y="33"/>
                </a:lnTo>
                <a:lnTo>
                  <a:pt x="47" y="32"/>
                </a:lnTo>
                <a:lnTo>
                  <a:pt x="46" y="30"/>
                </a:lnTo>
                <a:lnTo>
                  <a:pt x="44" y="28"/>
                </a:lnTo>
                <a:lnTo>
                  <a:pt x="43" y="27"/>
                </a:lnTo>
                <a:lnTo>
                  <a:pt x="41" y="25"/>
                </a:lnTo>
                <a:lnTo>
                  <a:pt x="40" y="24"/>
                </a:lnTo>
                <a:lnTo>
                  <a:pt x="38" y="22"/>
                </a:lnTo>
                <a:lnTo>
                  <a:pt x="36" y="21"/>
                </a:lnTo>
                <a:lnTo>
                  <a:pt x="35" y="19"/>
                </a:lnTo>
                <a:lnTo>
                  <a:pt x="33" y="17"/>
                </a:lnTo>
                <a:lnTo>
                  <a:pt x="31" y="17"/>
                </a:lnTo>
                <a:lnTo>
                  <a:pt x="31" y="16"/>
                </a:lnTo>
                <a:lnTo>
                  <a:pt x="29" y="15"/>
                </a:lnTo>
                <a:lnTo>
                  <a:pt x="27" y="13"/>
                </a:lnTo>
                <a:lnTo>
                  <a:pt x="25" y="12"/>
                </a:lnTo>
                <a:lnTo>
                  <a:pt x="24" y="10"/>
                </a:lnTo>
                <a:lnTo>
                  <a:pt x="22" y="9"/>
                </a:lnTo>
                <a:lnTo>
                  <a:pt x="20" y="8"/>
                </a:lnTo>
                <a:lnTo>
                  <a:pt x="19" y="7"/>
                </a:lnTo>
                <a:lnTo>
                  <a:pt x="16" y="5"/>
                </a:lnTo>
                <a:lnTo>
                  <a:pt x="15" y="4"/>
                </a:lnTo>
                <a:lnTo>
                  <a:pt x="15" y="3"/>
                </a:lnTo>
                <a:lnTo>
                  <a:pt x="13" y="1"/>
                </a:lnTo>
                <a:lnTo>
                  <a:pt x="12" y="0"/>
                </a:lnTo>
                <a:lnTo>
                  <a:pt x="11" y="0"/>
                </a:lnTo>
                <a:lnTo>
                  <a:pt x="10" y="0"/>
                </a:lnTo>
                <a:lnTo>
                  <a:pt x="9" y="0"/>
                </a:lnTo>
                <a:lnTo>
                  <a:pt x="8" y="0"/>
                </a:lnTo>
                <a:lnTo>
                  <a:pt x="7" y="0"/>
                </a:lnTo>
                <a:lnTo>
                  <a:pt x="6" y="0"/>
                </a:lnTo>
                <a:lnTo>
                  <a:pt x="4" y="0"/>
                </a:lnTo>
                <a:lnTo>
                  <a:pt x="3" y="0"/>
                </a:lnTo>
                <a:lnTo>
                  <a:pt x="2" y="0"/>
                </a:lnTo>
                <a:lnTo>
                  <a:pt x="1" y="0"/>
                </a:lnTo>
                <a:lnTo>
                  <a:pt x="0" y="0"/>
                </a:lnTo>
                <a:lnTo>
                  <a:pt x="0" y="2"/>
                </a:lnTo>
                <a:lnTo>
                  <a:pt x="0" y="4"/>
                </a:lnTo>
                <a:lnTo>
                  <a:pt x="0" y="6"/>
                </a:lnTo>
                <a:lnTo>
                  <a:pt x="0" y="8"/>
                </a:lnTo>
                <a:lnTo>
                  <a:pt x="1" y="9"/>
                </a:lnTo>
                <a:lnTo>
                  <a:pt x="1" y="11"/>
                </a:lnTo>
                <a:lnTo>
                  <a:pt x="2" y="12"/>
                </a:lnTo>
                <a:lnTo>
                  <a:pt x="3"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0" name="Freeform 1945"/>
          <p:cNvSpPr>
            <a:spLocks/>
          </p:cNvSpPr>
          <p:nvPr/>
        </p:nvSpPr>
        <p:spPr bwMode="auto">
          <a:xfrm flipH="1">
            <a:off x="3214969" y="3456031"/>
            <a:ext cx="16708" cy="20027"/>
          </a:xfrm>
          <a:custGeom>
            <a:avLst/>
            <a:gdLst>
              <a:gd name="T0" fmla="*/ 11 w 22"/>
              <a:gd name="T1" fmla="*/ 0 h 23"/>
              <a:gd name="T2" fmla="*/ 11 w 22"/>
              <a:gd name="T3" fmla="*/ 0 h 23"/>
              <a:gd name="T4" fmla="*/ 13 w 22"/>
              <a:gd name="T5" fmla="*/ 0 h 23"/>
              <a:gd name="T6" fmla="*/ 15 w 22"/>
              <a:gd name="T7" fmla="*/ 1 h 23"/>
              <a:gd name="T8" fmla="*/ 17 w 22"/>
              <a:gd name="T9" fmla="*/ 2 h 23"/>
              <a:gd name="T10" fmla="*/ 18 w 22"/>
              <a:gd name="T11" fmla="*/ 4 h 23"/>
              <a:gd name="T12" fmla="*/ 20 w 22"/>
              <a:gd name="T13" fmla="*/ 6 h 23"/>
              <a:gd name="T14" fmla="*/ 21 w 22"/>
              <a:gd name="T15" fmla="*/ 8 h 23"/>
              <a:gd name="T16" fmla="*/ 21 w 22"/>
              <a:gd name="T17" fmla="*/ 10 h 23"/>
              <a:gd name="T18" fmla="*/ 21 w 22"/>
              <a:gd name="T19" fmla="*/ 12 h 23"/>
              <a:gd name="T20" fmla="*/ 20 w 22"/>
              <a:gd name="T21" fmla="*/ 15 h 23"/>
              <a:gd name="T22" fmla="*/ 18 w 22"/>
              <a:gd name="T23" fmla="*/ 17 h 23"/>
              <a:gd name="T24" fmla="*/ 17 w 22"/>
              <a:gd name="T25" fmla="*/ 18 h 23"/>
              <a:gd name="T26" fmla="*/ 15 w 22"/>
              <a:gd name="T27" fmla="*/ 19 h 23"/>
              <a:gd name="T28" fmla="*/ 13 w 22"/>
              <a:gd name="T29" fmla="*/ 21 h 23"/>
              <a:gd name="T30" fmla="*/ 11 w 22"/>
              <a:gd name="T31" fmla="*/ 22 h 23"/>
              <a:gd name="T32" fmla="*/ 11 w 22"/>
              <a:gd name="T33" fmla="*/ 22 h 23"/>
              <a:gd name="T34" fmla="*/ 8 w 22"/>
              <a:gd name="T35" fmla="*/ 22 h 23"/>
              <a:gd name="T36" fmla="*/ 6 w 22"/>
              <a:gd name="T37" fmla="*/ 21 h 23"/>
              <a:gd name="T38" fmla="*/ 4 w 22"/>
              <a:gd name="T39" fmla="*/ 19 h 23"/>
              <a:gd name="T40" fmla="*/ 2 w 22"/>
              <a:gd name="T41" fmla="*/ 18 h 23"/>
              <a:gd name="T42" fmla="*/ 1 w 22"/>
              <a:gd name="T43" fmla="*/ 17 h 23"/>
              <a:gd name="T44" fmla="*/ 0 w 22"/>
              <a:gd name="T45" fmla="*/ 15 h 23"/>
              <a:gd name="T46" fmla="*/ 0 w 22"/>
              <a:gd name="T47" fmla="*/ 12 h 23"/>
              <a:gd name="T48" fmla="*/ 0 w 22"/>
              <a:gd name="T49" fmla="*/ 10 h 23"/>
              <a:gd name="T50" fmla="*/ 0 w 22"/>
              <a:gd name="T51" fmla="*/ 8 h 23"/>
              <a:gd name="T52" fmla="*/ 0 w 22"/>
              <a:gd name="T53" fmla="*/ 6 h 23"/>
              <a:gd name="T54" fmla="*/ 1 w 22"/>
              <a:gd name="T55" fmla="*/ 4 h 23"/>
              <a:gd name="T56" fmla="*/ 2 w 22"/>
              <a:gd name="T57" fmla="*/ 2 h 23"/>
              <a:gd name="T58" fmla="*/ 4 w 22"/>
              <a:gd name="T59" fmla="*/ 1 h 23"/>
              <a:gd name="T60" fmla="*/ 6 w 22"/>
              <a:gd name="T61" fmla="*/ 0 h 23"/>
              <a:gd name="T62" fmla="*/ 8 w 22"/>
              <a:gd name="T63" fmla="*/ 0 h 23"/>
              <a:gd name="T64" fmla="*/ 11 w 22"/>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3"/>
              <a:gd name="T101" fmla="*/ 22 w 22"/>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3">
                <a:moveTo>
                  <a:pt x="11" y="0"/>
                </a:moveTo>
                <a:lnTo>
                  <a:pt x="11" y="0"/>
                </a:lnTo>
                <a:lnTo>
                  <a:pt x="13" y="0"/>
                </a:lnTo>
                <a:lnTo>
                  <a:pt x="15" y="1"/>
                </a:lnTo>
                <a:lnTo>
                  <a:pt x="17" y="2"/>
                </a:lnTo>
                <a:lnTo>
                  <a:pt x="18" y="4"/>
                </a:lnTo>
                <a:lnTo>
                  <a:pt x="20" y="6"/>
                </a:lnTo>
                <a:lnTo>
                  <a:pt x="21" y="8"/>
                </a:lnTo>
                <a:lnTo>
                  <a:pt x="21" y="10"/>
                </a:lnTo>
                <a:lnTo>
                  <a:pt x="21" y="12"/>
                </a:lnTo>
                <a:lnTo>
                  <a:pt x="20" y="15"/>
                </a:lnTo>
                <a:lnTo>
                  <a:pt x="18" y="17"/>
                </a:lnTo>
                <a:lnTo>
                  <a:pt x="17" y="18"/>
                </a:lnTo>
                <a:lnTo>
                  <a:pt x="15" y="19"/>
                </a:lnTo>
                <a:lnTo>
                  <a:pt x="13" y="21"/>
                </a:lnTo>
                <a:lnTo>
                  <a:pt x="11" y="22"/>
                </a:lnTo>
                <a:lnTo>
                  <a:pt x="8" y="22"/>
                </a:lnTo>
                <a:lnTo>
                  <a:pt x="6" y="21"/>
                </a:lnTo>
                <a:lnTo>
                  <a:pt x="4" y="19"/>
                </a:lnTo>
                <a:lnTo>
                  <a:pt x="2" y="18"/>
                </a:lnTo>
                <a:lnTo>
                  <a:pt x="1" y="17"/>
                </a:lnTo>
                <a:lnTo>
                  <a:pt x="0" y="15"/>
                </a:lnTo>
                <a:lnTo>
                  <a:pt x="0" y="12"/>
                </a:lnTo>
                <a:lnTo>
                  <a:pt x="0" y="10"/>
                </a:lnTo>
                <a:lnTo>
                  <a:pt x="0" y="8"/>
                </a:lnTo>
                <a:lnTo>
                  <a:pt x="0" y="6"/>
                </a:lnTo>
                <a:lnTo>
                  <a:pt x="1" y="4"/>
                </a:lnTo>
                <a:lnTo>
                  <a:pt x="2" y="2"/>
                </a:lnTo>
                <a:lnTo>
                  <a:pt x="4" y="1"/>
                </a:lnTo>
                <a:lnTo>
                  <a:pt x="6" y="0"/>
                </a:lnTo>
                <a:lnTo>
                  <a:pt x="8" y="0"/>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1" name="Freeform 1946"/>
          <p:cNvSpPr>
            <a:spLocks/>
          </p:cNvSpPr>
          <p:nvPr/>
        </p:nvSpPr>
        <p:spPr bwMode="auto">
          <a:xfrm flipH="1">
            <a:off x="3214209" y="3456031"/>
            <a:ext cx="17468" cy="21768"/>
          </a:xfrm>
          <a:custGeom>
            <a:avLst/>
            <a:gdLst>
              <a:gd name="T0" fmla="*/ 11 w 23"/>
              <a:gd name="T1" fmla="*/ 0 h 25"/>
              <a:gd name="T2" fmla="*/ 12 w 23"/>
              <a:gd name="T3" fmla="*/ 0 h 25"/>
              <a:gd name="T4" fmla="*/ 14 w 23"/>
              <a:gd name="T5" fmla="*/ 0 h 25"/>
              <a:gd name="T6" fmla="*/ 16 w 23"/>
              <a:gd name="T7" fmla="*/ 1 h 25"/>
              <a:gd name="T8" fmla="*/ 18 w 23"/>
              <a:gd name="T9" fmla="*/ 2 h 25"/>
              <a:gd name="T10" fmla="*/ 19 w 23"/>
              <a:gd name="T11" fmla="*/ 5 h 25"/>
              <a:gd name="T12" fmla="*/ 21 w 23"/>
              <a:gd name="T13" fmla="*/ 6 h 25"/>
              <a:gd name="T14" fmla="*/ 22 w 23"/>
              <a:gd name="T15" fmla="*/ 8 h 25"/>
              <a:gd name="T16" fmla="*/ 22 w 23"/>
              <a:gd name="T17" fmla="*/ 11 h 25"/>
              <a:gd name="T18" fmla="*/ 22 w 23"/>
              <a:gd name="T19" fmla="*/ 13 h 25"/>
              <a:gd name="T20" fmla="*/ 21 w 23"/>
              <a:gd name="T21" fmla="*/ 16 h 25"/>
              <a:gd name="T22" fmla="*/ 19 w 23"/>
              <a:gd name="T23" fmla="*/ 18 h 25"/>
              <a:gd name="T24" fmla="*/ 18 w 23"/>
              <a:gd name="T25" fmla="*/ 20 h 25"/>
              <a:gd name="T26" fmla="*/ 16 w 23"/>
              <a:gd name="T27" fmla="*/ 21 h 25"/>
              <a:gd name="T28" fmla="*/ 14 w 23"/>
              <a:gd name="T29" fmla="*/ 23 h 25"/>
              <a:gd name="T30" fmla="*/ 12 w 23"/>
              <a:gd name="T31" fmla="*/ 24 h 25"/>
              <a:gd name="T32" fmla="*/ 11 w 23"/>
              <a:gd name="T33" fmla="*/ 24 h 25"/>
              <a:gd name="T34" fmla="*/ 9 w 23"/>
              <a:gd name="T35" fmla="*/ 24 h 25"/>
              <a:gd name="T36" fmla="*/ 7 w 23"/>
              <a:gd name="T37" fmla="*/ 23 h 25"/>
              <a:gd name="T38" fmla="*/ 4 w 23"/>
              <a:gd name="T39" fmla="*/ 21 h 25"/>
              <a:gd name="T40" fmla="*/ 2 w 23"/>
              <a:gd name="T41" fmla="*/ 20 h 25"/>
              <a:gd name="T42" fmla="*/ 1 w 23"/>
              <a:gd name="T43" fmla="*/ 18 h 25"/>
              <a:gd name="T44" fmla="*/ 0 w 23"/>
              <a:gd name="T45" fmla="*/ 16 h 25"/>
              <a:gd name="T46" fmla="*/ 0 w 23"/>
              <a:gd name="T47" fmla="*/ 13 h 25"/>
              <a:gd name="T48" fmla="*/ 0 w 23"/>
              <a:gd name="T49" fmla="*/ 11 h 25"/>
              <a:gd name="T50" fmla="*/ 0 w 23"/>
              <a:gd name="T51" fmla="*/ 8 h 25"/>
              <a:gd name="T52" fmla="*/ 0 w 23"/>
              <a:gd name="T53" fmla="*/ 6 h 25"/>
              <a:gd name="T54" fmla="*/ 1 w 23"/>
              <a:gd name="T55" fmla="*/ 5 h 25"/>
              <a:gd name="T56" fmla="*/ 2 w 23"/>
              <a:gd name="T57" fmla="*/ 2 h 25"/>
              <a:gd name="T58" fmla="*/ 4 w 23"/>
              <a:gd name="T59" fmla="*/ 1 h 25"/>
              <a:gd name="T60" fmla="*/ 7 w 23"/>
              <a:gd name="T61" fmla="*/ 0 h 25"/>
              <a:gd name="T62" fmla="*/ 9 w 23"/>
              <a:gd name="T63" fmla="*/ 0 h 25"/>
              <a:gd name="T64" fmla="*/ 11 w 23"/>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5"/>
              <a:gd name="T101" fmla="*/ 23 w 23"/>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5">
                <a:moveTo>
                  <a:pt x="11" y="0"/>
                </a:moveTo>
                <a:lnTo>
                  <a:pt x="12" y="0"/>
                </a:lnTo>
                <a:lnTo>
                  <a:pt x="14" y="0"/>
                </a:lnTo>
                <a:lnTo>
                  <a:pt x="16" y="1"/>
                </a:lnTo>
                <a:lnTo>
                  <a:pt x="18" y="2"/>
                </a:lnTo>
                <a:lnTo>
                  <a:pt x="19" y="5"/>
                </a:lnTo>
                <a:lnTo>
                  <a:pt x="21" y="6"/>
                </a:lnTo>
                <a:lnTo>
                  <a:pt x="22" y="8"/>
                </a:lnTo>
                <a:lnTo>
                  <a:pt x="22" y="11"/>
                </a:lnTo>
                <a:lnTo>
                  <a:pt x="22" y="13"/>
                </a:lnTo>
                <a:lnTo>
                  <a:pt x="21" y="16"/>
                </a:lnTo>
                <a:lnTo>
                  <a:pt x="19" y="18"/>
                </a:lnTo>
                <a:lnTo>
                  <a:pt x="18" y="20"/>
                </a:lnTo>
                <a:lnTo>
                  <a:pt x="16" y="21"/>
                </a:lnTo>
                <a:lnTo>
                  <a:pt x="14" y="23"/>
                </a:lnTo>
                <a:lnTo>
                  <a:pt x="12" y="24"/>
                </a:lnTo>
                <a:lnTo>
                  <a:pt x="11" y="24"/>
                </a:lnTo>
                <a:lnTo>
                  <a:pt x="9" y="24"/>
                </a:lnTo>
                <a:lnTo>
                  <a:pt x="7" y="23"/>
                </a:lnTo>
                <a:lnTo>
                  <a:pt x="4" y="21"/>
                </a:lnTo>
                <a:lnTo>
                  <a:pt x="2" y="20"/>
                </a:lnTo>
                <a:lnTo>
                  <a:pt x="1" y="18"/>
                </a:lnTo>
                <a:lnTo>
                  <a:pt x="0" y="16"/>
                </a:lnTo>
                <a:lnTo>
                  <a:pt x="0" y="13"/>
                </a:lnTo>
                <a:lnTo>
                  <a:pt x="0" y="11"/>
                </a:lnTo>
                <a:lnTo>
                  <a:pt x="0" y="8"/>
                </a:lnTo>
                <a:lnTo>
                  <a:pt x="0" y="6"/>
                </a:lnTo>
                <a:lnTo>
                  <a:pt x="1" y="5"/>
                </a:lnTo>
                <a:lnTo>
                  <a:pt x="2" y="2"/>
                </a:lnTo>
                <a:lnTo>
                  <a:pt x="4" y="1"/>
                </a:lnTo>
                <a:lnTo>
                  <a:pt x="7" y="0"/>
                </a:lnTo>
                <a:lnTo>
                  <a:pt x="9" y="0"/>
                </a:lnTo>
                <a:lnTo>
                  <a:pt x="1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2" name="Freeform 1947"/>
          <p:cNvSpPr>
            <a:spLocks/>
          </p:cNvSpPr>
          <p:nvPr/>
        </p:nvSpPr>
        <p:spPr bwMode="auto">
          <a:xfrm flipH="1">
            <a:off x="3214969" y="3461256"/>
            <a:ext cx="12151" cy="13932"/>
          </a:xfrm>
          <a:custGeom>
            <a:avLst/>
            <a:gdLst>
              <a:gd name="T0" fmla="*/ 8 w 16"/>
              <a:gd name="T1" fmla="*/ 0 h 16"/>
              <a:gd name="T2" fmla="*/ 9 w 16"/>
              <a:gd name="T3" fmla="*/ 0 h 16"/>
              <a:gd name="T4" fmla="*/ 10 w 16"/>
              <a:gd name="T5" fmla="*/ 1 h 16"/>
              <a:gd name="T6" fmla="*/ 12 w 16"/>
              <a:gd name="T7" fmla="*/ 1 h 16"/>
              <a:gd name="T8" fmla="*/ 13 w 16"/>
              <a:gd name="T9" fmla="*/ 3 h 16"/>
              <a:gd name="T10" fmla="*/ 14 w 16"/>
              <a:gd name="T11" fmla="*/ 5 h 16"/>
              <a:gd name="T12" fmla="*/ 15 w 16"/>
              <a:gd name="T13" fmla="*/ 7 h 16"/>
              <a:gd name="T14" fmla="*/ 15 w 16"/>
              <a:gd name="T15" fmla="*/ 8 h 16"/>
              <a:gd name="T16" fmla="*/ 14 w 16"/>
              <a:gd name="T17" fmla="*/ 10 h 16"/>
              <a:gd name="T18" fmla="*/ 13 w 16"/>
              <a:gd name="T19" fmla="*/ 12 h 16"/>
              <a:gd name="T20" fmla="*/ 13 w 16"/>
              <a:gd name="T21" fmla="*/ 13 h 16"/>
              <a:gd name="T22" fmla="*/ 12 w 16"/>
              <a:gd name="T23" fmla="*/ 14 h 16"/>
              <a:gd name="T24" fmla="*/ 10 w 16"/>
              <a:gd name="T25" fmla="*/ 14 h 16"/>
              <a:gd name="T26" fmla="*/ 9 w 16"/>
              <a:gd name="T27" fmla="*/ 15 h 16"/>
              <a:gd name="T28" fmla="*/ 8 w 16"/>
              <a:gd name="T29" fmla="*/ 15 h 16"/>
              <a:gd name="T30" fmla="*/ 6 w 16"/>
              <a:gd name="T31" fmla="*/ 15 h 16"/>
              <a:gd name="T32" fmla="*/ 5 w 16"/>
              <a:gd name="T33" fmla="*/ 14 h 16"/>
              <a:gd name="T34" fmla="*/ 3 w 16"/>
              <a:gd name="T35" fmla="*/ 14 h 16"/>
              <a:gd name="T36" fmla="*/ 2 w 16"/>
              <a:gd name="T37" fmla="*/ 13 h 16"/>
              <a:gd name="T38" fmla="*/ 2 w 16"/>
              <a:gd name="T39" fmla="*/ 12 h 16"/>
              <a:gd name="T40" fmla="*/ 1 w 16"/>
              <a:gd name="T41" fmla="*/ 10 h 16"/>
              <a:gd name="T42" fmla="*/ 0 w 16"/>
              <a:gd name="T43" fmla="*/ 8 h 16"/>
              <a:gd name="T44" fmla="*/ 0 w 16"/>
              <a:gd name="T45" fmla="*/ 7 h 16"/>
              <a:gd name="T46" fmla="*/ 1 w 16"/>
              <a:gd name="T47" fmla="*/ 5 h 16"/>
              <a:gd name="T48" fmla="*/ 2 w 16"/>
              <a:gd name="T49" fmla="*/ 3 h 16"/>
              <a:gd name="T50" fmla="*/ 3 w 16"/>
              <a:gd name="T51" fmla="*/ 1 h 16"/>
              <a:gd name="T52" fmla="*/ 5 w 16"/>
              <a:gd name="T53" fmla="*/ 1 h 16"/>
              <a:gd name="T54" fmla="*/ 6 w 16"/>
              <a:gd name="T55" fmla="*/ 0 h 16"/>
              <a:gd name="T56" fmla="*/ 8 w 16"/>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16"/>
              <a:gd name="T89" fmla="*/ 16 w 16"/>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16">
                <a:moveTo>
                  <a:pt x="8" y="0"/>
                </a:moveTo>
                <a:lnTo>
                  <a:pt x="9" y="0"/>
                </a:lnTo>
                <a:lnTo>
                  <a:pt x="10" y="1"/>
                </a:lnTo>
                <a:lnTo>
                  <a:pt x="12" y="1"/>
                </a:lnTo>
                <a:lnTo>
                  <a:pt x="13" y="3"/>
                </a:lnTo>
                <a:lnTo>
                  <a:pt x="14" y="5"/>
                </a:lnTo>
                <a:lnTo>
                  <a:pt x="15" y="7"/>
                </a:lnTo>
                <a:lnTo>
                  <a:pt x="15" y="8"/>
                </a:lnTo>
                <a:lnTo>
                  <a:pt x="14" y="10"/>
                </a:lnTo>
                <a:lnTo>
                  <a:pt x="13" y="12"/>
                </a:lnTo>
                <a:lnTo>
                  <a:pt x="13" y="13"/>
                </a:lnTo>
                <a:lnTo>
                  <a:pt x="12" y="14"/>
                </a:lnTo>
                <a:lnTo>
                  <a:pt x="10" y="14"/>
                </a:lnTo>
                <a:lnTo>
                  <a:pt x="9" y="15"/>
                </a:lnTo>
                <a:lnTo>
                  <a:pt x="8" y="15"/>
                </a:lnTo>
                <a:lnTo>
                  <a:pt x="6" y="15"/>
                </a:lnTo>
                <a:lnTo>
                  <a:pt x="5" y="14"/>
                </a:lnTo>
                <a:lnTo>
                  <a:pt x="3" y="14"/>
                </a:lnTo>
                <a:lnTo>
                  <a:pt x="2" y="13"/>
                </a:lnTo>
                <a:lnTo>
                  <a:pt x="2" y="12"/>
                </a:lnTo>
                <a:lnTo>
                  <a:pt x="1" y="10"/>
                </a:lnTo>
                <a:lnTo>
                  <a:pt x="0" y="8"/>
                </a:lnTo>
                <a:lnTo>
                  <a:pt x="0" y="7"/>
                </a:lnTo>
                <a:lnTo>
                  <a:pt x="1" y="5"/>
                </a:lnTo>
                <a:lnTo>
                  <a:pt x="2" y="3"/>
                </a:lnTo>
                <a:lnTo>
                  <a:pt x="3" y="1"/>
                </a:lnTo>
                <a:lnTo>
                  <a:pt x="5" y="1"/>
                </a:lnTo>
                <a:lnTo>
                  <a:pt x="6" y="0"/>
                </a:lnTo>
                <a:lnTo>
                  <a:pt x="8" y="0"/>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3" name="Freeform 1948"/>
          <p:cNvSpPr>
            <a:spLocks/>
          </p:cNvSpPr>
          <p:nvPr/>
        </p:nvSpPr>
        <p:spPr bwMode="auto">
          <a:xfrm flipH="1">
            <a:off x="3214969" y="3461256"/>
            <a:ext cx="12151" cy="13932"/>
          </a:xfrm>
          <a:custGeom>
            <a:avLst/>
            <a:gdLst>
              <a:gd name="T0" fmla="*/ 8 w 16"/>
              <a:gd name="T1" fmla="*/ 0 h 16"/>
              <a:gd name="T2" fmla="*/ 8 w 16"/>
              <a:gd name="T3" fmla="*/ 0 h 16"/>
              <a:gd name="T4" fmla="*/ 9 w 16"/>
              <a:gd name="T5" fmla="*/ 0 h 16"/>
              <a:gd name="T6" fmla="*/ 11 w 16"/>
              <a:gd name="T7" fmla="*/ 1 h 16"/>
              <a:gd name="T8" fmla="*/ 12 w 16"/>
              <a:gd name="T9" fmla="*/ 2 h 16"/>
              <a:gd name="T10" fmla="*/ 13 w 16"/>
              <a:gd name="T11" fmla="*/ 3 h 16"/>
              <a:gd name="T12" fmla="*/ 14 w 16"/>
              <a:gd name="T13" fmla="*/ 5 h 16"/>
              <a:gd name="T14" fmla="*/ 15 w 16"/>
              <a:gd name="T15" fmla="*/ 6 h 16"/>
              <a:gd name="T16" fmla="*/ 15 w 16"/>
              <a:gd name="T17" fmla="*/ 8 h 16"/>
              <a:gd name="T18" fmla="*/ 14 w 16"/>
              <a:gd name="T19" fmla="*/ 10 h 16"/>
              <a:gd name="T20" fmla="*/ 13 w 16"/>
              <a:gd name="T21" fmla="*/ 11 h 16"/>
              <a:gd name="T22" fmla="*/ 12 w 16"/>
              <a:gd name="T23" fmla="*/ 12 h 16"/>
              <a:gd name="T24" fmla="*/ 11 w 16"/>
              <a:gd name="T25" fmla="*/ 14 h 16"/>
              <a:gd name="T26" fmla="*/ 9 w 16"/>
              <a:gd name="T27" fmla="*/ 14 h 16"/>
              <a:gd name="T28" fmla="*/ 8 w 16"/>
              <a:gd name="T29" fmla="*/ 15 h 16"/>
              <a:gd name="T30" fmla="*/ 6 w 16"/>
              <a:gd name="T31" fmla="*/ 15 h 16"/>
              <a:gd name="T32" fmla="*/ 4 w 16"/>
              <a:gd name="T33" fmla="*/ 14 h 16"/>
              <a:gd name="T34" fmla="*/ 3 w 16"/>
              <a:gd name="T35" fmla="*/ 14 h 16"/>
              <a:gd name="T36" fmla="*/ 2 w 16"/>
              <a:gd name="T37" fmla="*/ 12 h 16"/>
              <a:gd name="T38" fmla="*/ 1 w 16"/>
              <a:gd name="T39" fmla="*/ 11 h 16"/>
              <a:gd name="T40" fmla="*/ 0 w 16"/>
              <a:gd name="T41" fmla="*/ 10 h 16"/>
              <a:gd name="T42" fmla="*/ 0 w 16"/>
              <a:gd name="T43" fmla="*/ 8 h 16"/>
              <a:gd name="T44" fmla="*/ 0 w 16"/>
              <a:gd name="T45" fmla="*/ 6 h 16"/>
              <a:gd name="T46" fmla="*/ 0 w 16"/>
              <a:gd name="T47" fmla="*/ 5 h 16"/>
              <a:gd name="T48" fmla="*/ 1 w 16"/>
              <a:gd name="T49" fmla="*/ 3 h 16"/>
              <a:gd name="T50" fmla="*/ 2 w 16"/>
              <a:gd name="T51" fmla="*/ 2 h 16"/>
              <a:gd name="T52" fmla="*/ 3 w 16"/>
              <a:gd name="T53" fmla="*/ 1 h 16"/>
              <a:gd name="T54" fmla="*/ 4 w 16"/>
              <a:gd name="T55" fmla="*/ 0 h 16"/>
              <a:gd name="T56" fmla="*/ 6 w 16"/>
              <a:gd name="T57" fmla="*/ 0 h 16"/>
              <a:gd name="T58" fmla="*/ 8 w 16"/>
              <a:gd name="T59" fmla="*/ 0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6"/>
              <a:gd name="T92" fmla="*/ 16 w 16"/>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6">
                <a:moveTo>
                  <a:pt x="8" y="0"/>
                </a:moveTo>
                <a:lnTo>
                  <a:pt x="8" y="0"/>
                </a:lnTo>
                <a:lnTo>
                  <a:pt x="9" y="0"/>
                </a:lnTo>
                <a:lnTo>
                  <a:pt x="11" y="1"/>
                </a:lnTo>
                <a:lnTo>
                  <a:pt x="12" y="2"/>
                </a:lnTo>
                <a:lnTo>
                  <a:pt x="13" y="3"/>
                </a:lnTo>
                <a:lnTo>
                  <a:pt x="14" y="5"/>
                </a:lnTo>
                <a:lnTo>
                  <a:pt x="15" y="6"/>
                </a:lnTo>
                <a:lnTo>
                  <a:pt x="15" y="8"/>
                </a:lnTo>
                <a:lnTo>
                  <a:pt x="14" y="10"/>
                </a:lnTo>
                <a:lnTo>
                  <a:pt x="13" y="11"/>
                </a:lnTo>
                <a:lnTo>
                  <a:pt x="12" y="12"/>
                </a:lnTo>
                <a:lnTo>
                  <a:pt x="11" y="14"/>
                </a:lnTo>
                <a:lnTo>
                  <a:pt x="9" y="14"/>
                </a:lnTo>
                <a:lnTo>
                  <a:pt x="8" y="15"/>
                </a:lnTo>
                <a:lnTo>
                  <a:pt x="6" y="15"/>
                </a:lnTo>
                <a:lnTo>
                  <a:pt x="4" y="14"/>
                </a:lnTo>
                <a:lnTo>
                  <a:pt x="3" y="14"/>
                </a:lnTo>
                <a:lnTo>
                  <a:pt x="2" y="12"/>
                </a:lnTo>
                <a:lnTo>
                  <a:pt x="1" y="11"/>
                </a:lnTo>
                <a:lnTo>
                  <a:pt x="0" y="10"/>
                </a:lnTo>
                <a:lnTo>
                  <a:pt x="0" y="8"/>
                </a:lnTo>
                <a:lnTo>
                  <a:pt x="0" y="6"/>
                </a:lnTo>
                <a:lnTo>
                  <a:pt x="0" y="5"/>
                </a:lnTo>
                <a:lnTo>
                  <a:pt x="1" y="3"/>
                </a:lnTo>
                <a:lnTo>
                  <a:pt x="2" y="2"/>
                </a:lnTo>
                <a:lnTo>
                  <a:pt x="3" y="1"/>
                </a:lnTo>
                <a:lnTo>
                  <a:pt x="4" y="0"/>
                </a:lnTo>
                <a:lnTo>
                  <a:pt x="6"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4" name="Freeform 1949"/>
          <p:cNvSpPr>
            <a:spLocks/>
          </p:cNvSpPr>
          <p:nvPr/>
        </p:nvSpPr>
        <p:spPr bwMode="auto">
          <a:xfrm flipH="1">
            <a:off x="3218007" y="3463868"/>
            <a:ext cx="12151" cy="13932"/>
          </a:xfrm>
          <a:custGeom>
            <a:avLst/>
            <a:gdLst>
              <a:gd name="T0" fmla="*/ 6 w 16"/>
              <a:gd name="T1" fmla="*/ 0 h 16"/>
              <a:gd name="T2" fmla="*/ 9 w 16"/>
              <a:gd name="T3" fmla="*/ 1 h 16"/>
              <a:gd name="T4" fmla="*/ 13 w 16"/>
              <a:gd name="T5" fmla="*/ 2 h 16"/>
              <a:gd name="T6" fmla="*/ 14 w 16"/>
              <a:gd name="T7" fmla="*/ 4 h 16"/>
              <a:gd name="T8" fmla="*/ 15 w 16"/>
              <a:gd name="T9" fmla="*/ 8 h 16"/>
              <a:gd name="T10" fmla="*/ 14 w 16"/>
              <a:gd name="T11" fmla="*/ 11 h 16"/>
              <a:gd name="T12" fmla="*/ 13 w 16"/>
              <a:gd name="T13" fmla="*/ 13 h 16"/>
              <a:gd name="T14" fmla="*/ 9 w 16"/>
              <a:gd name="T15" fmla="*/ 15 h 16"/>
              <a:gd name="T16" fmla="*/ 6 w 16"/>
              <a:gd name="T17" fmla="*/ 15 h 16"/>
              <a:gd name="T18" fmla="*/ 4 w 16"/>
              <a:gd name="T19" fmla="*/ 15 h 16"/>
              <a:gd name="T20" fmla="*/ 1 w 16"/>
              <a:gd name="T21" fmla="*/ 13 h 16"/>
              <a:gd name="T22" fmla="*/ 0 w 16"/>
              <a:gd name="T23" fmla="*/ 11 h 16"/>
              <a:gd name="T24" fmla="*/ 0 w 16"/>
              <a:gd name="T25" fmla="*/ 8 h 16"/>
              <a:gd name="T26" fmla="*/ 0 w 16"/>
              <a:gd name="T27" fmla="*/ 4 h 16"/>
              <a:gd name="T28" fmla="*/ 1 w 16"/>
              <a:gd name="T29" fmla="*/ 2 h 16"/>
              <a:gd name="T30" fmla="*/ 4 w 16"/>
              <a:gd name="T31" fmla="*/ 1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9" y="1"/>
                </a:lnTo>
                <a:lnTo>
                  <a:pt x="13" y="2"/>
                </a:lnTo>
                <a:lnTo>
                  <a:pt x="14" y="4"/>
                </a:lnTo>
                <a:lnTo>
                  <a:pt x="15" y="8"/>
                </a:lnTo>
                <a:lnTo>
                  <a:pt x="14" y="11"/>
                </a:lnTo>
                <a:lnTo>
                  <a:pt x="13" y="13"/>
                </a:lnTo>
                <a:lnTo>
                  <a:pt x="9" y="15"/>
                </a:lnTo>
                <a:lnTo>
                  <a:pt x="6" y="15"/>
                </a:lnTo>
                <a:lnTo>
                  <a:pt x="4" y="15"/>
                </a:lnTo>
                <a:lnTo>
                  <a:pt x="1" y="13"/>
                </a:lnTo>
                <a:lnTo>
                  <a:pt x="0" y="11"/>
                </a:lnTo>
                <a:lnTo>
                  <a:pt x="0" y="8"/>
                </a:lnTo>
                <a:lnTo>
                  <a:pt x="0" y="4"/>
                </a:lnTo>
                <a:lnTo>
                  <a:pt x="1" y="2"/>
                </a:lnTo>
                <a:lnTo>
                  <a:pt x="4" y="1"/>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5" name="Freeform 1950"/>
          <p:cNvSpPr>
            <a:spLocks/>
          </p:cNvSpPr>
          <p:nvPr/>
        </p:nvSpPr>
        <p:spPr bwMode="auto">
          <a:xfrm flipH="1">
            <a:off x="3216488" y="3463868"/>
            <a:ext cx="12151" cy="13932"/>
          </a:xfrm>
          <a:custGeom>
            <a:avLst/>
            <a:gdLst>
              <a:gd name="T0" fmla="*/ 8 w 16"/>
              <a:gd name="T1" fmla="*/ 0 h 16"/>
              <a:gd name="T2" fmla="*/ 10 w 16"/>
              <a:gd name="T3" fmla="*/ 1 h 16"/>
              <a:gd name="T4" fmla="*/ 13 w 16"/>
              <a:gd name="T5" fmla="*/ 2 h 16"/>
              <a:gd name="T6" fmla="*/ 15 w 16"/>
              <a:gd name="T7" fmla="*/ 4 h 16"/>
              <a:gd name="T8" fmla="*/ 15 w 16"/>
              <a:gd name="T9" fmla="*/ 8 h 16"/>
              <a:gd name="T10" fmla="*/ 15 w 16"/>
              <a:gd name="T11" fmla="*/ 10 h 16"/>
              <a:gd name="T12" fmla="*/ 13 w 16"/>
              <a:gd name="T13" fmla="*/ 13 h 16"/>
              <a:gd name="T14" fmla="*/ 10 w 16"/>
              <a:gd name="T15" fmla="*/ 15 h 16"/>
              <a:gd name="T16" fmla="*/ 8 w 16"/>
              <a:gd name="T17" fmla="*/ 15 h 16"/>
              <a:gd name="T18" fmla="*/ 5 w 16"/>
              <a:gd name="T19" fmla="*/ 15 h 16"/>
              <a:gd name="T20" fmla="*/ 3 w 16"/>
              <a:gd name="T21" fmla="*/ 13 h 16"/>
              <a:gd name="T22" fmla="*/ 1 w 16"/>
              <a:gd name="T23" fmla="*/ 10 h 16"/>
              <a:gd name="T24" fmla="*/ 0 w 16"/>
              <a:gd name="T25" fmla="*/ 8 h 16"/>
              <a:gd name="T26" fmla="*/ 1 w 16"/>
              <a:gd name="T27" fmla="*/ 4 h 16"/>
              <a:gd name="T28" fmla="*/ 3 w 16"/>
              <a:gd name="T29" fmla="*/ 2 h 16"/>
              <a:gd name="T30" fmla="*/ 5 w 16"/>
              <a:gd name="T31" fmla="*/ 1 h 16"/>
              <a:gd name="T32" fmla="*/ 8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0"/>
                </a:moveTo>
                <a:lnTo>
                  <a:pt x="10" y="1"/>
                </a:lnTo>
                <a:lnTo>
                  <a:pt x="13" y="2"/>
                </a:lnTo>
                <a:lnTo>
                  <a:pt x="15" y="4"/>
                </a:lnTo>
                <a:lnTo>
                  <a:pt x="15" y="8"/>
                </a:lnTo>
                <a:lnTo>
                  <a:pt x="15" y="10"/>
                </a:lnTo>
                <a:lnTo>
                  <a:pt x="13" y="13"/>
                </a:lnTo>
                <a:lnTo>
                  <a:pt x="10" y="15"/>
                </a:lnTo>
                <a:lnTo>
                  <a:pt x="8" y="15"/>
                </a:lnTo>
                <a:lnTo>
                  <a:pt x="5" y="15"/>
                </a:lnTo>
                <a:lnTo>
                  <a:pt x="3" y="13"/>
                </a:lnTo>
                <a:lnTo>
                  <a:pt x="1" y="10"/>
                </a:lnTo>
                <a:lnTo>
                  <a:pt x="0" y="8"/>
                </a:lnTo>
                <a:lnTo>
                  <a:pt x="1" y="4"/>
                </a:lnTo>
                <a:lnTo>
                  <a:pt x="3" y="2"/>
                </a:lnTo>
                <a:lnTo>
                  <a:pt x="5" y="1"/>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6" name="Freeform 1951"/>
          <p:cNvSpPr>
            <a:spLocks/>
          </p:cNvSpPr>
          <p:nvPr/>
        </p:nvSpPr>
        <p:spPr bwMode="auto">
          <a:xfrm flipH="1">
            <a:off x="3234715" y="3424685"/>
            <a:ext cx="28100" cy="16544"/>
          </a:xfrm>
          <a:custGeom>
            <a:avLst/>
            <a:gdLst>
              <a:gd name="T0" fmla="*/ 0 w 37"/>
              <a:gd name="T1" fmla="*/ 0 h 19"/>
              <a:gd name="T2" fmla="*/ 0 w 37"/>
              <a:gd name="T3" fmla="*/ 3 h 19"/>
              <a:gd name="T4" fmla="*/ 34 w 37"/>
              <a:gd name="T5" fmla="*/ 18 h 19"/>
              <a:gd name="T6" fmla="*/ 36 w 37"/>
              <a:gd name="T7" fmla="*/ 14 h 19"/>
              <a:gd name="T8" fmla="*/ 0 w 37"/>
              <a:gd name="T9" fmla="*/ 0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0" y="0"/>
                </a:moveTo>
                <a:lnTo>
                  <a:pt x="0" y="3"/>
                </a:lnTo>
                <a:lnTo>
                  <a:pt x="34" y="18"/>
                </a:lnTo>
                <a:lnTo>
                  <a:pt x="36" y="14"/>
                </a:lnTo>
                <a:lnTo>
                  <a:pt x="0" y="0"/>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7" name="Freeform 1952"/>
          <p:cNvSpPr>
            <a:spLocks/>
          </p:cNvSpPr>
          <p:nvPr/>
        </p:nvSpPr>
        <p:spPr bwMode="auto">
          <a:xfrm flipH="1">
            <a:off x="3233955" y="3424685"/>
            <a:ext cx="28859" cy="17414"/>
          </a:xfrm>
          <a:custGeom>
            <a:avLst/>
            <a:gdLst>
              <a:gd name="T0" fmla="*/ 0 w 38"/>
              <a:gd name="T1" fmla="*/ 0 h 20"/>
              <a:gd name="T2" fmla="*/ 0 w 38"/>
              <a:gd name="T3" fmla="*/ 4 h 20"/>
              <a:gd name="T4" fmla="*/ 35 w 38"/>
              <a:gd name="T5" fmla="*/ 19 h 20"/>
              <a:gd name="T6" fmla="*/ 37 w 38"/>
              <a:gd name="T7" fmla="*/ 14 h 20"/>
              <a:gd name="T8" fmla="*/ 0 w 38"/>
              <a:gd name="T9" fmla="*/ 0 h 20"/>
              <a:gd name="T10" fmla="*/ 0 60000 65536"/>
              <a:gd name="T11" fmla="*/ 0 60000 65536"/>
              <a:gd name="T12" fmla="*/ 0 60000 65536"/>
              <a:gd name="T13" fmla="*/ 0 60000 65536"/>
              <a:gd name="T14" fmla="*/ 0 60000 65536"/>
              <a:gd name="T15" fmla="*/ 0 w 38"/>
              <a:gd name="T16" fmla="*/ 0 h 20"/>
              <a:gd name="T17" fmla="*/ 38 w 38"/>
              <a:gd name="T18" fmla="*/ 20 h 20"/>
            </a:gdLst>
            <a:ahLst/>
            <a:cxnLst>
              <a:cxn ang="T10">
                <a:pos x="T0" y="T1"/>
              </a:cxn>
              <a:cxn ang="T11">
                <a:pos x="T2" y="T3"/>
              </a:cxn>
              <a:cxn ang="T12">
                <a:pos x="T4" y="T5"/>
              </a:cxn>
              <a:cxn ang="T13">
                <a:pos x="T6" y="T7"/>
              </a:cxn>
              <a:cxn ang="T14">
                <a:pos x="T8" y="T9"/>
              </a:cxn>
            </a:cxnLst>
            <a:rect l="T15" t="T16" r="T17" b="T18"/>
            <a:pathLst>
              <a:path w="38" h="20">
                <a:moveTo>
                  <a:pt x="0" y="0"/>
                </a:moveTo>
                <a:lnTo>
                  <a:pt x="0" y="4"/>
                </a:lnTo>
                <a:lnTo>
                  <a:pt x="35" y="19"/>
                </a:lnTo>
                <a:lnTo>
                  <a:pt x="37" y="1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8" name="Freeform 1953"/>
          <p:cNvSpPr>
            <a:spLocks/>
          </p:cNvSpPr>
          <p:nvPr/>
        </p:nvSpPr>
        <p:spPr bwMode="auto">
          <a:xfrm flipH="1">
            <a:off x="3230158" y="3437746"/>
            <a:ext cx="12151" cy="13932"/>
          </a:xfrm>
          <a:custGeom>
            <a:avLst/>
            <a:gdLst>
              <a:gd name="T0" fmla="*/ 0 w 16"/>
              <a:gd name="T1" fmla="*/ 9 h 16"/>
              <a:gd name="T2" fmla="*/ 9 w 16"/>
              <a:gd name="T3" fmla="*/ 15 h 16"/>
              <a:gd name="T4" fmla="*/ 15 w 16"/>
              <a:gd name="T5" fmla="*/ 15 h 16"/>
              <a:gd name="T6" fmla="*/ 14 w 16"/>
              <a:gd name="T7" fmla="*/ 1 h 16"/>
              <a:gd name="T8" fmla="*/ 10 w 16"/>
              <a:gd name="T9" fmla="*/ 1 h 16"/>
              <a:gd name="T10" fmla="*/ 1 w 16"/>
              <a:gd name="T11" fmla="*/ 0 h 16"/>
              <a:gd name="T12" fmla="*/ 6 w 16"/>
              <a:gd name="T13" fmla="*/ 2 h 16"/>
              <a:gd name="T14" fmla="*/ 3 w 16"/>
              <a:gd name="T15" fmla="*/ 10 h 16"/>
              <a:gd name="T16" fmla="*/ 0 w 16"/>
              <a:gd name="T17" fmla="*/ 9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9"/>
                </a:moveTo>
                <a:lnTo>
                  <a:pt x="9" y="15"/>
                </a:lnTo>
                <a:lnTo>
                  <a:pt x="15" y="15"/>
                </a:lnTo>
                <a:lnTo>
                  <a:pt x="14" y="1"/>
                </a:lnTo>
                <a:lnTo>
                  <a:pt x="10" y="1"/>
                </a:lnTo>
                <a:lnTo>
                  <a:pt x="1" y="0"/>
                </a:lnTo>
                <a:lnTo>
                  <a:pt x="6" y="2"/>
                </a:lnTo>
                <a:lnTo>
                  <a:pt x="3" y="10"/>
                </a:lnTo>
                <a:lnTo>
                  <a:pt x="0" y="9"/>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69" name="Freeform 1954"/>
          <p:cNvSpPr>
            <a:spLocks/>
          </p:cNvSpPr>
          <p:nvPr/>
        </p:nvSpPr>
        <p:spPr bwMode="auto">
          <a:xfrm flipH="1">
            <a:off x="3229399" y="3437746"/>
            <a:ext cx="12151" cy="13932"/>
          </a:xfrm>
          <a:custGeom>
            <a:avLst/>
            <a:gdLst>
              <a:gd name="T0" fmla="*/ 0 w 16"/>
              <a:gd name="T1" fmla="*/ 9 h 16"/>
              <a:gd name="T2" fmla="*/ 9 w 16"/>
              <a:gd name="T3" fmla="*/ 15 h 16"/>
              <a:gd name="T4" fmla="*/ 15 w 16"/>
              <a:gd name="T5" fmla="*/ 15 h 16"/>
              <a:gd name="T6" fmla="*/ 14 w 16"/>
              <a:gd name="T7" fmla="*/ 0 h 16"/>
              <a:gd name="T8" fmla="*/ 9 w 16"/>
              <a:gd name="T9" fmla="*/ 0 h 16"/>
              <a:gd name="T10" fmla="*/ 0 w 16"/>
              <a:gd name="T11" fmla="*/ 0 h 16"/>
              <a:gd name="T12" fmla="*/ 6 w 16"/>
              <a:gd name="T13" fmla="*/ 2 h 16"/>
              <a:gd name="T14" fmla="*/ 2 w 16"/>
              <a:gd name="T15" fmla="*/ 10 h 16"/>
              <a:gd name="T16" fmla="*/ 0 w 16"/>
              <a:gd name="T17" fmla="*/ 9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9"/>
                </a:moveTo>
                <a:lnTo>
                  <a:pt x="9" y="15"/>
                </a:lnTo>
                <a:lnTo>
                  <a:pt x="15" y="15"/>
                </a:lnTo>
                <a:lnTo>
                  <a:pt x="14" y="0"/>
                </a:lnTo>
                <a:lnTo>
                  <a:pt x="9" y="0"/>
                </a:lnTo>
                <a:lnTo>
                  <a:pt x="0" y="0"/>
                </a:lnTo>
                <a:lnTo>
                  <a:pt x="6" y="2"/>
                </a:lnTo>
                <a:lnTo>
                  <a:pt x="2" y="10"/>
                </a:lnTo>
                <a:lnTo>
                  <a:pt x="0"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0" name="Line 1955"/>
          <p:cNvSpPr>
            <a:spLocks noChangeShapeType="1"/>
          </p:cNvSpPr>
          <p:nvPr/>
        </p:nvSpPr>
        <p:spPr bwMode="auto">
          <a:xfrm flipH="1">
            <a:off x="3230917" y="3442100"/>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1" name="Line 1956"/>
          <p:cNvSpPr>
            <a:spLocks noChangeShapeType="1"/>
          </p:cNvSpPr>
          <p:nvPr/>
        </p:nvSpPr>
        <p:spPr bwMode="auto">
          <a:xfrm flipH="1">
            <a:off x="3229399" y="3442100"/>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2" name="Line 1957"/>
          <p:cNvSpPr>
            <a:spLocks noChangeShapeType="1"/>
          </p:cNvSpPr>
          <p:nvPr/>
        </p:nvSpPr>
        <p:spPr bwMode="auto">
          <a:xfrm flipH="1">
            <a:off x="3227120" y="344035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3" name="Line 1958"/>
          <p:cNvSpPr>
            <a:spLocks noChangeShapeType="1"/>
          </p:cNvSpPr>
          <p:nvPr/>
        </p:nvSpPr>
        <p:spPr bwMode="auto">
          <a:xfrm flipH="1">
            <a:off x="3225601" y="344035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4" name="Line 1959"/>
          <p:cNvSpPr>
            <a:spLocks noChangeShapeType="1"/>
          </p:cNvSpPr>
          <p:nvPr/>
        </p:nvSpPr>
        <p:spPr bwMode="auto">
          <a:xfrm flipH="1">
            <a:off x="3223323" y="3442100"/>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5" name="Freeform 1960"/>
          <p:cNvSpPr>
            <a:spLocks/>
          </p:cNvSpPr>
          <p:nvPr/>
        </p:nvSpPr>
        <p:spPr bwMode="auto">
          <a:xfrm flipH="1">
            <a:off x="3230158" y="3435134"/>
            <a:ext cx="12151" cy="13932"/>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15" y="15"/>
                </a:lnTo>
                <a:lnTo>
                  <a:pt x="15" y="0"/>
                </a:lnTo>
                <a:lnTo>
                  <a:pt x="0" y="0"/>
                </a:lnTo>
                <a:lnTo>
                  <a:pt x="0" y="15"/>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6" name="Freeform 1961"/>
          <p:cNvSpPr>
            <a:spLocks/>
          </p:cNvSpPr>
          <p:nvPr/>
        </p:nvSpPr>
        <p:spPr bwMode="auto">
          <a:xfrm flipH="1">
            <a:off x="3229399" y="3434263"/>
            <a:ext cx="12151" cy="13932"/>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15" y="15"/>
                </a:lnTo>
                <a:lnTo>
                  <a:pt x="15" y="0"/>
                </a:lnTo>
                <a:lnTo>
                  <a:pt x="0" y="0"/>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7" name="Freeform 1962"/>
          <p:cNvSpPr>
            <a:spLocks/>
          </p:cNvSpPr>
          <p:nvPr/>
        </p:nvSpPr>
        <p:spPr bwMode="auto">
          <a:xfrm flipH="1">
            <a:off x="3224082" y="3436875"/>
            <a:ext cx="759" cy="13932"/>
          </a:xfrm>
          <a:custGeom>
            <a:avLst/>
            <a:gdLst>
              <a:gd name="T0" fmla="*/ 0 w 1"/>
              <a:gd name="T1" fmla="*/ 15 h 16"/>
              <a:gd name="T2" fmla="*/ 0 w 1"/>
              <a:gd name="T3" fmla="*/ 15 h 16"/>
              <a:gd name="T4" fmla="*/ 0 w 1"/>
              <a:gd name="T5" fmla="*/ 0 h 16"/>
              <a:gd name="T6" fmla="*/ 0 w 1"/>
              <a:gd name="T7" fmla="*/ 15 h 16"/>
              <a:gd name="T8" fmla="*/ 0 60000 65536"/>
              <a:gd name="T9" fmla="*/ 0 60000 65536"/>
              <a:gd name="T10" fmla="*/ 0 60000 65536"/>
              <a:gd name="T11" fmla="*/ 0 60000 65536"/>
              <a:gd name="T12" fmla="*/ 0 w 1"/>
              <a:gd name="T13" fmla="*/ 0 h 16"/>
              <a:gd name="T14" fmla="*/ 1 w 1"/>
              <a:gd name="T15" fmla="*/ 16 h 16"/>
            </a:gdLst>
            <a:ahLst/>
            <a:cxnLst>
              <a:cxn ang="T8">
                <a:pos x="T0" y="T1"/>
              </a:cxn>
              <a:cxn ang="T9">
                <a:pos x="T2" y="T3"/>
              </a:cxn>
              <a:cxn ang="T10">
                <a:pos x="T4" y="T5"/>
              </a:cxn>
              <a:cxn ang="T11">
                <a:pos x="T6" y="T7"/>
              </a:cxn>
            </a:cxnLst>
            <a:rect l="T12" t="T13" r="T14" b="T15"/>
            <a:pathLst>
              <a:path w="1" h="16">
                <a:moveTo>
                  <a:pt x="0" y="15"/>
                </a:moveTo>
                <a:lnTo>
                  <a:pt x="0" y="15"/>
                </a:lnTo>
                <a:lnTo>
                  <a:pt x="0" y="0"/>
                </a:lnTo>
                <a:lnTo>
                  <a:pt x="0" y="15"/>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8" name="Freeform 1963"/>
          <p:cNvSpPr>
            <a:spLocks/>
          </p:cNvSpPr>
          <p:nvPr/>
        </p:nvSpPr>
        <p:spPr bwMode="auto">
          <a:xfrm flipH="1">
            <a:off x="3220285" y="3436005"/>
            <a:ext cx="12151" cy="13932"/>
          </a:xfrm>
          <a:custGeom>
            <a:avLst/>
            <a:gdLst>
              <a:gd name="T0" fmla="*/ 0 w 16"/>
              <a:gd name="T1" fmla="*/ 15 h 16"/>
              <a:gd name="T2" fmla="*/ 15 w 16"/>
              <a:gd name="T3" fmla="*/ 15 h 16"/>
              <a:gd name="T4" fmla="*/ 15 w 16"/>
              <a:gd name="T5" fmla="*/ 0 h 16"/>
              <a:gd name="T6" fmla="*/ 0 w 16"/>
              <a:gd name="T7" fmla="*/ 0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15" y="15"/>
                </a:lnTo>
                <a:lnTo>
                  <a:pt x="15" y="0"/>
                </a:lnTo>
                <a:lnTo>
                  <a:pt x="0" y="0"/>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79" name="Freeform 1964"/>
          <p:cNvSpPr>
            <a:spLocks/>
          </p:cNvSpPr>
          <p:nvPr/>
        </p:nvSpPr>
        <p:spPr bwMode="auto">
          <a:xfrm flipH="1">
            <a:off x="3222563" y="3436875"/>
            <a:ext cx="759" cy="13932"/>
          </a:xfrm>
          <a:custGeom>
            <a:avLst/>
            <a:gdLst>
              <a:gd name="T0" fmla="*/ 0 w 1"/>
              <a:gd name="T1" fmla="*/ 15 h 16"/>
              <a:gd name="T2" fmla="*/ 0 w 1"/>
              <a:gd name="T3" fmla="*/ 0 h 16"/>
              <a:gd name="T4" fmla="*/ 0 w 1"/>
              <a:gd name="T5" fmla="*/ 15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5"/>
                </a:moveTo>
                <a:lnTo>
                  <a:pt x="0" y="0"/>
                </a:lnTo>
                <a:lnTo>
                  <a:pt x="0" y="15"/>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0" name="Freeform 1965"/>
          <p:cNvSpPr>
            <a:spLocks/>
          </p:cNvSpPr>
          <p:nvPr/>
        </p:nvSpPr>
        <p:spPr bwMode="auto">
          <a:xfrm flipH="1">
            <a:off x="3218766" y="3436005"/>
            <a:ext cx="12151" cy="13932"/>
          </a:xfrm>
          <a:custGeom>
            <a:avLst/>
            <a:gdLst>
              <a:gd name="T0" fmla="*/ 0 w 16"/>
              <a:gd name="T1" fmla="*/ 15 h 16"/>
              <a:gd name="T2" fmla="*/ 0 w 16"/>
              <a:gd name="T3" fmla="*/ 0 h 16"/>
              <a:gd name="T4" fmla="*/ 15 w 16"/>
              <a:gd name="T5" fmla="*/ 15 h 16"/>
              <a:gd name="T6" fmla="*/ 0 w 16"/>
              <a:gd name="T7" fmla="*/ 15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15"/>
                </a:moveTo>
                <a:lnTo>
                  <a:pt x="0" y="0"/>
                </a:lnTo>
                <a:lnTo>
                  <a:pt x="15" y="15"/>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1" name="Freeform 1966"/>
          <p:cNvSpPr>
            <a:spLocks/>
          </p:cNvSpPr>
          <p:nvPr/>
        </p:nvSpPr>
        <p:spPr bwMode="auto">
          <a:xfrm flipH="1">
            <a:off x="3234715" y="3403788"/>
            <a:ext cx="27340" cy="33087"/>
          </a:xfrm>
          <a:custGeom>
            <a:avLst/>
            <a:gdLst>
              <a:gd name="T0" fmla="*/ 0 w 36"/>
              <a:gd name="T1" fmla="*/ 0 h 38"/>
              <a:gd name="T2" fmla="*/ 35 w 36"/>
              <a:gd name="T3" fmla="*/ 34 h 38"/>
              <a:gd name="T4" fmla="*/ 35 w 36"/>
              <a:gd name="T5" fmla="*/ 37 h 38"/>
              <a:gd name="T6" fmla="*/ 0 w 36"/>
              <a:gd name="T7" fmla="*/ 1 h 38"/>
              <a:gd name="T8" fmla="*/ 0 w 36"/>
              <a:gd name="T9" fmla="*/ 0 h 38"/>
              <a:gd name="T10" fmla="*/ 0 60000 65536"/>
              <a:gd name="T11" fmla="*/ 0 60000 65536"/>
              <a:gd name="T12" fmla="*/ 0 60000 65536"/>
              <a:gd name="T13" fmla="*/ 0 60000 65536"/>
              <a:gd name="T14" fmla="*/ 0 60000 65536"/>
              <a:gd name="T15" fmla="*/ 0 w 36"/>
              <a:gd name="T16" fmla="*/ 0 h 38"/>
              <a:gd name="T17" fmla="*/ 36 w 36"/>
              <a:gd name="T18" fmla="*/ 38 h 38"/>
            </a:gdLst>
            <a:ahLst/>
            <a:cxnLst>
              <a:cxn ang="T10">
                <a:pos x="T0" y="T1"/>
              </a:cxn>
              <a:cxn ang="T11">
                <a:pos x="T2" y="T3"/>
              </a:cxn>
              <a:cxn ang="T12">
                <a:pos x="T4" y="T5"/>
              </a:cxn>
              <a:cxn ang="T13">
                <a:pos x="T6" y="T7"/>
              </a:cxn>
              <a:cxn ang="T14">
                <a:pos x="T8" y="T9"/>
              </a:cxn>
            </a:cxnLst>
            <a:rect l="T15" t="T16" r="T17" b="T18"/>
            <a:pathLst>
              <a:path w="36" h="38">
                <a:moveTo>
                  <a:pt x="0" y="0"/>
                </a:moveTo>
                <a:lnTo>
                  <a:pt x="35" y="34"/>
                </a:lnTo>
                <a:lnTo>
                  <a:pt x="35" y="37"/>
                </a:lnTo>
                <a:lnTo>
                  <a:pt x="0" y="1"/>
                </a:lnTo>
                <a:lnTo>
                  <a:pt x="0" y="0"/>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2" name="Freeform 1967"/>
          <p:cNvSpPr>
            <a:spLocks/>
          </p:cNvSpPr>
          <p:nvPr/>
        </p:nvSpPr>
        <p:spPr bwMode="auto">
          <a:xfrm flipH="1">
            <a:off x="3233955" y="3403788"/>
            <a:ext cx="28100" cy="33958"/>
          </a:xfrm>
          <a:custGeom>
            <a:avLst/>
            <a:gdLst>
              <a:gd name="T0" fmla="*/ 0 w 37"/>
              <a:gd name="T1" fmla="*/ 0 h 39"/>
              <a:gd name="T2" fmla="*/ 36 w 37"/>
              <a:gd name="T3" fmla="*/ 35 h 39"/>
              <a:gd name="T4" fmla="*/ 36 w 37"/>
              <a:gd name="T5" fmla="*/ 38 h 39"/>
              <a:gd name="T6" fmla="*/ 0 w 37"/>
              <a:gd name="T7" fmla="*/ 1 h 39"/>
              <a:gd name="T8" fmla="*/ 0 w 37"/>
              <a:gd name="T9" fmla="*/ 0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0" y="0"/>
                </a:moveTo>
                <a:lnTo>
                  <a:pt x="36" y="35"/>
                </a:lnTo>
                <a:lnTo>
                  <a:pt x="36" y="38"/>
                </a:lnTo>
                <a:lnTo>
                  <a:pt x="0" y="1"/>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3" name="Freeform 1968"/>
          <p:cNvSpPr>
            <a:spLocks/>
          </p:cNvSpPr>
          <p:nvPr/>
        </p:nvSpPr>
        <p:spPr bwMode="auto">
          <a:xfrm flipH="1">
            <a:off x="3252942" y="3402917"/>
            <a:ext cx="12151" cy="13932"/>
          </a:xfrm>
          <a:custGeom>
            <a:avLst/>
            <a:gdLst>
              <a:gd name="T0" fmla="*/ 0 w 16"/>
              <a:gd name="T1" fmla="*/ 0 h 16"/>
              <a:gd name="T2" fmla="*/ 8 w 16"/>
              <a:gd name="T3" fmla="*/ 12 h 16"/>
              <a:gd name="T4" fmla="*/ 8 w 16"/>
              <a:gd name="T5" fmla="*/ 15 h 16"/>
              <a:gd name="T6" fmla="*/ 15 w 16"/>
              <a:gd name="T7" fmla="*/ 12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8" y="12"/>
                </a:lnTo>
                <a:lnTo>
                  <a:pt x="8" y="15"/>
                </a:lnTo>
                <a:lnTo>
                  <a:pt x="15" y="12"/>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4" name="Freeform 1969"/>
          <p:cNvSpPr>
            <a:spLocks/>
          </p:cNvSpPr>
          <p:nvPr/>
        </p:nvSpPr>
        <p:spPr bwMode="auto">
          <a:xfrm flipH="1">
            <a:off x="3251423" y="3402917"/>
            <a:ext cx="12151" cy="13932"/>
          </a:xfrm>
          <a:custGeom>
            <a:avLst/>
            <a:gdLst>
              <a:gd name="T0" fmla="*/ 0 w 16"/>
              <a:gd name="T1" fmla="*/ 0 h 16"/>
              <a:gd name="T2" fmla="*/ 9 w 16"/>
              <a:gd name="T3" fmla="*/ 12 h 16"/>
              <a:gd name="T4" fmla="*/ 9 w 16"/>
              <a:gd name="T5" fmla="*/ 15 h 16"/>
              <a:gd name="T6" fmla="*/ 15 w 16"/>
              <a:gd name="T7" fmla="*/ 12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9" y="12"/>
                </a:lnTo>
                <a:lnTo>
                  <a:pt x="9" y="15"/>
                </a:lnTo>
                <a:lnTo>
                  <a:pt x="15" y="12"/>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5" name="Line 1970"/>
          <p:cNvSpPr>
            <a:spLocks noChangeShapeType="1"/>
          </p:cNvSpPr>
          <p:nvPr/>
        </p:nvSpPr>
        <p:spPr bwMode="auto">
          <a:xfrm flipH="1">
            <a:off x="3257498" y="3413366"/>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6" name="Freeform 1971"/>
          <p:cNvSpPr>
            <a:spLocks/>
          </p:cNvSpPr>
          <p:nvPr/>
        </p:nvSpPr>
        <p:spPr bwMode="auto">
          <a:xfrm flipH="1">
            <a:off x="3243069" y="3412495"/>
            <a:ext cx="12151" cy="13932"/>
          </a:xfrm>
          <a:custGeom>
            <a:avLst/>
            <a:gdLst>
              <a:gd name="T0" fmla="*/ 0 w 16"/>
              <a:gd name="T1" fmla="*/ 2 h 16"/>
              <a:gd name="T2" fmla="*/ 1 w 16"/>
              <a:gd name="T3" fmla="*/ 0 h 16"/>
              <a:gd name="T4" fmla="*/ 4 w 16"/>
              <a:gd name="T5" fmla="*/ 2 h 16"/>
              <a:gd name="T6" fmla="*/ 5 w 16"/>
              <a:gd name="T7" fmla="*/ 3 h 16"/>
              <a:gd name="T8" fmla="*/ 6 w 16"/>
              <a:gd name="T9" fmla="*/ 3 h 16"/>
              <a:gd name="T10" fmla="*/ 15 w 16"/>
              <a:gd name="T11" fmla="*/ 11 h 16"/>
              <a:gd name="T12" fmla="*/ 12 w 16"/>
              <a:gd name="T13" fmla="*/ 15 h 16"/>
              <a:gd name="T14" fmla="*/ 3 w 16"/>
              <a:gd name="T15" fmla="*/ 7 h 16"/>
              <a:gd name="T16" fmla="*/ 3 w 16"/>
              <a:gd name="T17" fmla="*/ 5 h 16"/>
              <a:gd name="T18" fmla="*/ 1 w 16"/>
              <a:gd name="T19" fmla="*/ 5 h 16"/>
              <a:gd name="T20" fmla="*/ 0 w 16"/>
              <a:gd name="T21" fmla="*/ 2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2"/>
                </a:moveTo>
                <a:lnTo>
                  <a:pt x="1" y="0"/>
                </a:lnTo>
                <a:lnTo>
                  <a:pt x="4" y="2"/>
                </a:lnTo>
                <a:lnTo>
                  <a:pt x="5" y="3"/>
                </a:lnTo>
                <a:lnTo>
                  <a:pt x="6" y="3"/>
                </a:lnTo>
                <a:lnTo>
                  <a:pt x="15" y="11"/>
                </a:lnTo>
                <a:lnTo>
                  <a:pt x="12" y="15"/>
                </a:lnTo>
                <a:lnTo>
                  <a:pt x="3" y="7"/>
                </a:lnTo>
                <a:lnTo>
                  <a:pt x="3" y="5"/>
                </a:lnTo>
                <a:lnTo>
                  <a:pt x="1" y="5"/>
                </a:lnTo>
                <a:lnTo>
                  <a:pt x="0" y="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7" name="Freeform 1972"/>
          <p:cNvSpPr>
            <a:spLocks/>
          </p:cNvSpPr>
          <p:nvPr/>
        </p:nvSpPr>
        <p:spPr bwMode="auto">
          <a:xfrm flipH="1">
            <a:off x="3243069" y="3412495"/>
            <a:ext cx="12151" cy="13932"/>
          </a:xfrm>
          <a:custGeom>
            <a:avLst/>
            <a:gdLst>
              <a:gd name="T0" fmla="*/ 0 w 16"/>
              <a:gd name="T1" fmla="*/ 2 h 16"/>
              <a:gd name="T2" fmla="*/ 1 w 16"/>
              <a:gd name="T3" fmla="*/ 0 h 16"/>
              <a:gd name="T4" fmla="*/ 4 w 16"/>
              <a:gd name="T5" fmla="*/ 2 h 16"/>
              <a:gd name="T6" fmla="*/ 4 w 16"/>
              <a:gd name="T7" fmla="*/ 3 h 16"/>
              <a:gd name="T8" fmla="*/ 6 w 16"/>
              <a:gd name="T9" fmla="*/ 3 h 16"/>
              <a:gd name="T10" fmla="*/ 15 w 16"/>
              <a:gd name="T11" fmla="*/ 11 h 16"/>
              <a:gd name="T12" fmla="*/ 11 w 16"/>
              <a:gd name="T13" fmla="*/ 15 h 16"/>
              <a:gd name="T14" fmla="*/ 4 w 16"/>
              <a:gd name="T15" fmla="*/ 7 h 16"/>
              <a:gd name="T16" fmla="*/ 3 w 16"/>
              <a:gd name="T17" fmla="*/ 5 h 16"/>
              <a:gd name="T18" fmla="*/ 1 w 16"/>
              <a:gd name="T19" fmla="*/ 5 h 16"/>
              <a:gd name="T20" fmla="*/ 0 w 16"/>
              <a:gd name="T21" fmla="*/ 2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2"/>
                </a:moveTo>
                <a:lnTo>
                  <a:pt x="1" y="0"/>
                </a:lnTo>
                <a:lnTo>
                  <a:pt x="4" y="2"/>
                </a:lnTo>
                <a:lnTo>
                  <a:pt x="4" y="3"/>
                </a:lnTo>
                <a:lnTo>
                  <a:pt x="6" y="3"/>
                </a:lnTo>
                <a:lnTo>
                  <a:pt x="15" y="11"/>
                </a:lnTo>
                <a:lnTo>
                  <a:pt x="11" y="15"/>
                </a:lnTo>
                <a:lnTo>
                  <a:pt x="4" y="7"/>
                </a:lnTo>
                <a:lnTo>
                  <a:pt x="3" y="5"/>
                </a:lnTo>
                <a:lnTo>
                  <a:pt x="1" y="5"/>
                </a:lnTo>
                <a:lnTo>
                  <a:pt x="0"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8" name="Freeform 1973"/>
          <p:cNvSpPr>
            <a:spLocks/>
          </p:cNvSpPr>
          <p:nvPr/>
        </p:nvSpPr>
        <p:spPr bwMode="auto">
          <a:xfrm flipH="1">
            <a:off x="3224082" y="3442970"/>
            <a:ext cx="12151" cy="21768"/>
          </a:xfrm>
          <a:custGeom>
            <a:avLst/>
            <a:gdLst>
              <a:gd name="T0" fmla="*/ 15 w 16"/>
              <a:gd name="T1" fmla="*/ 22 h 25"/>
              <a:gd name="T2" fmla="*/ 8 w 16"/>
              <a:gd name="T3" fmla="*/ 0 h 25"/>
              <a:gd name="T4" fmla="*/ 1 w 16"/>
              <a:gd name="T5" fmla="*/ 0 h 25"/>
              <a:gd name="T6" fmla="*/ 0 w 16"/>
              <a:gd name="T7" fmla="*/ 2 h 25"/>
              <a:gd name="T8" fmla="*/ 0 w 16"/>
              <a:gd name="T9" fmla="*/ 7 h 25"/>
              <a:gd name="T10" fmla="*/ 3 w 16"/>
              <a:gd name="T11" fmla="*/ 7 h 25"/>
              <a:gd name="T12" fmla="*/ 13 w 16"/>
              <a:gd name="T13" fmla="*/ 24 h 25"/>
              <a:gd name="T14" fmla="*/ 13 w 16"/>
              <a:gd name="T15" fmla="*/ 23 h 25"/>
              <a:gd name="T16" fmla="*/ 14 w 16"/>
              <a:gd name="T17" fmla="*/ 23 h 25"/>
              <a:gd name="T18" fmla="*/ 15 w 16"/>
              <a:gd name="T19" fmla="*/ 2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5"/>
              <a:gd name="T32" fmla="*/ 16 w 1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5">
                <a:moveTo>
                  <a:pt x="15" y="22"/>
                </a:moveTo>
                <a:lnTo>
                  <a:pt x="8" y="0"/>
                </a:lnTo>
                <a:lnTo>
                  <a:pt x="1" y="0"/>
                </a:lnTo>
                <a:lnTo>
                  <a:pt x="0" y="2"/>
                </a:lnTo>
                <a:lnTo>
                  <a:pt x="0" y="7"/>
                </a:lnTo>
                <a:lnTo>
                  <a:pt x="3" y="7"/>
                </a:lnTo>
                <a:lnTo>
                  <a:pt x="13" y="24"/>
                </a:lnTo>
                <a:lnTo>
                  <a:pt x="13" y="23"/>
                </a:lnTo>
                <a:lnTo>
                  <a:pt x="14" y="23"/>
                </a:lnTo>
                <a:lnTo>
                  <a:pt x="15" y="22"/>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89" name="Freeform 1974"/>
          <p:cNvSpPr>
            <a:spLocks/>
          </p:cNvSpPr>
          <p:nvPr/>
        </p:nvSpPr>
        <p:spPr bwMode="auto">
          <a:xfrm flipH="1">
            <a:off x="3223323" y="3442970"/>
            <a:ext cx="12911" cy="22639"/>
          </a:xfrm>
          <a:custGeom>
            <a:avLst/>
            <a:gdLst>
              <a:gd name="T0" fmla="*/ 16 w 17"/>
              <a:gd name="T1" fmla="*/ 23 h 26"/>
              <a:gd name="T2" fmla="*/ 8 w 17"/>
              <a:gd name="T3" fmla="*/ 0 h 26"/>
              <a:gd name="T4" fmla="*/ 2 w 17"/>
              <a:gd name="T5" fmla="*/ 0 h 26"/>
              <a:gd name="T6" fmla="*/ 0 w 17"/>
              <a:gd name="T7" fmla="*/ 2 h 26"/>
              <a:gd name="T8" fmla="*/ 0 w 17"/>
              <a:gd name="T9" fmla="*/ 7 h 26"/>
              <a:gd name="T10" fmla="*/ 4 w 17"/>
              <a:gd name="T11" fmla="*/ 7 h 26"/>
              <a:gd name="T12" fmla="*/ 14 w 17"/>
              <a:gd name="T13" fmla="*/ 25 h 26"/>
              <a:gd name="T14" fmla="*/ 14 w 17"/>
              <a:gd name="T15" fmla="*/ 24 h 26"/>
              <a:gd name="T16" fmla="*/ 15 w 17"/>
              <a:gd name="T17" fmla="*/ 24 h 26"/>
              <a:gd name="T18" fmla="*/ 16 w 17"/>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16" y="23"/>
                </a:moveTo>
                <a:lnTo>
                  <a:pt x="8" y="0"/>
                </a:lnTo>
                <a:lnTo>
                  <a:pt x="2" y="0"/>
                </a:lnTo>
                <a:lnTo>
                  <a:pt x="0" y="2"/>
                </a:lnTo>
                <a:lnTo>
                  <a:pt x="0" y="7"/>
                </a:lnTo>
                <a:lnTo>
                  <a:pt x="4" y="7"/>
                </a:lnTo>
                <a:lnTo>
                  <a:pt x="14" y="25"/>
                </a:lnTo>
                <a:lnTo>
                  <a:pt x="14" y="24"/>
                </a:lnTo>
                <a:lnTo>
                  <a:pt x="15" y="24"/>
                </a:lnTo>
                <a:lnTo>
                  <a:pt x="16" y="2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0" name="Line 1975"/>
          <p:cNvSpPr>
            <a:spLocks noChangeShapeType="1"/>
          </p:cNvSpPr>
          <p:nvPr/>
        </p:nvSpPr>
        <p:spPr bwMode="auto">
          <a:xfrm flipH="1">
            <a:off x="3215728" y="3447324"/>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1" name="Freeform 1976"/>
          <p:cNvSpPr>
            <a:spLocks/>
          </p:cNvSpPr>
          <p:nvPr/>
        </p:nvSpPr>
        <p:spPr bwMode="auto">
          <a:xfrm flipH="1">
            <a:off x="3517233" y="3394210"/>
            <a:ext cx="37973" cy="37441"/>
          </a:xfrm>
          <a:custGeom>
            <a:avLst/>
            <a:gdLst>
              <a:gd name="T0" fmla="*/ 46 w 50"/>
              <a:gd name="T1" fmla="*/ 1 h 43"/>
              <a:gd name="T2" fmla="*/ 4 w 50"/>
              <a:gd name="T3" fmla="*/ 0 h 43"/>
              <a:gd name="T4" fmla="*/ 2 w 50"/>
              <a:gd name="T5" fmla="*/ 0 h 43"/>
              <a:gd name="T6" fmla="*/ 1 w 50"/>
              <a:gd name="T7" fmla="*/ 0 h 43"/>
              <a:gd name="T8" fmla="*/ 0 w 50"/>
              <a:gd name="T9" fmla="*/ 1 h 43"/>
              <a:gd name="T10" fmla="*/ 0 w 50"/>
              <a:gd name="T11" fmla="*/ 2 h 43"/>
              <a:gd name="T12" fmla="*/ 0 w 50"/>
              <a:gd name="T13" fmla="*/ 35 h 43"/>
              <a:gd name="T14" fmla="*/ 0 w 50"/>
              <a:gd name="T15" fmla="*/ 36 h 43"/>
              <a:gd name="T16" fmla="*/ 0 w 50"/>
              <a:gd name="T17" fmla="*/ 38 h 43"/>
              <a:gd name="T18" fmla="*/ 1 w 50"/>
              <a:gd name="T19" fmla="*/ 39 h 43"/>
              <a:gd name="T20" fmla="*/ 2 w 50"/>
              <a:gd name="T21" fmla="*/ 39 h 43"/>
              <a:gd name="T22" fmla="*/ 43 w 50"/>
              <a:gd name="T23" fmla="*/ 42 h 43"/>
              <a:gd name="T24" fmla="*/ 45 w 50"/>
              <a:gd name="T25" fmla="*/ 42 h 43"/>
              <a:gd name="T26" fmla="*/ 46 w 50"/>
              <a:gd name="T27" fmla="*/ 41 h 43"/>
              <a:gd name="T28" fmla="*/ 47 w 50"/>
              <a:gd name="T29" fmla="*/ 39 h 43"/>
              <a:gd name="T30" fmla="*/ 47 w 50"/>
              <a:gd name="T31" fmla="*/ 38 h 43"/>
              <a:gd name="T32" fmla="*/ 49 w 50"/>
              <a:gd name="T33" fmla="*/ 5 h 43"/>
              <a:gd name="T34" fmla="*/ 49 w 50"/>
              <a:gd name="T35" fmla="*/ 4 h 43"/>
              <a:gd name="T36" fmla="*/ 48 w 50"/>
              <a:gd name="T37" fmla="*/ 2 h 43"/>
              <a:gd name="T38" fmla="*/ 47 w 50"/>
              <a:gd name="T39" fmla="*/ 1 h 43"/>
              <a:gd name="T40" fmla="*/ 46 w 50"/>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43"/>
              <a:gd name="T65" fmla="*/ 50 w 5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43">
                <a:moveTo>
                  <a:pt x="46" y="1"/>
                </a:moveTo>
                <a:lnTo>
                  <a:pt x="4" y="0"/>
                </a:lnTo>
                <a:lnTo>
                  <a:pt x="2" y="0"/>
                </a:lnTo>
                <a:lnTo>
                  <a:pt x="1" y="0"/>
                </a:lnTo>
                <a:lnTo>
                  <a:pt x="0" y="1"/>
                </a:lnTo>
                <a:lnTo>
                  <a:pt x="0" y="2"/>
                </a:lnTo>
                <a:lnTo>
                  <a:pt x="0" y="35"/>
                </a:lnTo>
                <a:lnTo>
                  <a:pt x="0" y="36"/>
                </a:lnTo>
                <a:lnTo>
                  <a:pt x="0" y="38"/>
                </a:lnTo>
                <a:lnTo>
                  <a:pt x="1" y="39"/>
                </a:lnTo>
                <a:lnTo>
                  <a:pt x="2" y="39"/>
                </a:lnTo>
                <a:lnTo>
                  <a:pt x="43" y="42"/>
                </a:lnTo>
                <a:lnTo>
                  <a:pt x="45" y="42"/>
                </a:lnTo>
                <a:lnTo>
                  <a:pt x="46" y="41"/>
                </a:lnTo>
                <a:lnTo>
                  <a:pt x="47" y="39"/>
                </a:lnTo>
                <a:lnTo>
                  <a:pt x="47" y="38"/>
                </a:lnTo>
                <a:lnTo>
                  <a:pt x="49" y="5"/>
                </a:lnTo>
                <a:lnTo>
                  <a:pt x="49" y="4"/>
                </a:lnTo>
                <a:lnTo>
                  <a:pt x="48" y="2"/>
                </a:lnTo>
                <a:lnTo>
                  <a:pt x="47" y="1"/>
                </a:lnTo>
                <a:lnTo>
                  <a:pt x="46"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2" name="Freeform 1977"/>
          <p:cNvSpPr>
            <a:spLocks/>
          </p:cNvSpPr>
          <p:nvPr/>
        </p:nvSpPr>
        <p:spPr bwMode="auto">
          <a:xfrm flipH="1">
            <a:off x="3543054" y="3427297"/>
            <a:ext cx="12151" cy="13932"/>
          </a:xfrm>
          <a:custGeom>
            <a:avLst/>
            <a:gdLst>
              <a:gd name="T0" fmla="*/ 0 w 16"/>
              <a:gd name="T1" fmla="*/ 0 h 16"/>
              <a:gd name="T2" fmla="*/ 15 w 16"/>
              <a:gd name="T3" fmla="*/ 0 h 16"/>
              <a:gd name="T4" fmla="*/ 15 w 16"/>
              <a:gd name="T5" fmla="*/ 15 h 16"/>
              <a:gd name="T6" fmla="*/ 0 w 16"/>
              <a:gd name="T7" fmla="*/ 15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0"/>
                </a:lnTo>
                <a:lnTo>
                  <a:pt x="15" y="15"/>
                </a:lnTo>
                <a:lnTo>
                  <a:pt x="0" y="1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3" name="Freeform 1978"/>
          <p:cNvSpPr>
            <a:spLocks/>
          </p:cNvSpPr>
          <p:nvPr/>
        </p:nvSpPr>
        <p:spPr bwMode="auto">
          <a:xfrm flipH="1">
            <a:off x="3522549" y="3428168"/>
            <a:ext cx="12151" cy="13932"/>
          </a:xfrm>
          <a:custGeom>
            <a:avLst/>
            <a:gdLst>
              <a:gd name="T0" fmla="*/ 0 w 16"/>
              <a:gd name="T1" fmla="*/ 0 h 16"/>
              <a:gd name="T2" fmla="*/ 15 w 16"/>
              <a:gd name="T3" fmla="*/ 1 h 16"/>
              <a:gd name="T4" fmla="*/ 15 w 16"/>
              <a:gd name="T5" fmla="*/ 15 h 16"/>
              <a:gd name="T6" fmla="*/ 0 w 16"/>
              <a:gd name="T7" fmla="*/ 14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5" y="1"/>
                </a:lnTo>
                <a:lnTo>
                  <a:pt x="15" y="15"/>
                </a:lnTo>
                <a:lnTo>
                  <a:pt x="0" y="1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4" name="Freeform 1979"/>
          <p:cNvSpPr>
            <a:spLocks/>
          </p:cNvSpPr>
          <p:nvPr/>
        </p:nvSpPr>
        <p:spPr bwMode="auto">
          <a:xfrm flipH="1">
            <a:off x="3540017" y="3394210"/>
            <a:ext cx="12151" cy="13932"/>
          </a:xfrm>
          <a:custGeom>
            <a:avLst/>
            <a:gdLst>
              <a:gd name="T0" fmla="*/ 1 w 16"/>
              <a:gd name="T1" fmla="*/ 0 h 16"/>
              <a:gd name="T2" fmla="*/ 15 w 16"/>
              <a:gd name="T3" fmla="*/ 2 h 16"/>
              <a:gd name="T4" fmla="*/ 15 w 16"/>
              <a:gd name="T5" fmla="*/ 15 h 16"/>
              <a:gd name="T6" fmla="*/ 0 w 16"/>
              <a:gd name="T7" fmla="*/ 13 h 16"/>
              <a:gd name="T8" fmla="*/ 1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 y="0"/>
                </a:moveTo>
                <a:lnTo>
                  <a:pt x="15" y="2"/>
                </a:lnTo>
                <a:lnTo>
                  <a:pt x="15" y="15"/>
                </a:lnTo>
                <a:lnTo>
                  <a:pt x="0" y="13"/>
                </a:lnTo>
                <a:lnTo>
                  <a:pt x="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5" name="Freeform 1980"/>
          <p:cNvSpPr>
            <a:spLocks/>
          </p:cNvSpPr>
          <p:nvPr/>
        </p:nvSpPr>
        <p:spPr bwMode="auto">
          <a:xfrm flipH="1">
            <a:off x="3519511" y="3395081"/>
            <a:ext cx="12151" cy="13932"/>
          </a:xfrm>
          <a:custGeom>
            <a:avLst/>
            <a:gdLst>
              <a:gd name="T0" fmla="*/ 1 w 16"/>
              <a:gd name="T1" fmla="*/ 0 h 16"/>
              <a:gd name="T2" fmla="*/ 15 w 16"/>
              <a:gd name="T3" fmla="*/ 3 h 16"/>
              <a:gd name="T4" fmla="*/ 15 w 16"/>
              <a:gd name="T5" fmla="*/ 15 h 16"/>
              <a:gd name="T6" fmla="*/ 0 w 16"/>
              <a:gd name="T7" fmla="*/ 14 h 16"/>
              <a:gd name="T8" fmla="*/ 1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 y="0"/>
                </a:moveTo>
                <a:lnTo>
                  <a:pt x="15" y="3"/>
                </a:lnTo>
                <a:lnTo>
                  <a:pt x="15" y="15"/>
                </a:lnTo>
                <a:lnTo>
                  <a:pt x="0" y="14"/>
                </a:lnTo>
                <a:lnTo>
                  <a:pt x="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6" name="Freeform 1981"/>
          <p:cNvSpPr>
            <a:spLocks/>
          </p:cNvSpPr>
          <p:nvPr/>
        </p:nvSpPr>
        <p:spPr bwMode="auto">
          <a:xfrm flipH="1">
            <a:off x="3484576" y="3413366"/>
            <a:ext cx="22784" cy="18285"/>
          </a:xfrm>
          <a:custGeom>
            <a:avLst/>
            <a:gdLst>
              <a:gd name="T0" fmla="*/ 1 w 30"/>
              <a:gd name="T1" fmla="*/ 0 h 21"/>
              <a:gd name="T2" fmla="*/ 26 w 30"/>
              <a:gd name="T3" fmla="*/ 0 h 21"/>
              <a:gd name="T4" fmla="*/ 27 w 30"/>
              <a:gd name="T5" fmla="*/ 0 h 21"/>
              <a:gd name="T6" fmla="*/ 28 w 30"/>
              <a:gd name="T7" fmla="*/ 1 h 21"/>
              <a:gd name="T8" fmla="*/ 29 w 30"/>
              <a:gd name="T9" fmla="*/ 2 h 21"/>
              <a:gd name="T10" fmla="*/ 29 w 30"/>
              <a:gd name="T11" fmla="*/ 3 h 21"/>
              <a:gd name="T12" fmla="*/ 28 w 30"/>
              <a:gd name="T13" fmla="*/ 16 h 21"/>
              <a:gd name="T14" fmla="*/ 28 w 30"/>
              <a:gd name="T15" fmla="*/ 17 h 21"/>
              <a:gd name="T16" fmla="*/ 27 w 30"/>
              <a:gd name="T17" fmla="*/ 18 h 21"/>
              <a:gd name="T18" fmla="*/ 26 w 30"/>
              <a:gd name="T19" fmla="*/ 20 h 21"/>
              <a:gd name="T20" fmla="*/ 1 w 30"/>
              <a:gd name="T21" fmla="*/ 17 h 21"/>
              <a:gd name="T22" fmla="*/ 0 w 30"/>
              <a:gd name="T23" fmla="*/ 17 h 21"/>
              <a:gd name="T24" fmla="*/ 0 w 30"/>
              <a:gd name="T25" fmla="*/ 16 h 21"/>
              <a:gd name="T26" fmla="*/ 0 w 30"/>
              <a:gd name="T27" fmla="*/ 15 h 21"/>
              <a:gd name="T28" fmla="*/ 0 w 30"/>
              <a:gd name="T29" fmla="*/ 14 h 21"/>
              <a:gd name="T30" fmla="*/ 0 w 30"/>
              <a:gd name="T31" fmla="*/ 1 h 21"/>
              <a:gd name="T32" fmla="*/ 0 w 30"/>
              <a:gd name="T33" fmla="*/ 0 h 21"/>
              <a:gd name="T34" fmla="*/ 0 w 30"/>
              <a:gd name="T35" fmla="*/ 0 h 21"/>
              <a:gd name="T36" fmla="*/ 1 w 30"/>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1"/>
              <a:gd name="T59" fmla="*/ 30 w 3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1">
                <a:moveTo>
                  <a:pt x="1" y="0"/>
                </a:moveTo>
                <a:lnTo>
                  <a:pt x="26" y="0"/>
                </a:lnTo>
                <a:lnTo>
                  <a:pt x="27" y="0"/>
                </a:lnTo>
                <a:lnTo>
                  <a:pt x="28" y="1"/>
                </a:lnTo>
                <a:lnTo>
                  <a:pt x="29" y="2"/>
                </a:lnTo>
                <a:lnTo>
                  <a:pt x="29" y="3"/>
                </a:lnTo>
                <a:lnTo>
                  <a:pt x="28" y="16"/>
                </a:lnTo>
                <a:lnTo>
                  <a:pt x="28" y="17"/>
                </a:lnTo>
                <a:lnTo>
                  <a:pt x="27" y="18"/>
                </a:lnTo>
                <a:lnTo>
                  <a:pt x="26" y="20"/>
                </a:lnTo>
                <a:lnTo>
                  <a:pt x="1" y="17"/>
                </a:lnTo>
                <a:lnTo>
                  <a:pt x="0" y="17"/>
                </a:lnTo>
                <a:lnTo>
                  <a:pt x="0" y="16"/>
                </a:lnTo>
                <a:lnTo>
                  <a:pt x="0" y="15"/>
                </a:lnTo>
                <a:lnTo>
                  <a:pt x="0" y="14"/>
                </a:lnTo>
                <a:lnTo>
                  <a:pt x="0" y="1"/>
                </a:lnTo>
                <a:lnTo>
                  <a:pt x="0" y="0"/>
                </a:lnTo>
                <a:lnTo>
                  <a:pt x="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7" name="Freeform 1982"/>
          <p:cNvSpPr>
            <a:spLocks/>
          </p:cNvSpPr>
          <p:nvPr/>
        </p:nvSpPr>
        <p:spPr bwMode="auto">
          <a:xfrm flipH="1">
            <a:off x="3639506" y="3351545"/>
            <a:ext cx="18227" cy="19156"/>
          </a:xfrm>
          <a:custGeom>
            <a:avLst/>
            <a:gdLst>
              <a:gd name="T0" fmla="*/ 1 w 24"/>
              <a:gd name="T1" fmla="*/ 0 h 22"/>
              <a:gd name="T2" fmla="*/ 20 w 24"/>
              <a:gd name="T3" fmla="*/ 0 h 22"/>
              <a:gd name="T4" fmla="*/ 21 w 24"/>
              <a:gd name="T5" fmla="*/ 0 h 22"/>
              <a:gd name="T6" fmla="*/ 22 w 24"/>
              <a:gd name="T7" fmla="*/ 0 h 22"/>
              <a:gd name="T8" fmla="*/ 22 w 24"/>
              <a:gd name="T9" fmla="*/ 1 h 22"/>
              <a:gd name="T10" fmla="*/ 23 w 24"/>
              <a:gd name="T11" fmla="*/ 1 h 22"/>
              <a:gd name="T12" fmla="*/ 21 w 24"/>
              <a:gd name="T13" fmla="*/ 18 h 22"/>
              <a:gd name="T14" fmla="*/ 21 w 24"/>
              <a:gd name="T15" fmla="*/ 19 h 22"/>
              <a:gd name="T16" fmla="*/ 21 w 24"/>
              <a:gd name="T17" fmla="*/ 20 h 22"/>
              <a:gd name="T18" fmla="*/ 20 w 24"/>
              <a:gd name="T19" fmla="*/ 21 h 22"/>
              <a:gd name="T20" fmla="*/ 19 w 24"/>
              <a:gd name="T21" fmla="*/ 21 h 22"/>
              <a:gd name="T22" fmla="*/ 0 w 24"/>
              <a:gd name="T23" fmla="*/ 19 h 22"/>
              <a:gd name="T24" fmla="*/ 0 w 24"/>
              <a:gd name="T25" fmla="*/ 19 h 22"/>
              <a:gd name="T26" fmla="*/ 0 w 24"/>
              <a:gd name="T27" fmla="*/ 18 h 22"/>
              <a:gd name="T28" fmla="*/ 0 w 24"/>
              <a:gd name="T29" fmla="*/ 0 h 22"/>
              <a:gd name="T30" fmla="*/ 0 w 24"/>
              <a:gd name="T31" fmla="*/ 0 h 22"/>
              <a:gd name="T32" fmla="*/ 0 w 24"/>
              <a:gd name="T33" fmla="*/ 0 h 22"/>
              <a:gd name="T34" fmla="*/ 1 w 2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2"/>
              <a:gd name="T56" fmla="*/ 24 w 2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2">
                <a:moveTo>
                  <a:pt x="1" y="0"/>
                </a:moveTo>
                <a:lnTo>
                  <a:pt x="20" y="0"/>
                </a:lnTo>
                <a:lnTo>
                  <a:pt x="21" y="0"/>
                </a:lnTo>
                <a:lnTo>
                  <a:pt x="22" y="0"/>
                </a:lnTo>
                <a:lnTo>
                  <a:pt x="22" y="1"/>
                </a:lnTo>
                <a:lnTo>
                  <a:pt x="23" y="1"/>
                </a:lnTo>
                <a:lnTo>
                  <a:pt x="21" y="18"/>
                </a:lnTo>
                <a:lnTo>
                  <a:pt x="21" y="19"/>
                </a:lnTo>
                <a:lnTo>
                  <a:pt x="21" y="20"/>
                </a:lnTo>
                <a:lnTo>
                  <a:pt x="20" y="21"/>
                </a:lnTo>
                <a:lnTo>
                  <a:pt x="19" y="21"/>
                </a:lnTo>
                <a:lnTo>
                  <a:pt x="0" y="19"/>
                </a:lnTo>
                <a:lnTo>
                  <a:pt x="0" y="18"/>
                </a:lnTo>
                <a:lnTo>
                  <a:pt x="0" y="0"/>
                </a:lnTo>
                <a:lnTo>
                  <a:pt x="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8" name="Freeform 1983"/>
          <p:cNvSpPr>
            <a:spLocks/>
          </p:cNvSpPr>
          <p:nvPr/>
        </p:nvSpPr>
        <p:spPr bwMode="auto">
          <a:xfrm flipH="1">
            <a:off x="3569635" y="3368959"/>
            <a:ext cx="17468" cy="13932"/>
          </a:xfrm>
          <a:custGeom>
            <a:avLst/>
            <a:gdLst>
              <a:gd name="T0" fmla="*/ 0 w 23"/>
              <a:gd name="T1" fmla="*/ 0 h 16"/>
              <a:gd name="T2" fmla="*/ 22 w 23"/>
              <a:gd name="T3" fmla="*/ 5 h 16"/>
              <a:gd name="T4" fmla="*/ 22 w 23"/>
              <a:gd name="T5" fmla="*/ 15 h 16"/>
              <a:gd name="T6" fmla="*/ 0 w 23"/>
              <a:gd name="T7" fmla="*/ 8 h 16"/>
              <a:gd name="T8" fmla="*/ 0 w 23"/>
              <a:gd name="T9" fmla="*/ 0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0" y="0"/>
                </a:moveTo>
                <a:lnTo>
                  <a:pt x="22" y="5"/>
                </a:lnTo>
                <a:lnTo>
                  <a:pt x="22" y="15"/>
                </a:lnTo>
                <a:lnTo>
                  <a:pt x="0" y="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799" name="Freeform 1984"/>
          <p:cNvSpPr>
            <a:spLocks/>
          </p:cNvSpPr>
          <p:nvPr/>
        </p:nvSpPr>
        <p:spPr bwMode="auto">
          <a:xfrm flipH="1">
            <a:off x="3704819" y="3401176"/>
            <a:ext cx="12151" cy="13932"/>
          </a:xfrm>
          <a:custGeom>
            <a:avLst/>
            <a:gdLst>
              <a:gd name="T0" fmla="*/ 5 w 16"/>
              <a:gd name="T1" fmla="*/ 14 h 16"/>
              <a:gd name="T2" fmla="*/ 0 w 16"/>
              <a:gd name="T3" fmla="*/ 4 h 16"/>
              <a:gd name="T4" fmla="*/ 8 w 16"/>
              <a:gd name="T5" fmla="*/ 0 h 16"/>
              <a:gd name="T6" fmla="*/ 15 w 16"/>
              <a:gd name="T7" fmla="*/ 15 h 16"/>
              <a:gd name="T8" fmla="*/ 5 w 16"/>
              <a:gd name="T9" fmla="*/ 1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5" y="14"/>
                </a:moveTo>
                <a:lnTo>
                  <a:pt x="0" y="4"/>
                </a:lnTo>
                <a:lnTo>
                  <a:pt x="8" y="0"/>
                </a:lnTo>
                <a:lnTo>
                  <a:pt x="15" y="15"/>
                </a:lnTo>
                <a:lnTo>
                  <a:pt x="5" y="14"/>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0" name="Freeform 1985"/>
          <p:cNvSpPr>
            <a:spLocks/>
          </p:cNvSpPr>
          <p:nvPr/>
        </p:nvSpPr>
        <p:spPr bwMode="auto">
          <a:xfrm flipH="1">
            <a:off x="3704059" y="3401176"/>
            <a:ext cx="12151" cy="13932"/>
          </a:xfrm>
          <a:custGeom>
            <a:avLst/>
            <a:gdLst>
              <a:gd name="T0" fmla="*/ 5 w 16"/>
              <a:gd name="T1" fmla="*/ 14 h 16"/>
              <a:gd name="T2" fmla="*/ 0 w 16"/>
              <a:gd name="T3" fmla="*/ 4 h 16"/>
              <a:gd name="T4" fmla="*/ 8 w 16"/>
              <a:gd name="T5" fmla="*/ 0 h 16"/>
              <a:gd name="T6" fmla="*/ 15 w 16"/>
              <a:gd name="T7" fmla="*/ 15 h 16"/>
              <a:gd name="T8" fmla="*/ 5 w 16"/>
              <a:gd name="T9" fmla="*/ 14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5" y="14"/>
                </a:moveTo>
                <a:lnTo>
                  <a:pt x="0" y="4"/>
                </a:lnTo>
                <a:lnTo>
                  <a:pt x="8" y="0"/>
                </a:lnTo>
                <a:lnTo>
                  <a:pt x="15" y="15"/>
                </a:lnTo>
                <a:lnTo>
                  <a:pt x="5"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1" name="Freeform 1986"/>
          <p:cNvSpPr>
            <a:spLocks/>
          </p:cNvSpPr>
          <p:nvPr/>
        </p:nvSpPr>
        <p:spPr bwMode="auto">
          <a:xfrm flipH="1">
            <a:off x="3707097" y="3401176"/>
            <a:ext cx="12151" cy="871"/>
          </a:xfrm>
          <a:custGeom>
            <a:avLst/>
            <a:gdLst>
              <a:gd name="T0" fmla="*/ 0 w 16"/>
              <a:gd name="T1" fmla="*/ 0 h 1"/>
              <a:gd name="T2" fmla="*/ 15 w 16"/>
              <a:gd name="T3" fmla="*/ 0 h 1"/>
              <a:gd name="T4" fmla="*/ 8 w 16"/>
              <a:gd name="T5" fmla="*/ 0 h 1"/>
              <a:gd name="T6" fmla="*/ 0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0" y="0"/>
                </a:moveTo>
                <a:lnTo>
                  <a:pt x="15" y="0"/>
                </a:lnTo>
                <a:lnTo>
                  <a:pt x="8"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2" name="Freeform 1987"/>
          <p:cNvSpPr>
            <a:spLocks/>
          </p:cNvSpPr>
          <p:nvPr/>
        </p:nvSpPr>
        <p:spPr bwMode="auto">
          <a:xfrm flipH="1">
            <a:off x="3705578" y="3401176"/>
            <a:ext cx="12151" cy="13932"/>
          </a:xfrm>
          <a:custGeom>
            <a:avLst/>
            <a:gdLst>
              <a:gd name="T0" fmla="*/ 0 w 16"/>
              <a:gd name="T1" fmla="*/ 15 h 16"/>
              <a:gd name="T2" fmla="*/ 15 w 16"/>
              <a:gd name="T3" fmla="*/ 5 h 16"/>
              <a:gd name="T4" fmla="*/ 7 w 16"/>
              <a:gd name="T5" fmla="*/ 0 h 16"/>
              <a:gd name="T6" fmla="*/ 0 w 16"/>
              <a:gd name="T7" fmla="*/ 3 h 16"/>
              <a:gd name="T8" fmla="*/ 0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5"/>
                </a:moveTo>
                <a:lnTo>
                  <a:pt x="15" y="5"/>
                </a:lnTo>
                <a:lnTo>
                  <a:pt x="7" y="0"/>
                </a:lnTo>
                <a:lnTo>
                  <a:pt x="0" y="3"/>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3" name="Freeform 1988"/>
          <p:cNvSpPr>
            <a:spLocks/>
          </p:cNvSpPr>
          <p:nvPr/>
        </p:nvSpPr>
        <p:spPr bwMode="auto">
          <a:xfrm flipH="1">
            <a:off x="3730640" y="3459514"/>
            <a:ext cx="15189" cy="14802"/>
          </a:xfrm>
          <a:custGeom>
            <a:avLst/>
            <a:gdLst>
              <a:gd name="T0" fmla="*/ 0 w 20"/>
              <a:gd name="T1" fmla="*/ 0 h 17"/>
              <a:gd name="T2" fmla="*/ 19 w 20"/>
              <a:gd name="T3" fmla="*/ 8 h 17"/>
              <a:gd name="T4" fmla="*/ 18 w 20"/>
              <a:gd name="T5" fmla="*/ 16 h 17"/>
              <a:gd name="T6" fmla="*/ 0 w 20"/>
              <a:gd name="T7" fmla="*/ 8 h 17"/>
              <a:gd name="T8" fmla="*/ 0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0"/>
                </a:moveTo>
                <a:lnTo>
                  <a:pt x="19" y="8"/>
                </a:lnTo>
                <a:lnTo>
                  <a:pt x="18" y="16"/>
                </a:lnTo>
                <a:lnTo>
                  <a:pt x="0" y="8"/>
                </a:lnTo>
                <a:lnTo>
                  <a:pt x="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4" name="Freeform 1989"/>
          <p:cNvSpPr>
            <a:spLocks/>
          </p:cNvSpPr>
          <p:nvPr/>
        </p:nvSpPr>
        <p:spPr bwMode="auto">
          <a:xfrm flipH="1">
            <a:off x="3729881" y="3459514"/>
            <a:ext cx="15949" cy="14802"/>
          </a:xfrm>
          <a:custGeom>
            <a:avLst/>
            <a:gdLst>
              <a:gd name="T0" fmla="*/ 0 w 21"/>
              <a:gd name="T1" fmla="*/ 0 h 17"/>
              <a:gd name="T2" fmla="*/ 20 w 21"/>
              <a:gd name="T3" fmla="*/ 8 h 17"/>
              <a:gd name="T4" fmla="*/ 19 w 21"/>
              <a:gd name="T5" fmla="*/ 16 h 17"/>
              <a:gd name="T6" fmla="*/ 0 w 21"/>
              <a:gd name="T7" fmla="*/ 8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20" y="8"/>
                </a:lnTo>
                <a:lnTo>
                  <a:pt x="19" y="16"/>
                </a:lnTo>
                <a:lnTo>
                  <a:pt x="0" y="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5" name="Freeform 1990"/>
          <p:cNvSpPr>
            <a:spLocks/>
          </p:cNvSpPr>
          <p:nvPr/>
        </p:nvSpPr>
        <p:spPr bwMode="auto">
          <a:xfrm flipH="1">
            <a:off x="3728362" y="3452548"/>
            <a:ext cx="16708" cy="13932"/>
          </a:xfrm>
          <a:custGeom>
            <a:avLst/>
            <a:gdLst>
              <a:gd name="T0" fmla="*/ 0 w 22"/>
              <a:gd name="T1" fmla="*/ 8 h 16"/>
              <a:gd name="T2" fmla="*/ 20 w 22"/>
              <a:gd name="T3" fmla="*/ 15 h 16"/>
              <a:gd name="T4" fmla="*/ 21 w 22"/>
              <a:gd name="T5" fmla="*/ 8 h 16"/>
              <a:gd name="T6" fmla="*/ 0 w 22"/>
              <a:gd name="T7" fmla="*/ 0 h 16"/>
              <a:gd name="T8" fmla="*/ 0 w 22"/>
              <a:gd name="T9" fmla="*/ 8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8"/>
                </a:moveTo>
                <a:lnTo>
                  <a:pt x="20" y="15"/>
                </a:lnTo>
                <a:lnTo>
                  <a:pt x="21" y="8"/>
                </a:lnTo>
                <a:lnTo>
                  <a:pt x="0" y="0"/>
                </a:lnTo>
                <a:lnTo>
                  <a:pt x="0" y="8"/>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6" name="Freeform 1991"/>
          <p:cNvSpPr>
            <a:spLocks/>
          </p:cNvSpPr>
          <p:nvPr/>
        </p:nvSpPr>
        <p:spPr bwMode="auto">
          <a:xfrm flipH="1">
            <a:off x="3727603" y="3452548"/>
            <a:ext cx="17468" cy="13932"/>
          </a:xfrm>
          <a:custGeom>
            <a:avLst/>
            <a:gdLst>
              <a:gd name="T0" fmla="*/ 0 w 23"/>
              <a:gd name="T1" fmla="*/ 8 h 16"/>
              <a:gd name="T2" fmla="*/ 21 w 23"/>
              <a:gd name="T3" fmla="*/ 15 h 16"/>
              <a:gd name="T4" fmla="*/ 22 w 23"/>
              <a:gd name="T5" fmla="*/ 8 h 16"/>
              <a:gd name="T6" fmla="*/ 0 w 23"/>
              <a:gd name="T7" fmla="*/ 0 h 16"/>
              <a:gd name="T8" fmla="*/ 0 w 23"/>
              <a:gd name="T9" fmla="*/ 8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0" y="8"/>
                </a:moveTo>
                <a:lnTo>
                  <a:pt x="21" y="15"/>
                </a:lnTo>
                <a:lnTo>
                  <a:pt x="22" y="8"/>
                </a:lnTo>
                <a:lnTo>
                  <a:pt x="0" y="0"/>
                </a:lnTo>
                <a:lnTo>
                  <a:pt x="0"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7" name="Freeform 1992"/>
          <p:cNvSpPr>
            <a:spLocks/>
          </p:cNvSpPr>
          <p:nvPr/>
        </p:nvSpPr>
        <p:spPr bwMode="auto">
          <a:xfrm flipH="1">
            <a:off x="3729881" y="3456031"/>
            <a:ext cx="15949" cy="13932"/>
          </a:xfrm>
          <a:custGeom>
            <a:avLst/>
            <a:gdLst>
              <a:gd name="T0" fmla="*/ 0 w 21"/>
              <a:gd name="T1" fmla="*/ 0 h 16"/>
              <a:gd name="T2" fmla="*/ 20 w 21"/>
              <a:gd name="T3" fmla="*/ 7 h 16"/>
              <a:gd name="T4" fmla="*/ 19 w 21"/>
              <a:gd name="T5" fmla="*/ 15 h 16"/>
              <a:gd name="T6" fmla="*/ 0 w 21"/>
              <a:gd name="T7" fmla="*/ 9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0"/>
                </a:moveTo>
                <a:lnTo>
                  <a:pt x="20" y="7"/>
                </a:lnTo>
                <a:lnTo>
                  <a:pt x="19" y="15"/>
                </a:lnTo>
                <a:lnTo>
                  <a:pt x="0" y="9"/>
                </a:lnTo>
                <a:lnTo>
                  <a:pt x="0"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8" name="Freeform 1993"/>
          <p:cNvSpPr>
            <a:spLocks/>
          </p:cNvSpPr>
          <p:nvPr/>
        </p:nvSpPr>
        <p:spPr bwMode="auto">
          <a:xfrm flipH="1">
            <a:off x="3727603" y="3456031"/>
            <a:ext cx="18227" cy="13932"/>
          </a:xfrm>
          <a:custGeom>
            <a:avLst/>
            <a:gdLst>
              <a:gd name="T0" fmla="*/ 0 w 24"/>
              <a:gd name="T1" fmla="*/ 0 h 16"/>
              <a:gd name="T2" fmla="*/ 23 w 24"/>
              <a:gd name="T3" fmla="*/ 7 h 16"/>
              <a:gd name="T4" fmla="*/ 21 w 24"/>
              <a:gd name="T5" fmla="*/ 15 h 16"/>
              <a:gd name="T6" fmla="*/ 0 w 24"/>
              <a:gd name="T7" fmla="*/ 9 h 16"/>
              <a:gd name="T8" fmla="*/ 0 w 24"/>
              <a:gd name="T9" fmla="*/ 0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0"/>
                </a:moveTo>
                <a:lnTo>
                  <a:pt x="23" y="7"/>
                </a:lnTo>
                <a:lnTo>
                  <a:pt x="21" y="15"/>
                </a:lnTo>
                <a:lnTo>
                  <a:pt x="0" y="9"/>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09" name="Freeform 1994"/>
          <p:cNvSpPr>
            <a:spLocks/>
          </p:cNvSpPr>
          <p:nvPr/>
        </p:nvSpPr>
        <p:spPr bwMode="auto">
          <a:xfrm flipH="1">
            <a:off x="3718489" y="3456031"/>
            <a:ext cx="12151" cy="13932"/>
          </a:xfrm>
          <a:custGeom>
            <a:avLst/>
            <a:gdLst>
              <a:gd name="T0" fmla="*/ 0 w 16"/>
              <a:gd name="T1" fmla="*/ 6 h 16"/>
              <a:gd name="T2" fmla="*/ 10 w 16"/>
              <a:gd name="T3" fmla="*/ 8 h 16"/>
              <a:gd name="T4" fmla="*/ 11 w 16"/>
              <a:gd name="T5" fmla="*/ 0 h 16"/>
              <a:gd name="T6" fmla="*/ 15 w 16"/>
              <a:gd name="T7" fmla="*/ 1 h 16"/>
              <a:gd name="T8" fmla="*/ 13 w 16"/>
              <a:gd name="T9" fmla="*/ 15 h 16"/>
              <a:gd name="T10" fmla="*/ 0 w 16"/>
              <a:gd name="T11" fmla="*/ 12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0" y="8"/>
                </a:lnTo>
                <a:lnTo>
                  <a:pt x="11" y="0"/>
                </a:lnTo>
                <a:lnTo>
                  <a:pt x="15" y="1"/>
                </a:lnTo>
                <a:lnTo>
                  <a:pt x="13" y="15"/>
                </a:lnTo>
                <a:lnTo>
                  <a:pt x="0" y="12"/>
                </a:lnTo>
                <a:lnTo>
                  <a:pt x="0" y="6"/>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0" name="Freeform 1995"/>
          <p:cNvSpPr>
            <a:spLocks/>
          </p:cNvSpPr>
          <p:nvPr/>
        </p:nvSpPr>
        <p:spPr bwMode="auto">
          <a:xfrm flipH="1">
            <a:off x="3717730" y="3456031"/>
            <a:ext cx="12151" cy="13932"/>
          </a:xfrm>
          <a:custGeom>
            <a:avLst/>
            <a:gdLst>
              <a:gd name="T0" fmla="*/ 0 w 16"/>
              <a:gd name="T1" fmla="*/ 5 h 16"/>
              <a:gd name="T2" fmla="*/ 9 w 16"/>
              <a:gd name="T3" fmla="*/ 6 h 16"/>
              <a:gd name="T4" fmla="*/ 10 w 16"/>
              <a:gd name="T5" fmla="*/ 0 h 16"/>
              <a:gd name="T6" fmla="*/ 15 w 16"/>
              <a:gd name="T7" fmla="*/ 0 h 16"/>
              <a:gd name="T8" fmla="*/ 12 w 16"/>
              <a:gd name="T9" fmla="*/ 15 h 16"/>
              <a:gd name="T10" fmla="*/ 0 w 16"/>
              <a:gd name="T11" fmla="*/ 12 h 16"/>
              <a:gd name="T12" fmla="*/ 0 w 16"/>
              <a:gd name="T13" fmla="*/ 5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5"/>
                </a:moveTo>
                <a:lnTo>
                  <a:pt x="9" y="6"/>
                </a:lnTo>
                <a:lnTo>
                  <a:pt x="10" y="0"/>
                </a:lnTo>
                <a:lnTo>
                  <a:pt x="15" y="0"/>
                </a:lnTo>
                <a:lnTo>
                  <a:pt x="12" y="15"/>
                </a:lnTo>
                <a:lnTo>
                  <a:pt x="0" y="12"/>
                </a:lnTo>
                <a:lnTo>
                  <a:pt x="0"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1" name="Freeform 1996"/>
          <p:cNvSpPr>
            <a:spLocks/>
          </p:cNvSpPr>
          <p:nvPr/>
        </p:nvSpPr>
        <p:spPr bwMode="auto">
          <a:xfrm flipH="1">
            <a:off x="3720767" y="3464738"/>
            <a:ext cx="12151" cy="13932"/>
          </a:xfrm>
          <a:custGeom>
            <a:avLst/>
            <a:gdLst>
              <a:gd name="T0" fmla="*/ 0 w 16"/>
              <a:gd name="T1" fmla="*/ 8 h 16"/>
              <a:gd name="T2" fmla="*/ 14 w 16"/>
              <a:gd name="T3" fmla="*/ 15 h 16"/>
              <a:gd name="T4" fmla="*/ 15 w 16"/>
              <a:gd name="T5" fmla="*/ 6 h 16"/>
              <a:gd name="T6" fmla="*/ 0 w 16"/>
              <a:gd name="T7" fmla="*/ 0 h 16"/>
              <a:gd name="T8" fmla="*/ 0 w 16"/>
              <a:gd name="T9" fmla="*/ 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4" y="15"/>
                </a:lnTo>
                <a:lnTo>
                  <a:pt x="15" y="6"/>
                </a:lnTo>
                <a:lnTo>
                  <a:pt x="0" y="0"/>
                </a:lnTo>
                <a:lnTo>
                  <a:pt x="0" y="8"/>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2" name="Freeform 1997"/>
          <p:cNvSpPr>
            <a:spLocks/>
          </p:cNvSpPr>
          <p:nvPr/>
        </p:nvSpPr>
        <p:spPr bwMode="auto">
          <a:xfrm flipH="1">
            <a:off x="3720008" y="3464738"/>
            <a:ext cx="12151" cy="13932"/>
          </a:xfrm>
          <a:custGeom>
            <a:avLst/>
            <a:gdLst>
              <a:gd name="T0" fmla="*/ 0 w 16"/>
              <a:gd name="T1" fmla="*/ 9 h 16"/>
              <a:gd name="T2" fmla="*/ 14 w 16"/>
              <a:gd name="T3" fmla="*/ 15 h 16"/>
              <a:gd name="T4" fmla="*/ 15 w 16"/>
              <a:gd name="T5" fmla="*/ 6 h 16"/>
              <a:gd name="T6" fmla="*/ 0 w 16"/>
              <a:gd name="T7" fmla="*/ 0 h 16"/>
              <a:gd name="T8" fmla="*/ 0 w 16"/>
              <a:gd name="T9" fmla="*/ 9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9"/>
                </a:moveTo>
                <a:lnTo>
                  <a:pt x="14" y="15"/>
                </a:lnTo>
                <a:lnTo>
                  <a:pt x="15" y="6"/>
                </a:lnTo>
                <a:lnTo>
                  <a:pt x="0" y="0"/>
                </a:lnTo>
                <a:lnTo>
                  <a:pt x="0" y="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3" name="Line 1998"/>
          <p:cNvSpPr>
            <a:spLocks noChangeShapeType="1"/>
          </p:cNvSpPr>
          <p:nvPr/>
        </p:nvSpPr>
        <p:spPr bwMode="auto">
          <a:xfrm flipH="1">
            <a:off x="3738235" y="346473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4" name="Line 1999"/>
          <p:cNvSpPr>
            <a:spLocks noChangeShapeType="1"/>
          </p:cNvSpPr>
          <p:nvPr/>
        </p:nvSpPr>
        <p:spPr bwMode="auto">
          <a:xfrm>
            <a:off x="3735957" y="3465609"/>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5" name="Freeform 2000"/>
          <p:cNvSpPr>
            <a:spLocks/>
          </p:cNvSpPr>
          <p:nvPr/>
        </p:nvSpPr>
        <p:spPr bwMode="auto">
          <a:xfrm flipH="1">
            <a:off x="3720767" y="3456031"/>
            <a:ext cx="12151" cy="13932"/>
          </a:xfrm>
          <a:custGeom>
            <a:avLst/>
            <a:gdLst>
              <a:gd name="T0" fmla="*/ 13 w 16"/>
              <a:gd name="T1" fmla="*/ 15 h 16"/>
              <a:gd name="T2" fmla="*/ 15 w 16"/>
              <a:gd name="T3" fmla="*/ 0 h 16"/>
              <a:gd name="T4" fmla="*/ 0 w 16"/>
              <a:gd name="T5" fmla="*/ 3 h 16"/>
              <a:gd name="T6" fmla="*/ 0 w 16"/>
              <a:gd name="T7" fmla="*/ 12 h 16"/>
              <a:gd name="T8" fmla="*/ 13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3" y="15"/>
                </a:moveTo>
                <a:lnTo>
                  <a:pt x="15" y="0"/>
                </a:lnTo>
                <a:lnTo>
                  <a:pt x="0" y="3"/>
                </a:lnTo>
                <a:lnTo>
                  <a:pt x="0" y="12"/>
                </a:lnTo>
                <a:lnTo>
                  <a:pt x="13" y="15"/>
                </a:lnTo>
              </a:path>
            </a:pathLst>
          </a:custGeom>
          <a:solidFill>
            <a:srgbClr val="60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6" name="Freeform 2001"/>
          <p:cNvSpPr>
            <a:spLocks/>
          </p:cNvSpPr>
          <p:nvPr/>
        </p:nvSpPr>
        <p:spPr bwMode="auto">
          <a:xfrm flipH="1">
            <a:off x="3720008" y="3456031"/>
            <a:ext cx="12151" cy="13932"/>
          </a:xfrm>
          <a:custGeom>
            <a:avLst/>
            <a:gdLst>
              <a:gd name="T0" fmla="*/ 13 w 16"/>
              <a:gd name="T1" fmla="*/ 15 h 16"/>
              <a:gd name="T2" fmla="*/ 15 w 16"/>
              <a:gd name="T3" fmla="*/ 0 h 16"/>
              <a:gd name="T4" fmla="*/ 1 w 16"/>
              <a:gd name="T5" fmla="*/ 3 h 16"/>
              <a:gd name="T6" fmla="*/ 0 w 16"/>
              <a:gd name="T7" fmla="*/ 12 h 16"/>
              <a:gd name="T8" fmla="*/ 13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3" y="15"/>
                </a:moveTo>
                <a:lnTo>
                  <a:pt x="15" y="0"/>
                </a:lnTo>
                <a:lnTo>
                  <a:pt x="1" y="3"/>
                </a:lnTo>
                <a:lnTo>
                  <a:pt x="0" y="12"/>
                </a:lnTo>
                <a:lnTo>
                  <a:pt x="13"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7" name="Freeform 2002"/>
          <p:cNvSpPr>
            <a:spLocks/>
          </p:cNvSpPr>
          <p:nvPr/>
        </p:nvSpPr>
        <p:spPr bwMode="auto">
          <a:xfrm flipH="1">
            <a:off x="3742792" y="3456031"/>
            <a:ext cx="12151" cy="13932"/>
          </a:xfrm>
          <a:custGeom>
            <a:avLst/>
            <a:gdLst>
              <a:gd name="T0" fmla="*/ 15 w 16"/>
              <a:gd name="T1" fmla="*/ 6 h 16"/>
              <a:gd name="T2" fmla="*/ 0 w 16"/>
              <a:gd name="T3" fmla="*/ 0 h 16"/>
              <a:gd name="T4" fmla="*/ 0 w 16"/>
              <a:gd name="T5" fmla="*/ 9 h 16"/>
              <a:gd name="T6" fmla="*/ 15 w 16"/>
              <a:gd name="T7" fmla="*/ 15 h 16"/>
              <a:gd name="T8" fmla="*/ 15 w 16"/>
              <a:gd name="T9" fmla="*/ 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5" y="6"/>
                </a:moveTo>
                <a:lnTo>
                  <a:pt x="0" y="0"/>
                </a:lnTo>
                <a:lnTo>
                  <a:pt x="0" y="9"/>
                </a:lnTo>
                <a:lnTo>
                  <a:pt x="15" y="15"/>
                </a:lnTo>
                <a:lnTo>
                  <a:pt x="15" y="6"/>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8" name="Freeform 2003"/>
          <p:cNvSpPr>
            <a:spLocks/>
          </p:cNvSpPr>
          <p:nvPr/>
        </p:nvSpPr>
        <p:spPr bwMode="auto">
          <a:xfrm flipH="1">
            <a:off x="3742792" y="3456031"/>
            <a:ext cx="12151" cy="13932"/>
          </a:xfrm>
          <a:custGeom>
            <a:avLst/>
            <a:gdLst>
              <a:gd name="T0" fmla="*/ 15 w 16"/>
              <a:gd name="T1" fmla="*/ 6 h 16"/>
              <a:gd name="T2" fmla="*/ 0 w 16"/>
              <a:gd name="T3" fmla="*/ 0 h 16"/>
              <a:gd name="T4" fmla="*/ 0 w 16"/>
              <a:gd name="T5" fmla="*/ 9 h 16"/>
              <a:gd name="T6" fmla="*/ 15 w 16"/>
              <a:gd name="T7" fmla="*/ 15 h 16"/>
              <a:gd name="T8" fmla="*/ 15 w 16"/>
              <a:gd name="T9" fmla="*/ 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5" y="6"/>
                </a:moveTo>
                <a:lnTo>
                  <a:pt x="0" y="0"/>
                </a:lnTo>
                <a:lnTo>
                  <a:pt x="0" y="9"/>
                </a:lnTo>
                <a:lnTo>
                  <a:pt x="15" y="15"/>
                </a:lnTo>
                <a:lnTo>
                  <a:pt x="15"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19" name="Freeform 2004"/>
          <p:cNvSpPr>
            <a:spLocks/>
          </p:cNvSpPr>
          <p:nvPr/>
        </p:nvSpPr>
        <p:spPr bwMode="auto">
          <a:xfrm flipH="1">
            <a:off x="3755702" y="3454290"/>
            <a:ext cx="759" cy="13932"/>
          </a:xfrm>
          <a:custGeom>
            <a:avLst/>
            <a:gdLst>
              <a:gd name="T0" fmla="*/ 0 w 1"/>
              <a:gd name="T1" fmla="*/ 1 h 16"/>
              <a:gd name="T2" fmla="*/ 0 w 1"/>
              <a:gd name="T3" fmla="*/ 0 h 16"/>
              <a:gd name="T4" fmla="*/ 0 w 1"/>
              <a:gd name="T5" fmla="*/ 15 h 16"/>
              <a:gd name="T6" fmla="*/ 0 w 1"/>
              <a:gd name="T7" fmla="*/ 1 h 16"/>
              <a:gd name="T8" fmla="*/ 0 60000 65536"/>
              <a:gd name="T9" fmla="*/ 0 60000 65536"/>
              <a:gd name="T10" fmla="*/ 0 60000 65536"/>
              <a:gd name="T11" fmla="*/ 0 60000 65536"/>
              <a:gd name="T12" fmla="*/ 0 w 1"/>
              <a:gd name="T13" fmla="*/ 0 h 16"/>
              <a:gd name="T14" fmla="*/ 1 w 1"/>
              <a:gd name="T15" fmla="*/ 16 h 16"/>
            </a:gdLst>
            <a:ahLst/>
            <a:cxnLst>
              <a:cxn ang="T8">
                <a:pos x="T0" y="T1"/>
              </a:cxn>
              <a:cxn ang="T9">
                <a:pos x="T2" y="T3"/>
              </a:cxn>
              <a:cxn ang="T10">
                <a:pos x="T4" y="T5"/>
              </a:cxn>
              <a:cxn ang="T11">
                <a:pos x="T6" y="T7"/>
              </a:cxn>
            </a:cxnLst>
            <a:rect l="T12" t="T13" r="T14" b="T15"/>
            <a:pathLst>
              <a:path w="1" h="16">
                <a:moveTo>
                  <a:pt x="0" y="1"/>
                </a:moveTo>
                <a:lnTo>
                  <a:pt x="0" y="0"/>
                </a:lnTo>
                <a:lnTo>
                  <a:pt x="0" y="15"/>
                </a:lnTo>
                <a:lnTo>
                  <a:pt x="0" y="1"/>
                </a:lnTo>
              </a:path>
            </a:pathLst>
          </a:custGeom>
          <a:solidFill>
            <a:srgbClr val="505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0" name="Freeform 2005"/>
          <p:cNvSpPr>
            <a:spLocks/>
          </p:cNvSpPr>
          <p:nvPr/>
        </p:nvSpPr>
        <p:spPr bwMode="auto">
          <a:xfrm flipH="1">
            <a:off x="3751146" y="3454290"/>
            <a:ext cx="12151" cy="13932"/>
          </a:xfrm>
          <a:custGeom>
            <a:avLst/>
            <a:gdLst>
              <a:gd name="T0" fmla="*/ 15 w 16"/>
              <a:gd name="T1" fmla="*/ 0 h 16"/>
              <a:gd name="T2" fmla="*/ 7 w 16"/>
              <a:gd name="T3" fmla="*/ 0 h 16"/>
              <a:gd name="T4" fmla="*/ 0 w 16"/>
              <a:gd name="T5" fmla="*/ 15 h 16"/>
              <a:gd name="T6" fmla="*/ 7 w 16"/>
              <a:gd name="T7" fmla="*/ 15 h 16"/>
              <a:gd name="T8" fmla="*/ 15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5" y="0"/>
                </a:moveTo>
                <a:lnTo>
                  <a:pt x="7" y="0"/>
                </a:lnTo>
                <a:lnTo>
                  <a:pt x="0" y="15"/>
                </a:lnTo>
                <a:lnTo>
                  <a:pt x="7" y="15"/>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1" name="Line 2006"/>
          <p:cNvSpPr>
            <a:spLocks noChangeShapeType="1"/>
          </p:cNvSpPr>
          <p:nvPr/>
        </p:nvSpPr>
        <p:spPr bwMode="auto">
          <a:xfrm flipH="1">
            <a:off x="3745830" y="3456902"/>
            <a:ext cx="3797"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2" name="Line 2007"/>
          <p:cNvSpPr>
            <a:spLocks noChangeShapeType="1"/>
          </p:cNvSpPr>
          <p:nvPr/>
        </p:nvSpPr>
        <p:spPr bwMode="auto">
          <a:xfrm flipH="1">
            <a:off x="3745830" y="3458643"/>
            <a:ext cx="3797"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3" name="Line 2008"/>
          <p:cNvSpPr>
            <a:spLocks noChangeShapeType="1"/>
          </p:cNvSpPr>
          <p:nvPr/>
        </p:nvSpPr>
        <p:spPr bwMode="auto">
          <a:xfrm flipH="1">
            <a:off x="3724565" y="3469092"/>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4" name="Line 2009"/>
          <p:cNvSpPr>
            <a:spLocks noChangeShapeType="1"/>
          </p:cNvSpPr>
          <p:nvPr/>
        </p:nvSpPr>
        <p:spPr bwMode="auto">
          <a:xfrm flipH="1">
            <a:off x="3723805" y="346822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5" name="Line 2010"/>
          <p:cNvSpPr>
            <a:spLocks noChangeShapeType="1"/>
          </p:cNvSpPr>
          <p:nvPr/>
        </p:nvSpPr>
        <p:spPr bwMode="auto">
          <a:xfrm flipH="1">
            <a:off x="3723805" y="3469092"/>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6" name="Freeform 2011"/>
          <p:cNvSpPr>
            <a:spLocks/>
          </p:cNvSpPr>
          <p:nvPr/>
        </p:nvSpPr>
        <p:spPr bwMode="auto">
          <a:xfrm flipH="1">
            <a:off x="3756462" y="3451678"/>
            <a:ext cx="16708" cy="13932"/>
          </a:xfrm>
          <a:custGeom>
            <a:avLst/>
            <a:gdLst>
              <a:gd name="T0" fmla="*/ 21 w 22"/>
              <a:gd name="T1" fmla="*/ 15 h 16"/>
              <a:gd name="T2" fmla="*/ 0 w 22"/>
              <a:gd name="T3" fmla="*/ 2 h 16"/>
              <a:gd name="T4" fmla="*/ 0 w 22"/>
              <a:gd name="T5" fmla="*/ 0 h 16"/>
              <a:gd name="T6" fmla="*/ 21 w 22"/>
              <a:gd name="T7" fmla="*/ 13 h 16"/>
              <a:gd name="T8" fmla="*/ 21 w 22"/>
              <a:gd name="T9" fmla="*/ 15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21" y="15"/>
                </a:moveTo>
                <a:lnTo>
                  <a:pt x="0" y="2"/>
                </a:lnTo>
                <a:lnTo>
                  <a:pt x="0" y="0"/>
                </a:lnTo>
                <a:lnTo>
                  <a:pt x="21" y="13"/>
                </a:lnTo>
                <a:lnTo>
                  <a:pt x="21" y="15"/>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7" name="Freeform 2012"/>
          <p:cNvSpPr>
            <a:spLocks/>
          </p:cNvSpPr>
          <p:nvPr/>
        </p:nvSpPr>
        <p:spPr bwMode="auto">
          <a:xfrm flipH="1">
            <a:off x="3755702" y="3451678"/>
            <a:ext cx="17468" cy="13932"/>
          </a:xfrm>
          <a:custGeom>
            <a:avLst/>
            <a:gdLst>
              <a:gd name="T0" fmla="*/ 22 w 23"/>
              <a:gd name="T1" fmla="*/ 15 h 16"/>
              <a:gd name="T2" fmla="*/ 0 w 23"/>
              <a:gd name="T3" fmla="*/ 3 h 16"/>
              <a:gd name="T4" fmla="*/ 0 w 23"/>
              <a:gd name="T5" fmla="*/ 0 h 16"/>
              <a:gd name="T6" fmla="*/ 22 w 23"/>
              <a:gd name="T7" fmla="*/ 12 h 16"/>
              <a:gd name="T8" fmla="*/ 22 w 23"/>
              <a:gd name="T9" fmla="*/ 15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2" y="15"/>
                </a:moveTo>
                <a:lnTo>
                  <a:pt x="0" y="3"/>
                </a:lnTo>
                <a:lnTo>
                  <a:pt x="0" y="0"/>
                </a:lnTo>
                <a:lnTo>
                  <a:pt x="22" y="12"/>
                </a:lnTo>
                <a:lnTo>
                  <a:pt x="22"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8" name="Freeform 2013"/>
          <p:cNvSpPr>
            <a:spLocks/>
          </p:cNvSpPr>
          <p:nvPr/>
        </p:nvSpPr>
        <p:spPr bwMode="auto">
          <a:xfrm flipH="1">
            <a:off x="3769373" y="3451678"/>
            <a:ext cx="12151" cy="13932"/>
          </a:xfrm>
          <a:custGeom>
            <a:avLst/>
            <a:gdLst>
              <a:gd name="T0" fmla="*/ 12 w 16"/>
              <a:gd name="T1" fmla="*/ 15 h 16"/>
              <a:gd name="T2" fmla="*/ 2 w 16"/>
              <a:gd name="T3" fmla="*/ 11 h 16"/>
              <a:gd name="T4" fmla="*/ 0 w 16"/>
              <a:gd name="T5" fmla="*/ 11 h 16"/>
              <a:gd name="T6" fmla="*/ 0 w 16"/>
              <a:gd name="T7" fmla="*/ 8 h 16"/>
              <a:gd name="T8" fmla="*/ 1 w 16"/>
              <a:gd name="T9" fmla="*/ 0 h 16"/>
              <a:gd name="T10" fmla="*/ 2 w 16"/>
              <a:gd name="T11" fmla="*/ 0 h 16"/>
              <a:gd name="T12" fmla="*/ 3 w 16"/>
              <a:gd name="T13" fmla="*/ 0 h 16"/>
              <a:gd name="T14" fmla="*/ 13 w 16"/>
              <a:gd name="T15" fmla="*/ 4 h 16"/>
              <a:gd name="T16" fmla="*/ 14 w 16"/>
              <a:gd name="T17" fmla="*/ 4 h 16"/>
              <a:gd name="T18" fmla="*/ 15 w 16"/>
              <a:gd name="T19" fmla="*/ 4 h 16"/>
              <a:gd name="T20" fmla="*/ 15 w 16"/>
              <a:gd name="T21" fmla="*/ 8 h 16"/>
              <a:gd name="T22" fmla="*/ 14 w 16"/>
              <a:gd name="T23" fmla="*/ 15 h 16"/>
              <a:gd name="T24" fmla="*/ 13 w 16"/>
              <a:gd name="T25" fmla="*/ 15 h 16"/>
              <a:gd name="T26" fmla="*/ 12 w 16"/>
              <a:gd name="T27" fmla="*/ 1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2" y="15"/>
                </a:moveTo>
                <a:lnTo>
                  <a:pt x="2" y="11"/>
                </a:lnTo>
                <a:lnTo>
                  <a:pt x="0" y="11"/>
                </a:lnTo>
                <a:lnTo>
                  <a:pt x="0" y="8"/>
                </a:lnTo>
                <a:lnTo>
                  <a:pt x="1" y="0"/>
                </a:lnTo>
                <a:lnTo>
                  <a:pt x="2" y="0"/>
                </a:lnTo>
                <a:lnTo>
                  <a:pt x="3" y="0"/>
                </a:lnTo>
                <a:lnTo>
                  <a:pt x="13" y="4"/>
                </a:lnTo>
                <a:lnTo>
                  <a:pt x="14" y="4"/>
                </a:lnTo>
                <a:lnTo>
                  <a:pt x="15" y="4"/>
                </a:lnTo>
                <a:lnTo>
                  <a:pt x="15" y="8"/>
                </a:lnTo>
                <a:lnTo>
                  <a:pt x="14" y="15"/>
                </a:lnTo>
                <a:lnTo>
                  <a:pt x="13" y="15"/>
                </a:lnTo>
                <a:lnTo>
                  <a:pt x="12" y="15"/>
                </a:lnTo>
              </a:path>
            </a:pathLst>
          </a:custGeom>
          <a:solidFill>
            <a:srgbClr val="505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29" name="Freeform 2014"/>
          <p:cNvSpPr>
            <a:spLocks/>
          </p:cNvSpPr>
          <p:nvPr/>
        </p:nvSpPr>
        <p:spPr bwMode="auto">
          <a:xfrm flipH="1">
            <a:off x="3768613" y="3451678"/>
            <a:ext cx="12151" cy="13932"/>
          </a:xfrm>
          <a:custGeom>
            <a:avLst/>
            <a:gdLst>
              <a:gd name="T0" fmla="*/ 12 w 16"/>
              <a:gd name="T1" fmla="*/ 15 h 16"/>
              <a:gd name="T2" fmla="*/ 2 w 16"/>
              <a:gd name="T3" fmla="*/ 12 h 16"/>
              <a:gd name="T4" fmla="*/ 0 w 16"/>
              <a:gd name="T5" fmla="*/ 12 h 16"/>
              <a:gd name="T6" fmla="*/ 0 w 16"/>
              <a:gd name="T7" fmla="*/ 10 h 16"/>
              <a:gd name="T8" fmla="*/ 0 w 16"/>
              <a:gd name="T9" fmla="*/ 8 h 16"/>
              <a:gd name="T10" fmla="*/ 0 w 16"/>
              <a:gd name="T11" fmla="*/ 1 h 16"/>
              <a:gd name="T12" fmla="*/ 0 w 16"/>
              <a:gd name="T13" fmla="*/ 0 h 16"/>
              <a:gd name="T14" fmla="*/ 2 w 16"/>
              <a:gd name="T15" fmla="*/ 0 h 16"/>
              <a:gd name="T16" fmla="*/ 13 w 16"/>
              <a:gd name="T17" fmla="*/ 3 h 16"/>
              <a:gd name="T18" fmla="*/ 14 w 16"/>
              <a:gd name="T19" fmla="*/ 3 h 16"/>
              <a:gd name="T20" fmla="*/ 15 w 16"/>
              <a:gd name="T21" fmla="*/ 3 h 16"/>
              <a:gd name="T22" fmla="*/ 15 w 16"/>
              <a:gd name="T23" fmla="*/ 7 h 16"/>
              <a:gd name="T24" fmla="*/ 15 w 16"/>
              <a:gd name="T25" fmla="*/ 8 h 16"/>
              <a:gd name="T26" fmla="*/ 14 w 16"/>
              <a:gd name="T27" fmla="*/ 14 h 16"/>
              <a:gd name="T28" fmla="*/ 14 w 16"/>
              <a:gd name="T29" fmla="*/ 15 h 16"/>
              <a:gd name="T30" fmla="*/ 13 w 16"/>
              <a:gd name="T31" fmla="*/ 15 h 16"/>
              <a:gd name="T32" fmla="*/ 12 w 16"/>
              <a:gd name="T33" fmla="*/ 15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2" y="15"/>
                </a:moveTo>
                <a:lnTo>
                  <a:pt x="2" y="12"/>
                </a:lnTo>
                <a:lnTo>
                  <a:pt x="0" y="12"/>
                </a:lnTo>
                <a:lnTo>
                  <a:pt x="0" y="10"/>
                </a:lnTo>
                <a:lnTo>
                  <a:pt x="0" y="8"/>
                </a:lnTo>
                <a:lnTo>
                  <a:pt x="0" y="1"/>
                </a:lnTo>
                <a:lnTo>
                  <a:pt x="0" y="0"/>
                </a:lnTo>
                <a:lnTo>
                  <a:pt x="2" y="0"/>
                </a:lnTo>
                <a:lnTo>
                  <a:pt x="13" y="3"/>
                </a:lnTo>
                <a:lnTo>
                  <a:pt x="14" y="3"/>
                </a:lnTo>
                <a:lnTo>
                  <a:pt x="15" y="3"/>
                </a:lnTo>
                <a:lnTo>
                  <a:pt x="15" y="7"/>
                </a:lnTo>
                <a:lnTo>
                  <a:pt x="15" y="8"/>
                </a:lnTo>
                <a:lnTo>
                  <a:pt x="14" y="14"/>
                </a:lnTo>
                <a:lnTo>
                  <a:pt x="14" y="15"/>
                </a:lnTo>
                <a:lnTo>
                  <a:pt x="13" y="15"/>
                </a:lnTo>
                <a:lnTo>
                  <a:pt x="12"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0" name="Freeform 2015"/>
          <p:cNvSpPr>
            <a:spLocks/>
          </p:cNvSpPr>
          <p:nvPr/>
        </p:nvSpPr>
        <p:spPr bwMode="auto">
          <a:xfrm flipH="1">
            <a:off x="3779246" y="3451678"/>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505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1" name="Freeform 2016"/>
          <p:cNvSpPr>
            <a:spLocks/>
          </p:cNvSpPr>
          <p:nvPr/>
        </p:nvSpPr>
        <p:spPr bwMode="auto">
          <a:xfrm flipH="1">
            <a:off x="3771651" y="3451678"/>
            <a:ext cx="12151" cy="13932"/>
          </a:xfrm>
          <a:custGeom>
            <a:avLst/>
            <a:gdLst>
              <a:gd name="T0" fmla="*/ 15 w 16"/>
              <a:gd name="T1" fmla="*/ 2 h 16"/>
              <a:gd name="T2" fmla="*/ 1 w 16"/>
              <a:gd name="T3" fmla="*/ 0 h 16"/>
              <a:gd name="T4" fmla="*/ 0 w 16"/>
              <a:gd name="T5" fmla="*/ 13 h 16"/>
              <a:gd name="T6" fmla="*/ 13 w 16"/>
              <a:gd name="T7" fmla="*/ 15 h 16"/>
              <a:gd name="T8" fmla="*/ 15 w 16"/>
              <a:gd name="T9" fmla="*/ 2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5" y="2"/>
                </a:moveTo>
                <a:lnTo>
                  <a:pt x="1" y="0"/>
                </a:lnTo>
                <a:lnTo>
                  <a:pt x="0" y="13"/>
                </a:lnTo>
                <a:lnTo>
                  <a:pt x="13" y="15"/>
                </a:lnTo>
                <a:lnTo>
                  <a:pt x="15"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2" name="Line 2017"/>
          <p:cNvSpPr>
            <a:spLocks noChangeShapeType="1"/>
          </p:cNvSpPr>
          <p:nvPr/>
        </p:nvSpPr>
        <p:spPr bwMode="auto">
          <a:xfrm flipH="1">
            <a:off x="3775448" y="345167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3" name="Line 2018"/>
          <p:cNvSpPr>
            <a:spLocks noChangeShapeType="1"/>
          </p:cNvSpPr>
          <p:nvPr/>
        </p:nvSpPr>
        <p:spPr bwMode="auto">
          <a:xfrm flipH="1">
            <a:off x="3774689" y="345167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4" name="Line 2019"/>
          <p:cNvSpPr>
            <a:spLocks noChangeShapeType="1"/>
          </p:cNvSpPr>
          <p:nvPr/>
        </p:nvSpPr>
        <p:spPr bwMode="auto">
          <a:xfrm flipH="1">
            <a:off x="3773929" y="345254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5" name="Line 2020"/>
          <p:cNvSpPr>
            <a:spLocks noChangeShapeType="1"/>
          </p:cNvSpPr>
          <p:nvPr/>
        </p:nvSpPr>
        <p:spPr bwMode="auto">
          <a:xfrm>
            <a:off x="3773170" y="3452548"/>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6" name="Freeform 2021"/>
          <p:cNvSpPr>
            <a:spLocks/>
          </p:cNvSpPr>
          <p:nvPr/>
        </p:nvSpPr>
        <p:spPr bwMode="auto">
          <a:xfrm flipH="1">
            <a:off x="3721527" y="3456031"/>
            <a:ext cx="12151" cy="13932"/>
          </a:xfrm>
          <a:custGeom>
            <a:avLst/>
            <a:gdLst>
              <a:gd name="T0" fmla="*/ 13 w 16"/>
              <a:gd name="T1" fmla="*/ 15 h 16"/>
              <a:gd name="T2" fmla="*/ 15 w 16"/>
              <a:gd name="T3" fmla="*/ 0 h 16"/>
              <a:gd name="T4" fmla="*/ 0 w 16"/>
              <a:gd name="T5" fmla="*/ 4 h 16"/>
              <a:gd name="T6" fmla="*/ 1 w 16"/>
              <a:gd name="T7" fmla="*/ 14 h 16"/>
              <a:gd name="T8" fmla="*/ 13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3" y="15"/>
                </a:moveTo>
                <a:lnTo>
                  <a:pt x="15" y="0"/>
                </a:lnTo>
                <a:lnTo>
                  <a:pt x="0" y="4"/>
                </a:lnTo>
                <a:lnTo>
                  <a:pt x="1" y="14"/>
                </a:lnTo>
                <a:lnTo>
                  <a:pt x="13"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7" name="Freeform 2022"/>
          <p:cNvSpPr>
            <a:spLocks/>
          </p:cNvSpPr>
          <p:nvPr/>
        </p:nvSpPr>
        <p:spPr bwMode="auto">
          <a:xfrm flipH="1">
            <a:off x="3720008" y="3456031"/>
            <a:ext cx="12151" cy="13932"/>
          </a:xfrm>
          <a:custGeom>
            <a:avLst/>
            <a:gdLst>
              <a:gd name="T0" fmla="*/ 13 w 16"/>
              <a:gd name="T1" fmla="*/ 15 h 16"/>
              <a:gd name="T2" fmla="*/ 15 w 16"/>
              <a:gd name="T3" fmla="*/ 0 h 16"/>
              <a:gd name="T4" fmla="*/ 0 w 16"/>
              <a:gd name="T5" fmla="*/ 5 h 16"/>
              <a:gd name="T6" fmla="*/ 1 w 16"/>
              <a:gd name="T7" fmla="*/ 14 h 16"/>
              <a:gd name="T8" fmla="*/ 13 w 16"/>
              <a:gd name="T9" fmla="*/ 1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3" y="15"/>
                </a:moveTo>
                <a:lnTo>
                  <a:pt x="15" y="0"/>
                </a:lnTo>
                <a:lnTo>
                  <a:pt x="0" y="5"/>
                </a:lnTo>
                <a:lnTo>
                  <a:pt x="1" y="14"/>
                </a:lnTo>
                <a:lnTo>
                  <a:pt x="13"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8" name="Freeform 2023"/>
          <p:cNvSpPr>
            <a:spLocks/>
          </p:cNvSpPr>
          <p:nvPr/>
        </p:nvSpPr>
        <p:spPr bwMode="auto">
          <a:xfrm flipH="1">
            <a:off x="3724565" y="3437746"/>
            <a:ext cx="16708" cy="24380"/>
          </a:xfrm>
          <a:custGeom>
            <a:avLst/>
            <a:gdLst>
              <a:gd name="T0" fmla="*/ 16 w 22"/>
              <a:gd name="T1" fmla="*/ 27 h 28"/>
              <a:gd name="T2" fmla="*/ 15 w 22"/>
              <a:gd name="T3" fmla="*/ 2 h 28"/>
              <a:gd name="T4" fmla="*/ 21 w 22"/>
              <a:gd name="T5" fmla="*/ 2 h 28"/>
              <a:gd name="T6" fmla="*/ 21 w 22"/>
              <a:gd name="T7" fmla="*/ 0 h 28"/>
              <a:gd name="T8" fmla="*/ 0 w 22"/>
              <a:gd name="T9" fmla="*/ 0 h 28"/>
              <a:gd name="T10" fmla="*/ 0 w 22"/>
              <a:gd name="T11" fmla="*/ 1 h 28"/>
              <a:gd name="T12" fmla="*/ 7 w 22"/>
              <a:gd name="T13" fmla="*/ 6 h 28"/>
              <a:gd name="T14" fmla="*/ 15 w 22"/>
              <a:gd name="T15" fmla="*/ 27 h 28"/>
              <a:gd name="T16" fmla="*/ 16 w 22"/>
              <a:gd name="T17" fmla="*/ 2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8"/>
              <a:gd name="T29" fmla="*/ 22 w 22"/>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8">
                <a:moveTo>
                  <a:pt x="16" y="27"/>
                </a:moveTo>
                <a:lnTo>
                  <a:pt x="15" y="2"/>
                </a:lnTo>
                <a:lnTo>
                  <a:pt x="21" y="2"/>
                </a:lnTo>
                <a:lnTo>
                  <a:pt x="21" y="0"/>
                </a:lnTo>
                <a:lnTo>
                  <a:pt x="0" y="0"/>
                </a:lnTo>
                <a:lnTo>
                  <a:pt x="0" y="1"/>
                </a:lnTo>
                <a:lnTo>
                  <a:pt x="7" y="6"/>
                </a:lnTo>
                <a:lnTo>
                  <a:pt x="15" y="27"/>
                </a:lnTo>
                <a:lnTo>
                  <a:pt x="16" y="27"/>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39" name="Freeform 2024"/>
          <p:cNvSpPr>
            <a:spLocks/>
          </p:cNvSpPr>
          <p:nvPr/>
        </p:nvSpPr>
        <p:spPr bwMode="auto">
          <a:xfrm flipH="1">
            <a:off x="3723805" y="3437746"/>
            <a:ext cx="17468" cy="25251"/>
          </a:xfrm>
          <a:custGeom>
            <a:avLst/>
            <a:gdLst>
              <a:gd name="T0" fmla="*/ 17 w 23"/>
              <a:gd name="T1" fmla="*/ 27 h 29"/>
              <a:gd name="T2" fmla="*/ 16 w 23"/>
              <a:gd name="T3" fmla="*/ 2 h 29"/>
              <a:gd name="T4" fmla="*/ 22 w 23"/>
              <a:gd name="T5" fmla="*/ 1 h 29"/>
              <a:gd name="T6" fmla="*/ 22 w 23"/>
              <a:gd name="T7" fmla="*/ 0 h 29"/>
              <a:gd name="T8" fmla="*/ 0 w 23"/>
              <a:gd name="T9" fmla="*/ 0 h 29"/>
              <a:gd name="T10" fmla="*/ 0 w 23"/>
              <a:gd name="T11" fmla="*/ 1 h 29"/>
              <a:gd name="T12" fmla="*/ 7 w 23"/>
              <a:gd name="T13" fmla="*/ 6 h 29"/>
              <a:gd name="T14" fmla="*/ 15 w 23"/>
              <a:gd name="T15" fmla="*/ 28 h 29"/>
              <a:gd name="T16" fmla="*/ 17 w 23"/>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17" y="27"/>
                </a:moveTo>
                <a:lnTo>
                  <a:pt x="16" y="2"/>
                </a:lnTo>
                <a:lnTo>
                  <a:pt x="22" y="1"/>
                </a:lnTo>
                <a:lnTo>
                  <a:pt x="22" y="0"/>
                </a:lnTo>
                <a:lnTo>
                  <a:pt x="0" y="0"/>
                </a:lnTo>
                <a:lnTo>
                  <a:pt x="0" y="1"/>
                </a:lnTo>
                <a:lnTo>
                  <a:pt x="7" y="6"/>
                </a:lnTo>
                <a:lnTo>
                  <a:pt x="15" y="28"/>
                </a:lnTo>
                <a:lnTo>
                  <a:pt x="17"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0" name="Freeform 2025"/>
          <p:cNvSpPr>
            <a:spLocks/>
          </p:cNvSpPr>
          <p:nvPr/>
        </p:nvSpPr>
        <p:spPr bwMode="auto">
          <a:xfrm flipH="1">
            <a:off x="3737475" y="3439488"/>
            <a:ext cx="759" cy="13932"/>
          </a:xfrm>
          <a:custGeom>
            <a:avLst/>
            <a:gdLst>
              <a:gd name="T0" fmla="*/ 0 w 1"/>
              <a:gd name="T1" fmla="*/ 0 h 16"/>
              <a:gd name="T2" fmla="*/ 0 w 1"/>
              <a:gd name="T3" fmla="*/ 0 h 16"/>
              <a:gd name="T4" fmla="*/ 0 w 1"/>
              <a:gd name="T5" fmla="*/ 4 h 16"/>
              <a:gd name="T6" fmla="*/ 0 w 1"/>
              <a:gd name="T7" fmla="*/ 8 h 16"/>
              <a:gd name="T8" fmla="*/ 0 w 1"/>
              <a:gd name="T9" fmla="*/ 11 h 16"/>
              <a:gd name="T10" fmla="*/ 0 w 1"/>
              <a:gd name="T11" fmla="*/ 15 h 16"/>
              <a:gd name="T12" fmla="*/ 0 w 1"/>
              <a:gd name="T13" fmla="*/ 11 h 16"/>
              <a:gd name="T14" fmla="*/ 0 w 1"/>
              <a:gd name="T15" fmla="*/ 8 h 16"/>
              <a:gd name="T16" fmla="*/ 0 w 1"/>
              <a:gd name="T17" fmla="*/ 4 h 16"/>
              <a:gd name="T18" fmla="*/ 0 w 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6"/>
              <a:gd name="T32" fmla="*/ 1 w 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6">
                <a:moveTo>
                  <a:pt x="0" y="0"/>
                </a:moveTo>
                <a:lnTo>
                  <a:pt x="0" y="0"/>
                </a:lnTo>
                <a:lnTo>
                  <a:pt x="0" y="4"/>
                </a:lnTo>
                <a:lnTo>
                  <a:pt x="0" y="8"/>
                </a:lnTo>
                <a:lnTo>
                  <a:pt x="0" y="11"/>
                </a:lnTo>
                <a:lnTo>
                  <a:pt x="0" y="15"/>
                </a:lnTo>
                <a:lnTo>
                  <a:pt x="0" y="11"/>
                </a:lnTo>
                <a:lnTo>
                  <a:pt x="0" y="8"/>
                </a:lnTo>
                <a:lnTo>
                  <a:pt x="0" y="4"/>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1" name="Freeform 2026"/>
          <p:cNvSpPr>
            <a:spLocks/>
          </p:cNvSpPr>
          <p:nvPr/>
        </p:nvSpPr>
        <p:spPr bwMode="auto">
          <a:xfrm flipH="1">
            <a:off x="3733678" y="3439488"/>
            <a:ext cx="12151" cy="13932"/>
          </a:xfrm>
          <a:custGeom>
            <a:avLst/>
            <a:gdLst>
              <a:gd name="T0" fmla="*/ 8 w 16"/>
              <a:gd name="T1" fmla="*/ 0 h 16"/>
              <a:gd name="T2" fmla="*/ 10 w 16"/>
              <a:gd name="T3" fmla="*/ 0 h 16"/>
              <a:gd name="T4" fmla="*/ 12 w 16"/>
              <a:gd name="T5" fmla="*/ 2 h 16"/>
              <a:gd name="T6" fmla="*/ 12 w 16"/>
              <a:gd name="T7" fmla="*/ 3 h 16"/>
              <a:gd name="T8" fmla="*/ 15 w 16"/>
              <a:gd name="T9" fmla="*/ 8 h 16"/>
              <a:gd name="T10" fmla="*/ 12 w 16"/>
              <a:gd name="T11" fmla="*/ 11 h 16"/>
              <a:gd name="T12" fmla="*/ 12 w 16"/>
              <a:gd name="T13" fmla="*/ 12 h 16"/>
              <a:gd name="T14" fmla="*/ 10 w 16"/>
              <a:gd name="T15" fmla="*/ 15 h 16"/>
              <a:gd name="T16" fmla="*/ 8 w 16"/>
              <a:gd name="T17" fmla="*/ 15 h 16"/>
              <a:gd name="T18" fmla="*/ 3 w 16"/>
              <a:gd name="T19" fmla="*/ 15 h 16"/>
              <a:gd name="T20" fmla="*/ 3 w 16"/>
              <a:gd name="T21" fmla="*/ 12 h 16"/>
              <a:gd name="T22" fmla="*/ 0 w 16"/>
              <a:gd name="T23" fmla="*/ 11 h 16"/>
              <a:gd name="T24" fmla="*/ 0 w 16"/>
              <a:gd name="T25" fmla="*/ 8 h 16"/>
              <a:gd name="T26" fmla="*/ 0 w 16"/>
              <a:gd name="T27" fmla="*/ 3 h 16"/>
              <a:gd name="T28" fmla="*/ 3 w 16"/>
              <a:gd name="T29" fmla="*/ 2 h 16"/>
              <a:gd name="T30" fmla="*/ 3 w 16"/>
              <a:gd name="T31" fmla="*/ 0 h 16"/>
              <a:gd name="T32" fmla="*/ 8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0"/>
                </a:moveTo>
                <a:lnTo>
                  <a:pt x="10" y="0"/>
                </a:lnTo>
                <a:lnTo>
                  <a:pt x="12" y="2"/>
                </a:lnTo>
                <a:lnTo>
                  <a:pt x="12" y="3"/>
                </a:lnTo>
                <a:lnTo>
                  <a:pt x="15" y="8"/>
                </a:lnTo>
                <a:lnTo>
                  <a:pt x="12" y="11"/>
                </a:lnTo>
                <a:lnTo>
                  <a:pt x="12" y="12"/>
                </a:lnTo>
                <a:lnTo>
                  <a:pt x="10" y="15"/>
                </a:lnTo>
                <a:lnTo>
                  <a:pt x="8" y="15"/>
                </a:lnTo>
                <a:lnTo>
                  <a:pt x="3" y="15"/>
                </a:lnTo>
                <a:lnTo>
                  <a:pt x="3" y="12"/>
                </a:lnTo>
                <a:lnTo>
                  <a:pt x="0" y="11"/>
                </a:lnTo>
                <a:lnTo>
                  <a:pt x="0" y="8"/>
                </a:lnTo>
                <a:lnTo>
                  <a:pt x="0" y="3"/>
                </a:lnTo>
                <a:lnTo>
                  <a:pt x="3" y="2"/>
                </a:lnTo>
                <a:lnTo>
                  <a:pt x="3"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2" name="Freeform 2027"/>
          <p:cNvSpPr>
            <a:spLocks/>
          </p:cNvSpPr>
          <p:nvPr/>
        </p:nvSpPr>
        <p:spPr bwMode="auto">
          <a:xfrm flipH="1">
            <a:off x="3732919" y="3441229"/>
            <a:ext cx="759" cy="13932"/>
          </a:xfrm>
          <a:custGeom>
            <a:avLst/>
            <a:gdLst>
              <a:gd name="T0" fmla="*/ 0 w 1"/>
              <a:gd name="T1" fmla="*/ 0 h 16"/>
              <a:gd name="T2" fmla="*/ 0 w 1"/>
              <a:gd name="T3" fmla="*/ 0 h 16"/>
              <a:gd name="T4" fmla="*/ 0 w 1"/>
              <a:gd name="T5" fmla="*/ 3 h 16"/>
              <a:gd name="T6" fmla="*/ 0 w 1"/>
              <a:gd name="T7" fmla="*/ 8 h 16"/>
              <a:gd name="T8" fmla="*/ 0 w 1"/>
              <a:gd name="T9" fmla="*/ 11 h 16"/>
              <a:gd name="T10" fmla="*/ 0 w 1"/>
              <a:gd name="T11" fmla="*/ 15 h 16"/>
              <a:gd name="T12" fmla="*/ 0 w 1"/>
              <a:gd name="T13" fmla="*/ 11 h 16"/>
              <a:gd name="T14" fmla="*/ 0 w 1"/>
              <a:gd name="T15" fmla="*/ 8 h 16"/>
              <a:gd name="T16" fmla="*/ 0 w 1"/>
              <a:gd name="T17" fmla="*/ 3 h 16"/>
              <a:gd name="T18" fmla="*/ 0 w 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6"/>
              <a:gd name="T32" fmla="*/ 1 w 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6">
                <a:moveTo>
                  <a:pt x="0" y="0"/>
                </a:moveTo>
                <a:lnTo>
                  <a:pt x="0" y="0"/>
                </a:lnTo>
                <a:lnTo>
                  <a:pt x="0" y="3"/>
                </a:lnTo>
                <a:lnTo>
                  <a:pt x="0" y="8"/>
                </a:lnTo>
                <a:lnTo>
                  <a:pt x="0" y="11"/>
                </a:lnTo>
                <a:lnTo>
                  <a:pt x="0" y="15"/>
                </a:lnTo>
                <a:lnTo>
                  <a:pt x="0" y="11"/>
                </a:lnTo>
                <a:lnTo>
                  <a:pt x="0" y="8"/>
                </a:lnTo>
                <a:lnTo>
                  <a:pt x="0" y="3"/>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3" name="Freeform 2028"/>
          <p:cNvSpPr>
            <a:spLocks/>
          </p:cNvSpPr>
          <p:nvPr/>
        </p:nvSpPr>
        <p:spPr bwMode="auto">
          <a:xfrm flipH="1">
            <a:off x="3729121" y="3440358"/>
            <a:ext cx="12151" cy="13932"/>
          </a:xfrm>
          <a:custGeom>
            <a:avLst/>
            <a:gdLst>
              <a:gd name="T0" fmla="*/ 6 w 16"/>
              <a:gd name="T1" fmla="*/ 0 h 16"/>
              <a:gd name="T2" fmla="*/ 10 w 16"/>
              <a:gd name="T3" fmla="*/ 0 h 16"/>
              <a:gd name="T4" fmla="*/ 13 w 16"/>
              <a:gd name="T5" fmla="*/ 2 h 16"/>
              <a:gd name="T6" fmla="*/ 15 w 16"/>
              <a:gd name="T7" fmla="*/ 3 h 16"/>
              <a:gd name="T8" fmla="*/ 15 w 16"/>
              <a:gd name="T9" fmla="*/ 8 h 16"/>
              <a:gd name="T10" fmla="*/ 15 w 16"/>
              <a:gd name="T11" fmla="*/ 10 h 16"/>
              <a:gd name="T12" fmla="*/ 13 w 16"/>
              <a:gd name="T13" fmla="*/ 13 h 16"/>
              <a:gd name="T14" fmla="*/ 10 w 16"/>
              <a:gd name="T15" fmla="*/ 15 h 16"/>
              <a:gd name="T16" fmla="*/ 6 w 16"/>
              <a:gd name="T17" fmla="*/ 15 h 16"/>
              <a:gd name="T18" fmla="*/ 1 w 16"/>
              <a:gd name="T19" fmla="*/ 15 h 16"/>
              <a:gd name="T20" fmla="*/ 1 w 16"/>
              <a:gd name="T21" fmla="*/ 13 h 16"/>
              <a:gd name="T22" fmla="*/ 0 w 16"/>
              <a:gd name="T23" fmla="*/ 10 h 16"/>
              <a:gd name="T24" fmla="*/ 0 w 16"/>
              <a:gd name="T25" fmla="*/ 8 h 16"/>
              <a:gd name="T26" fmla="*/ 0 w 16"/>
              <a:gd name="T27" fmla="*/ 3 h 16"/>
              <a:gd name="T28" fmla="*/ 1 w 16"/>
              <a:gd name="T29" fmla="*/ 2 h 16"/>
              <a:gd name="T30" fmla="*/ 1 w 16"/>
              <a:gd name="T31" fmla="*/ 0 h 16"/>
              <a:gd name="T32" fmla="*/ 6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6" y="0"/>
                </a:moveTo>
                <a:lnTo>
                  <a:pt x="10" y="0"/>
                </a:lnTo>
                <a:lnTo>
                  <a:pt x="13" y="2"/>
                </a:lnTo>
                <a:lnTo>
                  <a:pt x="15" y="3"/>
                </a:lnTo>
                <a:lnTo>
                  <a:pt x="15" y="8"/>
                </a:lnTo>
                <a:lnTo>
                  <a:pt x="15" y="10"/>
                </a:lnTo>
                <a:lnTo>
                  <a:pt x="13" y="13"/>
                </a:lnTo>
                <a:lnTo>
                  <a:pt x="10" y="15"/>
                </a:lnTo>
                <a:lnTo>
                  <a:pt x="6" y="15"/>
                </a:lnTo>
                <a:lnTo>
                  <a:pt x="1" y="15"/>
                </a:lnTo>
                <a:lnTo>
                  <a:pt x="1" y="13"/>
                </a:lnTo>
                <a:lnTo>
                  <a:pt x="0" y="10"/>
                </a:lnTo>
                <a:lnTo>
                  <a:pt x="0" y="8"/>
                </a:lnTo>
                <a:lnTo>
                  <a:pt x="0" y="3"/>
                </a:lnTo>
                <a:lnTo>
                  <a:pt x="1" y="2"/>
                </a:lnTo>
                <a:lnTo>
                  <a:pt x="1" y="0"/>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4" name="Freeform 2029"/>
          <p:cNvSpPr>
            <a:spLocks/>
          </p:cNvSpPr>
          <p:nvPr/>
        </p:nvSpPr>
        <p:spPr bwMode="auto">
          <a:xfrm flipH="1">
            <a:off x="3723805" y="3459514"/>
            <a:ext cx="12151" cy="14802"/>
          </a:xfrm>
          <a:custGeom>
            <a:avLst/>
            <a:gdLst>
              <a:gd name="T0" fmla="*/ 7 w 16"/>
              <a:gd name="T1" fmla="*/ 0 h 17"/>
              <a:gd name="T2" fmla="*/ 11 w 16"/>
              <a:gd name="T3" fmla="*/ 2 h 17"/>
              <a:gd name="T4" fmla="*/ 13 w 16"/>
              <a:gd name="T5" fmla="*/ 2 h 17"/>
              <a:gd name="T6" fmla="*/ 15 w 16"/>
              <a:gd name="T7" fmla="*/ 3 h 17"/>
              <a:gd name="T8" fmla="*/ 15 w 16"/>
              <a:gd name="T9" fmla="*/ 7 h 17"/>
              <a:gd name="T10" fmla="*/ 15 w 16"/>
              <a:gd name="T11" fmla="*/ 9 h 17"/>
              <a:gd name="T12" fmla="*/ 13 w 16"/>
              <a:gd name="T13" fmla="*/ 14 h 17"/>
              <a:gd name="T14" fmla="*/ 11 w 16"/>
              <a:gd name="T15" fmla="*/ 14 h 17"/>
              <a:gd name="T16" fmla="*/ 7 w 16"/>
              <a:gd name="T17" fmla="*/ 16 h 17"/>
              <a:gd name="T18" fmla="*/ 3 w 16"/>
              <a:gd name="T19" fmla="*/ 14 h 17"/>
              <a:gd name="T20" fmla="*/ 1 w 16"/>
              <a:gd name="T21" fmla="*/ 14 h 17"/>
              <a:gd name="T22" fmla="*/ 1 w 16"/>
              <a:gd name="T23" fmla="*/ 9 h 17"/>
              <a:gd name="T24" fmla="*/ 0 w 16"/>
              <a:gd name="T25" fmla="*/ 7 h 17"/>
              <a:gd name="T26" fmla="*/ 1 w 16"/>
              <a:gd name="T27" fmla="*/ 3 h 17"/>
              <a:gd name="T28" fmla="*/ 1 w 16"/>
              <a:gd name="T29" fmla="*/ 2 h 17"/>
              <a:gd name="T30" fmla="*/ 3 w 16"/>
              <a:gd name="T31" fmla="*/ 2 h 17"/>
              <a:gd name="T32" fmla="*/ 7 w 1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7"/>
              <a:gd name="T53" fmla="*/ 16 w 1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7">
                <a:moveTo>
                  <a:pt x="7" y="0"/>
                </a:moveTo>
                <a:lnTo>
                  <a:pt x="11" y="2"/>
                </a:lnTo>
                <a:lnTo>
                  <a:pt x="13" y="2"/>
                </a:lnTo>
                <a:lnTo>
                  <a:pt x="15" y="3"/>
                </a:lnTo>
                <a:lnTo>
                  <a:pt x="15" y="7"/>
                </a:lnTo>
                <a:lnTo>
                  <a:pt x="15" y="9"/>
                </a:lnTo>
                <a:lnTo>
                  <a:pt x="13" y="14"/>
                </a:lnTo>
                <a:lnTo>
                  <a:pt x="11" y="14"/>
                </a:lnTo>
                <a:lnTo>
                  <a:pt x="7" y="16"/>
                </a:lnTo>
                <a:lnTo>
                  <a:pt x="3" y="14"/>
                </a:lnTo>
                <a:lnTo>
                  <a:pt x="1" y="14"/>
                </a:lnTo>
                <a:lnTo>
                  <a:pt x="1" y="9"/>
                </a:lnTo>
                <a:lnTo>
                  <a:pt x="0" y="7"/>
                </a:lnTo>
                <a:lnTo>
                  <a:pt x="1" y="3"/>
                </a:lnTo>
                <a:lnTo>
                  <a:pt x="1" y="2"/>
                </a:lnTo>
                <a:lnTo>
                  <a:pt x="3" y="2"/>
                </a:lnTo>
                <a:lnTo>
                  <a:pt x="7" y="0"/>
                </a:lnTo>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5" name="Freeform 2030"/>
          <p:cNvSpPr>
            <a:spLocks/>
          </p:cNvSpPr>
          <p:nvPr/>
        </p:nvSpPr>
        <p:spPr bwMode="auto">
          <a:xfrm flipH="1">
            <a:off x="3723046" y="3459514"/>
            <a:ext cx="12151" cy="14802"/>
          </a:xfrm>
          <a:custGeom>
            <a:avLst/>
            <a:gdLst>
              <a:gd name="T0" fmla="*/ 6 w 16"/>
              <a:gd name="T1" fmla="*/ 0 h 17"/>
              <a:gd name="T2" fmla="*/ 11 w 16"/>
              <a:gd name="T3" fmla="*/ 2 h 17"/>
              <a:gd name="T4" fmla="*/ 12 w 16"/>
              <a:gd name="T5" fmla="*/ 2 h 17"/>
              <a:gd name="T6" fmla="*/ 15 w 16"/>
              <a:gd name="T7" fmla="*/ 4 h 17"/>
              <a:gd name="T8" fmla="*/ 15 w 16"/>
              <a:gd name="T9" fmla="*/ 7 h 17"/>
              <a:gd name="T10" fmla="*/ 15 w 16"/>
              <a:gd name="T11" fmla="*/ 10 h 17"/>
              <a:gd name="T12" fmla="*/ 12 w 16"/>
              <a:gd name="T13" fmla="*/ 13 h 17"/>
              <a:gd name="T14" fmla="*/ 11 w 16"/>
              <a:gd name="T15" fmla="*/ 15 h 17"/>
              <a:gd name="T16" fmla="*/ 6 w 16"/>
              <a:gd name="T17" fmla="*/ 16 h 17"/>
              <a:gd name="T18" fmla="*/ 3 w 16"/>
              <a:gd name="T19" fmla="*/ 15 h 17"/>
              <a:gd name="T20" fmla="*/ 2 w 16"/>
              <a:gd name="T21" fmla="*/ 13 h 17"/>
              <a:gd name="T22" fmla="*/ 0 w 16"/>
              <a:gd name="T23" fmla="*/ 10 h 17"/>
              <a:gd name="T24" fmla="*/ 0 w 16"/>
              <a:gd name="T25" fmla="*/ 7 h 17"/>
              <a:gd name="T26" fmla="*/ 0 w 16"/>
              <a:gd name="T27" fmla="*/ 4 h 17"/>
              <a:gd name="T28" fmla="*/ 2 w 16"/>
              <a:gd name="T29" fmla="*/ 2 h 17"/>
              <a:gd name="T30" fmla="*/ 3 w 16"/>
              <a:gd name="T31" fmla="*/ 2 h 17"/>
              <a:gd name="T32" fmla="*/ 6 w 16"/>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7"/>
              <a:gd name="T53" fmla="*/ 16 w 1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7">
                <a:moveTo>
                  <a:pt x="6" y="0"/>
                </a:moveTo>
                <a:lnTo>
                  <a:pt x="11" y="2"/>
                </a:lnTo>
                <a:lnTo>
                  <a:pt x="12" y="2"/>
                </a:lnTo>
                <a:lnTo>
                  <a:pt x="15" y="4"/>
                </a:lnTo>
                <a:lnTo>
                  <a:pt x="15" y="7"/>
                </a:lnTo>
                <a:lnTo>
                  <a:pt x="15" y="10"/>
                </a:lnTo>
                <a:lnTo>
                  <a:pt x="12" y="13"/>
                </a:lnTo>
                <a:lnTo>
                  <a:pt x="11" y="15"/>
                </a:lnTo>
                <a:lnTo>
                  <a:pt x="6" y="16"/>
                </a:lnTo>
                <a:lnTo>
                  <a:pt x="3" y="15"/>
                </a:lnTo>
                <a:lnTo>
                  <a:pt x="2" y="13"/>
                </a:lnTo>
                <a:lnTo>
                  <a:pt x="0" y="10"/>
                </a:lnTo>
                <a:lnTo>
                  <a:pt x="0" y="7"/>
                </a:lnTo>
                <a:lnTo>
                  <a:pt x="0" y="4"/>
                </a:lnTo>
                <a:lnTo>
                  <a:pt x="2" y="2"/>
                </a:lnTo>
                <a:lnTo>
                  <a:pt x="3" y="2"/>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6" name="Freeform 2031"/>
          <p:cNvSpPr>
            <a:spLocks/>
          </p:cNvSpPr>
          <p:nvPr/>
        </p:nvSpPr>
        <p:spPr bwMode="auto">
          <a:xfrm flipH="1">
            <a:off x="3732159" y="3460385"/>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7" name="Freeform 2032"/>
          <p:cNvSpPr>
            <a:spLocks/>
          </p:cNvSpPr>
          <p:nvPr/>
        </p:nvSpPr>
        <p:spPr bwMode="auto">
          <a:xfrm flipH="1">
            <a:off x="3723805" y="3461256"/>
            <a:ext cx="12151" cy="13932"/>
          </a:xfrm>
          <a:custGeom>
            <a:avLst/>
            <a:gdLst>
              <a:gd name="T0" fmla="*/ 7 w 16"/>
              <a:gd name="T1" fmla="*/ 0 h 16"/>
              <a:gd name="T2" fmla="*/ 11 w 16"/>
              <a:gd name="T3" fmla="*/ 0 h 16"/>
              <a:gd name="T4" fmla="*/ 15 w 16"/>
              <a:gd name="T5" fmla="*/ 0 h 16"/>
              <a:gd name="T6" fmla="*/ 15 w 16"/>
              <a:gd name="T7" fmla="*/ 3 h 16"/>
              <a:gd name="T8" fmla="*/ 15 w 16"/>
              <a:gd name="T9" fmla="*/ 5 h 16"/>
              <a:gd name="T10" fmla="*/ 15 w 16"/>
              <a:gd name="T11" fmla="*/ 8 h 16"/>
              <a:gd name="T12" fmla="*/ 15 w 16"/>
              <a:gd name="T13" fmla="*/ 10 h 16"/>
              <a:gd name="T14" fmla="*/ 11 w 16"/>
              <a:gd name="T15" fmla="*/ 13 h 16"/>
              <a:gd name="T16" fmla="*/ 7 w 16"/>
              <a:gd name="T17" fmla="*/ 15 h 16"/>
              <a:gd name="T18" fmla="*/ 7 w 16"/>
              <a:gd name="T19" fmla="*/ 13 h 16"/>
              <a:gd name="T20" fmla="*/ 3 w 16"/>
              <a:gd name="T21" fmla="*/ 10 h 16"/>
              <a:gd name="T22" fmla="*/ 0 w 16"/>
              <a:gd name="T23" fmla="*/ 8 h 16"/>
              <a:gd name="T24" fmla="*/ 0 w 16"/>
              <a:gd name="T25" fmla="*/ 5 h 16"/>
              <a:gd name="T26" fmla="*/ 0 w 16"/>
              <a:gd name="T27" fmla="*/ 3 h 16"/>
              <a:gd name="T28" fmla="*/ 3 w 16"/>
              <a:gd name="T29" fmla="*/ 0 h 16"/>
              <a:gd name="T30" fmla="*/ 7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7" y="0"/>
                </a:moveTo>
                <a:lnTo>
                  <a:pt x="11" y="0"/>
                </a:lnTo>
                <a:lnTo>
                  <a:pt x="15" y="0"/>
                </a:lnTo>
                <a:lnTo>
                  <a:pt x="15" y="3"/>
                </a:lnTo>
                <a:lnTo>
                  <a:pt x="15" y="5"/>
                </a:lnTo>
                <a:lnTo>
                  <a:pt x="15" y="8"/>
                </a:lnTo>
                <a:lnTo>
                  <a:pt x="15" y="10"/>
                </a:lnTo>
                <a:lnTo>
                  <a:pt x="11" y="13"/>
                </a:lnTo>
                <a:lnTo>
                  <a:pt x="7" y="15"/>
                </a:lnTo>
                <a:lnTo>
                  <a:pt x="7" y="13"/>
                </a:lnTo>
                <a:lnTo>
                  <a:pt x="3" y="10"/>
                </a:lnTo>
                <a:lnTo>
                  <a:pt x="0" y="8"/>
                </a:lnTo>
                <a:lnTo>
                  <a:pt x="0" y="5"/>
                </a:lnTo>
                <a:lnTo>
                  <a:pt x="0" y="3"/>
                </a:lnTo>
                <a:lnTo>
                  <a:pt x="3" y="0"/>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8" name="Freeform 2033"/>
          <p:cNvSpPr>
            <a:spLocks/>
          </p:cNvSpPr>
          <p:nvPr/>
        </p:nvSpPr>
        <p:spPr bwMode="auto">
          <a:xfrm flipH="1">
            <a:off x="3759500" y="3350674"/>
            <a:ext cx="12151" cy="13932"/>
          </a:xfrm>
          <a:custGeom>
            <a:avLst/>
            <a:gdLst>
              <a:gd name="T0" fmla="*/ 4 w 16"/>
              <a:gd name="T1" fmla="*/ 0 h 16"/>
              <a:gd name="T2" fmla="*/ 4 w 16"/>
              <a:gd name="T3" fmla="*/ 4 h 16"/>
              <a:gd name="T4" fmla="*/ 4 w 16"/>
              <a:gd name="T5" fmla="*/ 15 h 16"/>
              <a:gd name="T6" fmla="*/ 15 w 16"/>
              <a:gd name="T7" fmla="*/ 13 h 16"/>
              <a:gd name="T8" fmla="*/ 11 w 16"/>
              <a:gd name="T9" fmla="*/ 4 h 16"/>
              <a:gd name="T10" fmla="*/ 11 w 16"/>
              <a:gd name="T11" fmla="*/ 8 h 16"/>
              <a:gd name="T12" fmla="*/ 4 w 16"/>
              <a:gd name="T13" fmla="*/ 0 h 16"/>
              <a:gd name="T14" fmla="*/ 0 w 16"/>
              <a:gd name="T15" fmla="*/ 2 h 16"/>
              <a:gd name="T16" fmla="*/ 4 w 16"/>
              <a:gd name="T17" fmla="*/ 4 h 16"/>
              <a:gd name="T18" fmla="*/ 4 w 1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4" y="0"/>
                </a:moveTo>
                <a:lnTo>
                  <a:pt x="4" y="4"/>
                </a:lnTo>
                <a:lnTo>
                  <a:pt x="4" y="15"/>
                </a:lnTo>
                <a:lnTo>
                  <a:pt x="15" y="13"/>
                </a:lnTo>
                <a:lnTo>
                  <a:pt x="11" y="4"/>
                </a:lnTo>
                <a:lnTo>
                  <a:pt x="11" y="8"/>
                </a:lnTo>
                <a:lnTo>
                  <a:pt x="4" y="0"/>
                </a:lnTo>
                <a:lnTo>
                  <a:pt x="0" y="2"/>
                </a:lnTo>
                <a:lnTo>
                  <a:pt x="4" y="4"/>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49" name="Freeform 2034"/>
          <p:cNvSpPr>
            <a:spLocks/>
          </p:cNvSpPr>
          <p:nvPr/>
        </p:nvSpPr>
        <p:spPr bwMode="auto">
          <a:xfrm flipH="1">
            <a:off x="3764057" y="3348933"/>
            <a:ext cx="759" cy="13932"/>
          </a:xfrm>
          <a:custGeom>
            <a:avLst/>
            <a:gdLst>
              <a:gd name="T0" fmla="*/ 0 w 1"/>
              <a:gd name="T1" fmla="*/ 5 h 16"/>
              <a:gd name="T2" fmla="*/ 0 w 1"/>
              <a:gd name="T3" fmla="*/ 0 h 16"/>
              <a:gd name="T4" fmla="*/ 0 w 1"/>
              <a:gd name="T5" fmla="*/ 3 h 16"/>
              <a:gd name="T6" fmla="*/ 0 w 1"/>
              <a:gd name="T7" fmla="*/ 15 h 16"/>
              <a:gd name="T8" fmla="*/ 0 w 1"/>
              <a:gd name="T9" fmla="*/ 12 h 16"/>
              <a:gd name="T10" fmla="*/ 0 w 1"/>
              <a:gd name="T11" fmla="*/ 5 h 16"/>
              <a:gd name="T12" fmla="*/ 0 60000 65536"/>
              <a:gd name="T13" fmla="*/ 0 60000 65536"/>
              <a:gd name="T14" fmla="*/ 0 60000 65536"/>
              <a:gd name="T15" fmla="*/ 0 60000 65536"/>
              <a:gd name="T16" fmla="*/ 0 60000 65536"/>
              <a:gd name="T17" fmla="*/ 0 60000 65536"/>
              <a:gd name="T18" fmla="*/ 0 w 1"/>
              <a:gd name="T19" fmla="*/ 0 h 16"/>
              <a:gd name="T20" fmla="*/ 1 w 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 h="16">
                <a:moveTo>
                  <a:pt x="0" y="5"/>
                </a:moveTo>
                <a:lnTo>
                  <a:pt x="0" y="0"/>
                </a:lnTo>
                <a:lnTo>
                  <a:pt x="0" y="3"/>
                </a:lnTo>
                <a:lnTo>
                  <a:pt x="0" y="15"/>
                </a:lnTo>
                <a:lnTo>
                  <a:pt x="0" y="12"/>
                </a:lnTo>
                <a:lnTo>
                  <a:pt x="0"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0" name="Line 2035"/>
          <p:cNvSpPr>
            <a:spLocks noChangeShapeType="1"/>
          </p:cNvSpPr>
          <p:nvPr/>
        </p:nvSpPr>
        <p:spPr bwMode="auto">
          <a:xfrm flipH="1" flipV="1">
            <a:off x="3734438" y="3338484"/>
            <a:ext cx="25822" cy="78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1" name="Freeform 2036"/>
          <p:cNvSpPr>
            <a:spLocks/>
          </p:cNvSpPr>
          <p:nvPr/>
        </p:nvSpPr>
        <p:spPr bwMode="auto">
          <a:xfrm flipH="1">
            <a:off x="3728362" y="3335872"/>
            <a:ext cx="12151" cy="13932"/>
          </a:xfrm>
          <a:custGeom>
            <a:avLst/>
            <a:gdLst>
              <a:gd name="T0" fmla="*/ 7 w 16"/>
              <a:gd name="T1" fmla="*/ 15 h 16"/>
              <a:gd name="T2" fmla="*/ 15 w 16"/>
              <a:gd name="T3" fmla="*/ 15 h 16"/>
              <a:gd name="T4" fmla="*/ 11 w 16"/>
              <a:gd name="T5" fmla="*/ 0 h 16"/>
              <a:gd name="T6" fmla="*/ 0 w 16"/>
              <a:gd name="T7" fmla="*/ 0 h 16"/>
              <a:gd name="T8" fmla="*/ 3 w 16"/>
              <a:gd name="T9" fmla="*/ 15 h 16"/>
              <a:gd name="T10" fmla="*/ 7 w 16"/>
              <a:gd name="T11" fmla="*/ 15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7" y="15"/>
                </a:moveTo>
                <a:lnTo>
                  <a:pt x="15" y="15"/>
                </a:lnTo>
                <a:lnTo>
                  <a:pt x="11" y="0"/>
                </a:lnTo>
                <a:lnTo>
                  <a:pt x="0" y="0"/>
                </a:lnTo>
                <a:lnTo>
                  <a:pt x="3" y="15"/>
                </a:lnTo>
                <a:lnTo>
                  <a:pt x="7"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2" name="Freeform 2037"/>
          <p:cNvSpPr>
            <a:spLocks/>
          </p:cNvSpPr>
          <p:nvPr/>
        </p:nvSpPr>
        <p:spPr bwMode="auto">
          <a:xfrm flipH="1">
            <a:off x="3721527" y="3332389"/>
            <a:ext cx="32657" cy="15673"/>
          </a:xfrm>
          <a:custGeom>
            <a:avLst/>
            <a:gdLst>
              <a:gd name="T0" fmla="*/ 0 w 43"/>
              <a:gd name="T1" fmla="*/ 16 h 18"/>
              <a:gd name="T2" fmla="*/ 0 w 43"/>
              <a:gd name="T3" fmla="*/ 17 h 18"/>
              <a:gd name="T4" fmla="*/ 42 w 43"/>
              <a:gd name="T5" fmla="*/ 0 h 18"/>
              <a:gd name="T6" fmla="*/ 41 w 43"/>
              <a:gd name="T7" fmla="*/ 0 h 18"/>
              <a:gd name="T8" fmla="*/ 0 w 43"/>
              <a:gd name="T9" fmla="*/ 14 h 18"/>
              <a:gd name="T10" fmla="*/ 0 w 43"/>
              <a:gd name="T11" fmla="*/ 16 h 18"/>
              <a:gd name="T12" fmla="*/ 0 60000 65536"/>
              <a:gd name="T13" fmla="*/ 0 60000 65536"/>
              <a:gd name="T14" fmla="*/ 0 60000 65536"/>
              <a:gd name="T15" fmla="*/ 0 60000 65536"/>
              <a:gd name="T16" fmla="*/ 0 60000 65536"/>
              <a:gd name="T17" fmla="*/ 0 60000 65536"/>
              <a:gd name="T18" fmla="*/ 0 w 43"/>
              <a:gd name="T19" fmla="*/ 0 h 18"/>
              <a:gd name="T20" fmla="*/ 43 w 4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3" h="18">
                <a:moveTo>
                  <a:pt x="0" y="16"/>
                </a:moveTo>
                <a:lnTo>
                  <a:pt x="0" y="17"/>
                </a:lnTo>
                <a:lnTo>
                  <a:pt x="42" y="0"/>
                </a:lnTo>
                <a:lnTo>
                  <a:pt x="41" y="0"/>
                </a:lnTo>
                <a:lnTo>
                  <a:pt x="0" y="14"/>
                </a:lnTo>
                <a:lnTo>
                  <a:pt x="0" y="1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3" name="Freeform 2038"/>
          <p:cNvSpPr>
            <a:spLocks/>
          </p:cNvSpPr>
          <p:nvPr/>
        </p:nvSpPr>
        <p:spPr bwMode="auto">
          <a:xfrm flipH="1">
            <a:off x="3250663" y="3272309"/>
            <a:ext cx="30378" cy="20027"/>
          </a:xfrm>
          <a:custGeom>
            <a:avLst/>
            <a:gdLst>
              <a:gd name="T0" fmla="*/ 13 w 40"/>
              <a:gd name="T1" fmla="*/ 0 h 23"/>
              <a:gd name="T2" fmla="*/ 12 w 40"/>
              <a:gd name="T3" fmla="*/ 0 h 23"/>
              <a:gd name="T4" fmla="*/ 11 w 40"/>
              <a:gd name="T5" fmla="*/ 0 h 23"/>
              <a:gd name="T6" fmla="*/ 10 w 40"/>
              <a:gd name="T7" fmla="*/ 0 h 23"/>
              <a:gd name="T8" fmla="*/ 8 w 40"/>
              <a:gd name="T9" fmla="*/ 0 h 23"/>
              <a:gd name="T10" fmla="*/ 7 w 40"/>
              <a:gd name="T11" fmla="*/ 0 h 23"/>
              <a:gd name="T12" fmla="*/ 6 w 40"/>
              <a:gd name="T13" fmla="*/ 0 h 23"/>
              <a:gd name="T14" fmla="*/ 4 w 40"/>
              <a:gd name="T15" fmla="*/ 0 h 23"/>
              <a:gd name="T16" fmla="*/ 3 w 40"/>
              <a:gd name="T17" fmla="*/ 0 h 23"/>
              <a:gd name="T18" fmla="*/ 1 w 40"/>
              <a:gd name="T19" fmla="*/ 1 h 23"/>
              <a:gd name="T20" fmla="*/ 1 w 40"/>
              <a:gd name="T21" fmla="*/ 2 h 23"/>
              <a:gd name="T22" fmla="*/ 1 w 40"/>
              <a:gd name="T23" fmla="*/ 3 h 23"/>
              <a:gd name="T24" fmla="*/ 0 w 40"/>
              <a:gd name="T25" fmla="*/ 5 h 23"/>
              <a:gd name="T26" fmla="*/ 0 w 40"/>
              <a:gd name="T27" fmla="*/ 5 h 23"/>
              <a:gd name="T28" fmla="*/ 0 w 40"/>
              <a:gd name="T29" fmla="*/ 6 h 23"/>
              <a:gd name="T30" fmla="*/ 0 w 40"/>
              <a:gd name="T31" fmla="*/ 11 h 23"/>
              <a:gd name="T32" fmla="*/ 0 w 40"/>
              <a:gd name="T33" fmla="*/ 16 h 23"/>
              <a:gd name="T34" fmla="*/ 0 w 40"/>
              <a:gd name="T35" fmla="*/ 17 h 23"/>
              <a:gd name="T36" fmla="*/ 1 w 40"/>
              <a:gd name="T37" fmla="*/ 18 h 23"/>
              <a:gd name="T38" fmla="*/ 1 w 40"/>
              <a:gd name="T39" fmla="*/ 19 h 23"/>
              <a:gd name="T40" fmla="*/ 2 w 40"/>
              <a:gd name="T41" fmla="*/ 19 h 23"/>
              <a:gd name="T42" fmla="*/ 3 w 40"/>
              <a:gd name="T43" fmla="*/ 20 h 23"/>
              <a:gd name="T44" fmla="*/ 4 w 40"/>
              <a:gd name="T45" fmla="*/ 21 h 23"/>
              <a:gd name="T46" fmla="*/ 5 w 40"/>
              <a:gd name="T47" fmla="*/ 22 h 23"/>
              <a:gd name="T48" fmla="*/ 6 w 40"/>
              <a:gd name="T49" fmla="*/ 22 h 23"/>
              <a:gd name="T50" fmla="*/ 7 w 40"/>
              <a:gd name="T51" fmla="*/ 22 h 23"/>
              <a:gd name="T52" fmla="*/ 8 w 40"/>
              <a:gd name="T53" fmla="*/ 22 h 23"/>
              <a:gd name="T54" fmla="*/ 10 w 40"/>
              <a:gd name="T55" fmla="*/ 22 h 23"/>
              <a:gd name="T56" fmla="*/ 11 w 40"/>
              <a:gd name="T57" fmla="*/ 22 h 23"/>
              <a:gd name="T58" fmla="*/ 12 w 40"/>
              <a:gd name="T59" fmla="*/ 22 h 23"/>
              <a:gd name="T60" fmla="*/ 13 w 40"/>
              <a:gd name="T61" fmla="*/ 22 h 23"/>
              <a:gd name="T62" fmla="*/ 39 w 40"/>
              <a:gd name="T63" fmla="*/ 21 h 23"/>
              <a:gd name="T64" fmla="*/ 39 w 40"/>
              <a:gd name="T65" fmla="*/ 8 h 23"/>
              <a:gd name="T66" fmla="*/ 13 w 4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23"/>
              <a:gd name="T104" fmla="*/ 40 w 40"/>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23">
                <a:moveTo>
                  <a:pt x="13" y="0"/>
                </a:moveTo>
                <a:lnTo>
                  <a:pt x="12" y="0"/>
                </a:lnTo>
                <a:lnTo>
                  <a:pt x="11" y="0"/>
                </a:lnTo>
                <a:lnTo>
                  <a:pt x="10" y="0"/>
                </a:lnTo>
                <a:lnTo>
                  <a:pt x="8" y="0"/>
                </a:lnTo>
                <a:lnTo>
                  <a:pt x="7" y="0"/>
                </a:lnTo>
                <a:lnTo>
                  <a:pt x="6" y="0"/>
                </a:lnTo>
                <a:lnTo>
                  <a:pt x="4" y="0"/>
                </a:lnTo>
                <a:lnTo>
                  <a:pt x="3" y="0"/>
                </a:lnTo>
                <a:lnTo>
                  <a:pt x="1" y="1"/>
                </a:lnTo>
                <a:lnTo>
                  <a:pt x="1" y="2"/>
                </a:lnTo>
                <a:lnTo>
                  <a:pt x="1" y="3"/>
                </a:lnTo>
                <a:lnTo>
                  <a:pt x="0" y="5"/>
                </a:lnTo>
                <a:lnTo>
                  <a:pt x="0" y="6"/>
                </a:lnTo>
                <a:lnTo>
                  <a:pt x="0" y="11"/>
                </a:lnTo>
                <a:lnTo>
                  <a:pt x="0" y="16"/>
                </a:lnTo>
                <a:lnTo>
                  <a:pt x="0" y="17"/>
                </a:lnTo>
                <a:lnTo>
                  <a:pt x="1" y="18"/>
                </a:lnTo>
                <a:lnTo>
                  <a:pt x="1" y="19"/>
                </a:lnTo>
                <a:lnTo>
                  <a:pt x="2" y="19"/>
                </a:lnTo>
                <a:lnTo>
                  <a:pt x="3" y="20"/>
                </a:lnTo>
                <a:lnTo>
                  <a:pt x="4" y="21"/>
                </a:lnTo>
                <a:lnTo>
                  <a:pt x="5" y="22"/>
                </a:lnTo>
                <a:lnTo>
                  <a:pt x="6" y="22"/>
                </a:lnTo>
                <a:lnTo>
                  <a:pt x="7" y="22"/>
                </a:lnTo>
                <a:lnTo>
                  <a:pt x="8" y="22"/>
                </a:lnTo>
                <a:lnTo>
                  <a:pt x="10" y="22"/>
                </a:lnTo>
                <a:lnTo>
                  <a:pt x="11" y="22"/>
                </a:lnTo>
                <a:lnTo>
                  <a:pt x="12" y="22"/>
                </a:lnTo>
                <a:lnTo>
                  <a:pt x="13" y="22"/>
                </a:lnTo>
                <a:lnTo>
                  <a:pt x="39" y="21"/>
                </a:lnTo>
                <a:lnTo>
                  <a:pt x="39" y="8"/>
                </a:lnTo>
                <a:lnTo>
                  <a:pt x="13"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4" name="Freeform 2039"/>
          <p:cNvSpPr>
            <a:spLocks/>
          </p:cNvSpPr>
          <p:nvPr/>
        </p:nvSpPr>
        <p:spPr bwMode="auto">
          <a:xfrm flipH="1">
            <a:off x="3249904" y="3272309"/>
            <a:ext cx="31138" cy="20897"/>
          </a:xfrm>
          <a:custGeom>
            <a:avLst/>
            <a:gdLst>
              <a:gd name="T0" fmla="*/ 13 w 41"/>
              <a:gd name="T1" fmla="*/ 0 h 24"/>
              <a:gd name="T2" fmla="*/ 13 w 41"/>
              <a:gd name="T3" fmla="*/ 0 h 24"/>
              <a:gd name="T4" fmla="*/ 12 w 41"/>
              <a:gd name="T5" fmla="*/ 0 h 24"/>
              <a:gd name="T6" fmla="*/ 10 w 41"/>
              <a:gd name="T7" fmla="*/ 0 h 24"/>
              <a:gd name="T8" fmla="*/ 9 w 41"/>
              <a:gd name="T9" fmla="*/ 0 h 24"/>
              <a:gd name="T10" fmla="*/ 8 w 41"/>
              <a:gd name="T11" fmla="*/ 0 h 24"/>
              <a:gd name="T12" fmla="*/ 7 w 41"/>
              <a:gd name="T13" fmla="*/ 0 h 24"/>
              <a:gd name="T14" fmla="*/ 6 w 41"/>
              <a:gd name="T15" fmla="*/ 0 h 24"/>
              <a:gd name="T16" fmla="*/ 5 w 41"/>
              <a:gd name="T17" fmla="*/ 0 h 24"/>
              <a:gd name="T18" fmla="*/ 4 w 41"/>
              <a:gd name="T19" fmla="*/ 0 h 24"/>
              <a:gd name="T20" fmla="*/ 3 w 41"/>
              <a:gd name="T21" fmla="*/ 0 h 24"/>
              <a:gd name="T22" fmla="*/ 2 w 41"/>
              <a:gd name="T23" fmla="*/ 1 h 24"/>
              <a:gd name="T24" fmla="*/ 1 w 41"/>
              <a:gd name="T25" fmla="*/ 2 h 24"/>
              <a:gd name="T26" fmla="*/ 1 w 41"/>
              <a:gd name="T27" fmla="*/ 3 h 24"/>
              <a:gd name="T28" fmla="*/ 0 w 41"/>
              <a:gd name="T29" fmla="*/ 5 h 24"/>
              <a:gd name="T30" fmla="*/ 0 w 41"/>
              <a:gd name="T31" fmla="*/ 6 h 24"/>
              <a:gd name="T32" fmla="*/ 0 w 41"/>
              <a:gd name="T33" fmla="*/ 11 h 24"/>
              <a:gd name="T34" fmla="*/ 0 w 41"/>
              <a:gd name="T35" fmla="*/ 16 h 24"/>
              <a:gd name="T36" fmla="*/ 0 w 41"/>
              <a:gd name="T37" fmla="*/ 17 h 24"/>
              <a:gd name="T38" fmla="*/ 1 w 41"/>
              <a:gd name="T39" fmla="*/ 18 h 24"/>
              <a:gd name="T40" fmla="*/ 1 w 41"/>
              <a:gd name="T41" fmla="*/ 19 h 24"/>
              <a:gd name="T42" fmla="*/ 2 w 41"/>
              <a:gd name="T43" fmla="*/ 20 h 24"/>
              <a:gd name="T44" fmla="*/ 3 w 41"/>
              <a:gd name="T45" fmla="*/ 21 h 24"/>
              <a:gd name="T46" fmla="*/ 4 w 41"/>
              <a:gd name="T47" fmla="*/ 21 h 24"/>
              <a:gd name="T48" fmla="*/ 5 w 41"/>
              <a:gd name="T49" fmla="*/ 22 h 24"/>
              <a:gd name="T50" fmla="*/ 6 w 41"/>
              <a:gd name="T51" fmla="*/ 23 h 24"/>
              <a:gd name="T52" fmla="*/ 7 w 41"/>
              <a:gd name="T53" fmla="*/ 23 h 24"/>
              <a:gd name="T54" fmla="*/ 9 w 41"/>
              <a:gd name="T55" fmla="*/ 23 h 24"/>
              <a:gd name="T56" fmla="*/ 10 w 41"/>
              <a:gd name="T57" fmla="*/ 23 h 24"/>
              <a:gd name="T58" fmla="*/ 11 w 41"/>
              <a:gd name="T59" fmla="*/ 23 h 24"/>
              <a:gd name="T60" fmla="*/ 13 w 41"/>
              <a:gd name="T61" fmla="*/ 22 h 24"/>
              <a:gd name="T62" fmla="*/ 40 w 41"/>
              <a:gd name="T63" fmla="*/ 22 h 24"/>
              <a:gd name="T64" fmla="*/ 40 w 41"/>
              <a:gd name="T65" fmla="*/ 8 h 24"/>
              <a:gd name="T66" fmla="*/ 13 w 41"/>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24"/>
              <a:gd name="T104" fmla="*/ 41 w 41"/>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24">
                <a:moveTo>
                  <a:pt x="13" y="0"/>
                </a:moveTo>
                <a:lnTo>
                  <a:pt x="13" y="0"/>
                </a:lnTo>
                <a:lnTo>
                  <a:pt x="12" y="0"/>
                </a:lnTo>
                <a:lnTo>
                  <a:pt x="10" y="0"/>
                </a:lnTo>
                <a:lnTo>
                  <a:pt x="9" y="0"/>
                </a:lnTo>
                <a:lnTo>
                  <a:pt x="8" y="0"/>
                </a:lnTo>
                <a:lnTo>
                  <a:pt x="7" y="0"/>
                </a:lnTo>
                <a:lnTo>
                  <a:pt x="6" y="0"/>
                </a:lnTo>
                <a:lnTo>
                  <a:pt x="5" y="0"/>
                </a:lnTo>
                <a:lnTo>
                  <a:pt x="4" y="0"/>
                </a:lnTo>
                <a:lnTo>
                  <a:pt x="3" y="0"/>
                </a:lnTo>
                <a:lnTo>
                  <a:pt x="2" y="1"/>
                </a:lnTo>
                <a:lnTo>
                  <a:pt x="1" y="2"/>
                </a:lnTo>
                <a:lnTo>
                  <a:pt x="1" y="3"/>
                </a:lnTo>
                <a:lnTo>
                  <a:pt x="0" y="5"/>
                </a:lnTo>
                <a:lnTo>
                  <a:pt x="0" y="6"/>
                </a:lnTo>
                <a:lnTo>
                  <a:pt x="0" y="11"/>
                </a:lnTo>
                <a:lnTo>
                  <a:pt x="0" y="16"/>
                </a:lnTo>
                <a:lnTo>
                  <a:pt x="0" y="17"/>
                </a:lnTo>
                <a:lnTo>
                  <a:pt x="1" y="18"/>
                </a:lnTo>
                <a:lnTo>
                  <a:pt x="1" y="19"/>
                </a:lnTo>
                <a:lnTo>
                  <a:pt x="2" y="20"/>
                </a:lnTo>
                <a:lnTo>
                  <a:pt x="3" y="21"/>
                </a:lnTo>
                <a:lnTo>
                  <a:pt x="4" y="21"/>
                </a:lnTo>
                <a:lnTo>
                  <a:pt x="5" y="22"/>
                </a:lnTo>
                <a:lnTo>
                  <a:pt x="6" y="23"/>
                </a:lnTo>
                <a:lnTo>
                  <a:pt x="7" y="23"/>
                </a:lnTo>
                <a:lnTo>
                  <a:pt x="9" y="23"/>
                </a:lnTo>
                <a:lnTo>
                  <a:pt x="10" y="23"/>
                </a:lnTo>
                <a:lnTo>
                  <a:pt x="11" y="23"/>
                </a:lnTo>
                <a:lnTo>
                  <a:pt x="13" y="22"/>
                </a:lnTo>
                <a:lnTo>
                  <a:pt x="40" y="22"/>
                </a:lnTo>
                <a:lnTo>
                  <a:pt x="40" y="8"/>
                </a:lnTo>
                <a:lnTo>
                  <a:pt x="1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5" name="Line 2040"/>
          <p:cNvSpPr>
            <a:spLocks noChangeShapeType="1"/>
          </p:cNvSpPr>
          <p:nvPr/>
        </p:nvSpPr>
        <p:spPr bwMode="auto">
          <a:xfrm flipH="1">
            <a:off x="3245347" y="3272309"/>
            <a:ext cx="22784"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6" name="Line 2041"/>
          <p:cNvSpPr>
            <a:spLocks noChangeShapeType="1"/>
          </p:cNvSpPr>
          <p:nvPr/>
        </p:nvSpPr>
        <p:spPr bwMode="auto">
          <a:xfrm flipH="1">
            <a:off x="3250663" y="3278404"/>
            <a:ext cx="0" cy="304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7" name="Line 2042"/>
          <p:cNvSpPr>
            <a:spLocks noChangeShapeType="1"/>
          </p:cNvSpPr>
          <p:nvPr/>
        </p:nvSpPr>
        <p:spPr bwMode="auto">
          <a:xfrm flipH="1">
            <a:off x="3517992" y="3357640"/>
            <a:ext cx="0" cy="165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8" name="Line 2043"/>
          <p:cNvSpPr>
            <a:spLocks noChangeShapeType="1"/>
          </p:cNvSpPr>
          <p:nvPr/>
        </p:nvSpPr>
        <p:spPr bwMode="auto">
          <a:xfrm flipH="1">
            <a:off x="3307623" y="3390727"/>
            <a:ext cx="0" cy="60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59" name="Line 2044"/>
          <p:cNvSpPr>
            <a:spLocks noChangeShapeType="1"/>
          </p:cNvSpPr>
          <p:nvPr/>
        </p:nvSpPr>
        <p:spPr bwMode="auto">
          <a:xfrm flipH="1">
            <a:off x="3305344" y="3390727"/>
            <a:ext cx="0" cy="60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0" name="Freeform 2045"/>
          <p:cNvSpPr>
            <a:spLocks/>
          </p:cNvSpPr>
          <p:nvPr/>
        </p:nvSpPr>
        <p:spPr bwMode="auto">
          <a:xfrm flipH="1">
            <a:off x="3323571" y="3419461"/>
            <a:ext cx="12151" cy="13932"/>
          </a:xfrm>
          <a:custGeom>
            <a:avLst/>
            <a:gdLst>
              <a:gd name="T0" fmla="*/ 8 w 16"/>
              <a:gd name="T1" fmla="*/ 0 h 16"/>
              <a:gd name="T2" fmla="*/ 9 w 16"/>
              <a:gd name="T3" fmla="*/ 0 h 16"/>
              <a:gd name="T4" fmla="*/ 10 w 16"/>
              <a:gd name="T5" fmla="*/ 1 h 16"/>
              <a:gd name="T6" fmla="*/ 12 w 16"/>
              <a:gd name="T7" fmla="*/ 2 h 16"/>
              <a:gd name="T8" fmla="*/ 14 w 16"/>
              <a:gd name="T9" fmla="*/ 4 h 16"/>
              <a:gd name="T10" fmla="*/ 14 w 16"/>
              <a:gd name="T11" fmla="*/ 5 h 16"/>
              <a:gd name="T12" fmla="*/ 15 w 16"/>
              <a:gd name="T13" fmla="*/ 6 h 16"/>
              <a:gd name="T14" fmla="*/ 15 w 16"/>
              <a:gd name="T15" fmla="*/ 8 h 16"/>
              <a:gd name="T16" fmla="*/ 15 w 16"/>
              <a:gd name="T17" fmla="*/ 9 h 16"/>
              <a:gd name="T18" fmla="*/ 14 w 16"/>
              <a:gd name="T19" fmla="*/ 10 h 16"/>
              <a:gd name="T20" fmla="*/ 14 w 16"/>
              <a:gd name="T21" fmla="*/ 11 h 16"/>
              <a:gd name="T22" fmla="*/ 12 w 16"/>
              <a:gd name="T23" fmla="*/ 13 h 16"/>
              <a:gd name="T24" fmla="*/ 12 w 16"/>
              <a:gd name="T25" fmla="*/ 14 h 16"/>
              <a:gd name="T26" fmla="*/ 10 w 16"/>
              <a:gd name="T27" fmla="*/ 14 h 16"/>
              <a:gd name="T28" fmla="*/ 9 w 16"/>
              <a:gd name="T29" fmla="*/ 15 h 16"/>
              <a:gd name="T30" fmla="*/ 8 w 16"/>
              <a:gd name="T31" fmla="*/ 15 h 16"/>
              <a:gd name="T32" fmla="*/ 6 w 16"/>
              <a:gd name="T33" fmla="*/ 15 h 16"/>
              <a:gd name="T34" fmla="*/ 5 w 16"/>
              <a:gd name="T35" fmla="*/ 14 h 16"/>
              <a:gd name="T36" fmla="*/ 3 w 16"/>
              <a:gd name="T37" fmla="*/ 14 h 16"/>
              <a:gd name="T38" fmla="*/ 2 w 16"/>
              <a:gd name="T39" fmla="*/ 13 h 16"/>
              <a:gd name="T40" fmla="*/ 1 w 16"/>
              <a:gd name="T41" fmla="*/ 11 h 16"/>
              <a:gd name="T42" fmla="*/ 1 w 16"/>
              <a:gd name="T43" fmla="*/ 10 h 16"/>
              <a:gd name="T44" fmla="*/ 0 w 16"/>
              <a:gd name="T45" fmla="*/ 9 h 16"/>
              <a:gd name="T46" fmla="*/ 0 w 16"/>
              <a:gd name="T47" fmla="*/ 8 h 16"/>
              <a:gd name="T48" fmla="*/ 0 w 16"/>
              <a:gd name="T49" fmla="*/ 6 h 16"/>
              <a:gd name="T50" fmla="*/ 1 w 16"/>
              <a:gd name="T51" fmla="*/ 5 h 16"/>
              <a:gd name="T52" fmla="*/ 1 w 16"/>
              <a:gd name="T53" fmla="*/ 4 h 16"/>
              <a:gd name="T54" fmla="*/ 2 w 16"/>
              <a:gd name="T55" fmla="*/ 2 h 16"/>
              <a:gd name="T56" fmla="*/ 3 w 16"/>
              <a:gd name="T57" fmla="*/ 2 h 16"/>
              <a:gd name="T58" fmla="*/ 5 w 16"/>
              <a:gd name="T59" fmla="*/ 1 h 16"/>
              <a:gd name="T60" fmla="*/ 6 w 16"/>
              <a:gd name="T61" fmla="*/ 0 h 16"/>
              <a:gd name="T62" fmla="*/ 8 w 16"/>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6"/>
              <a:gd name="T98" fmla="*/ 16 w 16"/>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6">
                <a:moveTo>
                  <a:pt x="8" y="0"/>
                </a:moveTo>
                <a:lnTo>
                  <a:pt x="9" y="0"/>
                </a:lnTo>
                <a:lnTo>
                  <a:pt x="10" y="1"/>
                </a:lnTo>
                <a:lnTo>
                  <a:pt x="12" y="2"/>
                </a:lnTo>
                <a:lnTo>
                  <a:pt x="14" y="4"/>
                </a:lnTo>
                <a:lnTo>
                  <a:pt x="14" y="5"/>
                </a:lnTo>
                <a:lnTo>
                  <a:pt x="15" y="6"/>
                </a:lnTo>
                <a:lnTo>
                  <a:pt x="15" y="8"/>
                </a:lnTo>
                <a:lnTo>
                  <a:pt x="15" y="9"/>
                </a:lnTo>
                <a:lnTo>
                  <a:pt x="14" y="10"/>
                </a:lnTo>
                <a:lnTo>
                  <a:pt x="14" y="11"/>
                </a:lnTo>
                <a:lnTo>
                  <a:pt x="12" y="13"/>
                </a:lnTo>
                <a:lnTo>
                  <a:pt x="12" y="14"/>
                </a:lnTo>
                <a:lnTo>
                  <a:pt x="10" y="14"/>
                </a:lnTo>
                <a:lnTo>
                  <a:pt x="9" y="15"/>
                </a:lnTo>
                <a:lnTo>
                  <a:pt x="8" y="15"/>
                </a:lnTo>
                <a:lnTo>
                  <a:pt x="6" y="15"/>
                </a:lnTo>
                <a:lnTo>
                  <a:pt x="5" y="14"/>
                </a:lnTo>
                <a:lnTo>
                  <a:pt x="3" y="14"/>
                </a:lnTo>
                <a:lnTo>
                  <a:pt x="2" y="13"/>
                </a:lnTo>
                <a:lnTo>
                  <a:pt x="1" y="11"/>
                </a:lnTo>
                <a:lnTo>
                  <a:pt x="1" y="10"/>
                </a:lnTo>
                <a:lnTo>
                  <a:pt x="0" y="9"/>
                </a:lnTo>
                <a:lnTo>
                  <a:pt x="0" y="8"/>
                </a:lnTo>
                <a:lnTo>
                  <a:pt x="0" y="6"/>
                </a:lnTo>
                <a:lnTo>
                  <a:pt x="1" y="5"/>
                </a:lnTo>
                <a:lnTo>
                  <a:pt x="1" y="4"/>
                </a:lnTo>
                <a:lnTo>
                  <a:pt x="2" y="2"/>
                </a:lnTo>
                <a:lnTo>
                  <a:pt x="3" y="2"/>
                </a:lnTo>
                <a:lnTo>
                  <a:pt x="5" y="1"/>
                </a:lnTo>
                <a:lnTo>
                  <a:pt x="6"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1" name="Freeform 2046"/>
          <p:cNvSpPr>
            <a:spLocks/>
          </p:cNvSpPr>
          <p:nvPr/>
        </p:nvSpPr>
        <p:spPr bwMode="auto">
          <a:xfrm flipH="1">
            <a:off x="3323571" y="3421202"/>
            <a:ext cx="12151" cy="13932"/>
          </a:xfrm>
          <a:custGeom>
            <a:avLst/>
            <a:gdLst>
              <a:gd name="T0" fmla="*/ 7 w 16"/>
              <a:gd name="T1" fmla="*/ 0 h 16"/>
              <a:gd name="T2" fmla="*/ 8 w 16"/>
              <a:gd name="T3" fmla="*/ 5 h 16"/>
              <a:gd name="T4" fmla="*/ 0 w 16"/>
              <a:gd name="T5" fmla="*/ 12 h 16"/>
              <a:gd name="T6" fmla="*/ 7 w 16"/>
              <a:gd name="T7" fmla="*/ 15 h 16"/>
              <a:gd name="T8" fmla="*/ 15 w 16"/>
              <a:gd name="T9" fmla="*/ 6 h 16"/>
              <a:gd name="T10" fmla="*/ 14 w 16"/>
              <a:gd name="T11" fmla="*/ 1 h 16"/>
              <a:gd name="T12" fmla="*/ 7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7" y="0"/>
                </a:moveTo>
                <a:lnTo>
                  <a:pt x="8" y="5"/>
                </a:lnTo>
                <a:lnTo>
                  <a:pt x="0" y="12"/>
                </a:lnTo>
                <a:lnTo>
                  <a:pt x="7" y="15"/>
                </a:lnTo>
                <a:lnTo>
                  <a:pt x="15" y="6"/>
                </a:lnTo>
                <a:lnTo>
                  <a:pt x="14" y="1"/>
                </a:lnTo>
                <a:lnTo>
                  <a:pt x="7"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2" name="Freeform 2047"/>
          <p:cNvSpPr>
            <a:spLocks/>
          </p:cNvSpPr>
          <p:nvPr/>
        </p:nvSpPr>
        <p:spPr bwMode="auto">
          <a:xfrm flipH="1">
            <a:off x="3323571" y="3421202"/>
            <a:ext cx="12151" cy="15673"/>
          </a:xfrm>
          <a:custGeom>
            <a:avLst/>
            <a:gdLst>
              <a:gd name="T0" fmla="*/ 7 w 16"/>
              <a:gd name="T1" fmla="*/ 0 h 18"/>
              <a:gd name="T2" fmla="*/ 8 w 16"/>
              <a:gd name="T3" fmla="*/ 6 h 18"/>
              <a:gd name="T4" fmla="*/ 0 w 16"/>
              <a:gd name="T5" fmla="*/ 14 h 18"/>
              <a:gd name="T6" fmla="*/ 7 w 16"/>
              <a:gd name="T7" fmla="*/ 17 h 18"/>
              <a:gd name="T8" fmla="*/ 15 w 16"/>
              <a:gd name="T9" fmla="*/ 7 h 18"/>
              <a:gd name="T10" fmla="*/ 15 w 16"/>
              <a:gd name="T11" fmla="*/ 1 h 18"/>
              <a:gd name="T12" fmla="*/ 7 w 16"/>
              <a:gd name="T13" fmla="*/ 0 h 18"/>
              <a:gd name="T14" fmla="*/ 0 60000 65536"/>
              <a:gd name="T15" fmla="*/ 0 60000 65536"/>
              <a:gd name="T16" fmla="*/ 0 60000 65536"/>
              <a:gd name="T17" fmla="*/ 0 60000 65536"/>
              <a:gd name="T18" fmla="*/ 0 60000 65536"/>
              <a:gd name="T19" fmla="*/ 0 60000 65536"/>
              <a:gd name="T20" fmla="*/ 0 60000 65536"/>
              <a:gd name="T21" fmla="*/ 0 w 16"/>
              <a:gd name="T22" fmla="*/ 0 h 18"/>
              <a:gd name="T23" fmla="*/ 16 w 1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8">
                <a:moveTo>
                  <a:pt x="7" y="0"/>
                </a:moveTo>
                <a:lnTo>
                  <a:pt x="8" y="6"/>
                </a:lnTo>
                <a:lnTo>
                  <a:pt x="0" y="14"/>
                </a:lnTo>
                <a:lnTo>
                  <a:pt x="7" y="17"/>
                </a:lnTo>
                <a:lnTo>
                  <a:pt x="15" y="7"/>
                </a:lnTo>
                <a:lnTo>
                  <a:pt x="15" y="1"/>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3" name="Freeform 2048"/>
          <p:cNvSpPr>
            <a:spLocks/>
          </p:cNvSpPr>
          <p:nvPr/>
        </p:nvSpPr>
        <p:spPr bwMode="auto">
          <a:xfrm flipH="1">
            <a:off x="3328887" y="3421202"/>
            <a:ext cx="12151" cy="13932"/>
          </a:xfrm>
          <a:custGeom>
            <a:avLst/>
            <a:gdLst>
              <a:gd name="T0" fmla="*/ 14 w 16"/>
              <a:gd name="T1" fmla="*/ 0 h 16"/>
              <a:gd name="T2" fmla="*/ 15 w 16"/>
              <a:gd name="T3" fmla="*/ 5 h 16"/>
              <a:gd name="T4" fmla="*/ 1 w 16"/>
              <a:gd name="T5" fmla="*/ 15 h 16"/>
              <a:gd name="T6" fmla="*/ 0 w 16"/>
              <a:gd name="T7" fmla="*/ 9 h 16"/>
              <a:gd name="T8" fmla="*/ 1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4" y="0"/>
                </a:moveTo>
                <a:lnTo>
                  <a:pt x="15" y="5"/>
                </a:lnTo>
                <a:lnTo>
                  <a:pt x="1" y="15"/>
                </a:lnTo>
                <a:lnTo>
                  <a:pt x="0" y="9"/>
                </a:lnTo>
                <a:lnTo>
                  <a:pt x="14" y="0"/>
                </a:lnTo>
              </a:path>
            </a:pathLst>
          </a:custGeom>
          <a:solidFill>
            <a:srgbClr val="505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4" name="Freeform 2049"/>
          <p:cNvSpPr>
            <a:spLocks/>
          </p:cNvSpPr>
          <p:nvPr/>
        </p:nvSpPr>
        <p:spPr bwMode="auto">
          <a:xfrm flipH="1">
            <a:off x="3328128" y="3421202"/>
            <a:ext cx="12151" cy="13932"/>
          </a:xfrm>
          <a:custGeom>
            <a:avLst/>
            <a:gdLst>
              <a:gd name="T0" fmla="*/ 14 w 16"/>
              <a:gd name="T1" fmla="*/ 0 h 16"/>
              <a:gd name="T2" fmla="*/ 15 w 16"/>
              <a:gd name="T3" fmla="*/ 5 h 16"/>
              <a:gd name="T4" fmla="*/ 2 w 16"/>
              <a:gd name="T5" fmla="*/ 15 h 16"/>
              <a:gd name="T6" fmla="*/ 0 w 16"/>
              <a:gd name="T7" fmla="*/ 9 h 16"/>
              <a:gd name="T8" fmla="*/ 1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4" y="0"/>
                </a:moveTo>
                <a:lnTo>
                  <a:pt x="15" y="5"/>
                </a:lnTo>
                <a:lnTo>
                  <a:pt x="2" y="15"/>
                </a:lnTo>
                <a:lnTo>
                  <a:pt x="0" y="9"/>
                </a:lnTo>
                <a:lnTo>
                  <a:pt x="1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5" name="Line 2050"/>
          <p:cNvSpPr>
            <a:spLocks noChangeShapeType="1"/>
          </p:cNvSpPr>
          <p:nvPr/>
        </p:nvSpPr>
        <p:spPr bwMode="auto">
          <a:xfrm flipH="1">
            <a:off x="3326609" y="3425556"/>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6" name="Line 2051"/>
          <p:cNvSpPr>
            <a:spLocks noChangeShapeType="1"/>
          </p:cNvSpPr>
          <p:nvPr/>
        </p:nvSpPr>
        <p:spPr bwMode="auto">
          <a:xfrm flipH="1">
            <a:off x="3290155" y="3401176"/>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7" name="Freeform 2052"/>
          <p:cNvSpPr>
            <a:spLocks/>
          </p:cNvSpPr>
          <p:nvPr/>
        </p:nvSpPr>
        <p:spPr bwMode="auto">
          <a:xfrm flipH="1">
            <a:off x="3272688" y="3430780"/>
            <a:ext cx="15189" cy="13932"/>
          </a:xfrm>
          <a:custGeom>
            <a:avLst/>
            <a:gdLst>
              <a:gd name="T0" fmla="*/ 0 w 20"/>
              <a:gd name="T1" fmla="*/ 0 h 16"/>
              <a:gd name="T2" fmla="*/ 1 w 20"/>
              <a:gd name="T3" fmla="*/ 15 h 16"/>
              <a:gd name="T4" fmla="*/ 17 w 20"/>
              <a:gd name="T5" fmla="*/ 15 h 16"/>
              <a:gd name="T6" fmla="*/ 19 w 20"/>
              <a:gd name="T7" fmla="*/ 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0" y="0"/>
                </a:moveTo>
                <a:lnTo>
                  <a:pt x="1" y="15"/>
                </a:lnTo>
                <a:lnTo>
                  <a:pt x="17" y="15"/>
                </a:lnTo>
                <a:lnTo>
                  <a:pt x="1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8" name="Line 2053"/>
          <p:cNvSpPr>
            <a:spLocks noChangeShapeType="1"/>
          </p:cNvSpPr>
          <p:nvPr/>
        </p:nvSpPr>
        <p:spPr bwMode="auto">
          <a:xfrm flipH="1" flipV="1">
            <a:off x="3287877" y="3388986"/>
            <a:ext cx="1519" cy="60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69" name="Line 2054"/>
          <p:cNvSpPr>
            <a:spLocks noChangeShapeType="1"/>
          </p:cNvSpPr>
          <p:nvPr/>
        </p:nvSpPr>
        <p:spPr bwMode="auto">
          <a:xfrm flipH="1">
            <a:off x="3380531" y="343948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0" name="Freeform 2055"/>
          <p:cNvSpPr>
            <a:spLocks/>
          </p:cNvSpPr>
          <p:nvPr/>
        </p:nvSpPr>
        <p:spPr bwMode="auto">
          <a:xfrm flipH="1">
            <a:off x="3492930" y="3437746"/>
            <a:ext cx="13670" cy="13932"/>
          </a:xfrm>
          <a:custGeom>
            <a:avLst/>
            <a:gdLst>
              <a:gd name="T0" fmla="*/ 0 w 18"/>
              <a:gd name="T1" fmla="*/ 0 h 16"/>
              <a:gd name="T2" fmla="*/ 0 w 18"/>
              <a:gd name="T3" fmla="*/ 14 h 16"/>
              <a:gd name="T4" fmla="*/ 14 w 18"/>
              <a:gd name="T5" fmla="*/ 15 h 16"/>
              <a:gd name="T6" fmla="*/ 17 w 18"/>
              <a:gd name="T7" fmla="*/ 1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0"/>
                </a:moveTo>
                <a:lnTo>
                  <a:pt x="0" y="14"/>
                </a:lnTo>
                <a:lnTo>
                  <a:pt x="14" y="15"/>
                </a:lnTo>
                <a:lnTo>
                  <a:pt x="17"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1" name="Freeform 2056"/>
          <p:cNvSpPr>
            <a:spLocks/>
          </p:cNvSpPr>
          <p:nvPr/>
        </p:nvSpPr>
        <p:spPr bwMode="auto">
          <a:xfrm flipH="1">
            <a:off x="3505841" y="3413366"/>
            <a:ext cx="12151" cy="13932"/>
          </a:xfrm>
          <a:custGeom>
            <a:avLst/>
            <a:gdLst>
              <a:gd name="T0" fmla="*/ 0 w 16"/>
              <a:gd name="T1" fmla="*/ 13 h 16"/>
              <a:gd name="T2" fmla="*/ 1 w 16"/>
              <a:gd name="T3" fmla="*/ 0 h 16"/>
              <a:gd name="T4" fmla="*/ 14 w 16"/>
              <a:gd name="T5" fmla="*/ 0 h 16"/>
              <a:gd name="T6" fmla="*/ 15 w 16"/>
              <a:gd name="T7" fmla="*/ 15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13"/>
                </a:moveTo>
                <a:lnTo>
                  <a:pt x="1" y="0"/>
                </a:lnTo>
                <a:lnTo>
                  <a:pt x="14" y="0"/>
                </a:lnTo>
                <a:lnTo>
                  <a:pt x="15"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2" name="Freeform 2057"/>
          <p:cNvSpPr>
            <a:spLocks/>
          </p:cNvSpPr>
          <p:nvPr/>
        </p:nvSpPr>
        <p:spPr bwMode="auto">
          <a:xfrm flipH="1">
            <a:off x="3660770" y="3347191"/>
            <a:ext cx="12151" cy="871"/>
          </a:xfrm>
          <a:custGeom>
            <a:avLst/>
            <a:gdLst>
              <a:gd name="T0" fmla="*/ 15 w 16"/>
              <a:gd name="T1" fmla="*/ 0 h 1"/>
              <a:gd name="T2" fmla="*/ 15 w 16"/>
              <a:gd name="T3" fmla="*/ 0 h 1"/>
              <a:gd name="T4" fmla="*/ 0 w 16"/>
              <a:gd name="T5" fmla="*/ 0 h 1"/>
              <a:gd name="T6" fmla="*/ 15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15" y="0"/>
                </a:moveTo>
                <a:lnTo>
                  <a:pt x="15" y="0"/>
                </a:lnTo>
                <a:lnTo>
                  <a:pt x="0" y="0"/>
                </a:lnTo>
                <a:lnTo>
                  <a:pt x="1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3" name="Freeform 2058"/>
          <p:cNvSpPr>
            <a:spLocks/>
          </p:cNvSpPr>
          <p:nvPr/>
        </p:nvSpPr>
        <p:spPr bwMode="auto">
          <a:xfrm flipH="1">
            <a:off x="3661530" y="3368088"/>
            <a:ext cx="12151" cy="13932"/>
          </a:xfrm>
          <a:custGeom>
            <a:avLst/>
            <a:gdLst>
              <a:gd name="T0" fmla="*/ 15 w 16"/>
              <a:gd name="T1" fmla="*/ 11 h 16"/>
              <a:gd name="T2" fmla="*/ 15 w 16"/>
              <a:gd name="T3" fmla="*/ 4 h 16"/>
              <a:gd name="T4" fmla="*/ 0 w 16"/>
              <a:gd name="T5" fmla="*/ 0 h 16"/>
              <a:gd name="T6" fmla="*/ 0 w 16"/>
              <a:gd name="T7" fmla="*/ 11 h 16"/>
              <a:gd name="T8" fmla="*/ 15 w 16"/>
              <a:gd name="T9" fmla="*/ 15 h 16"/>
              <a:gd name="T10" fmla="*/ 15 w 16"/>
              <a:gd name="T11" fmla="*/ 11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5" y="11"/>
                </a:moveTo>
                <a:lnTo>
                  <a:pt x="15" y="4"/>
                </a:lnTo>
                <a:lnTo>
                  <a:pt x="0" y="0"/>
                </a:lnTo>
                <a:lnTo>
                  <a:pt x="0" y="11"/>
                </a:lnTo>
                <a:lnTo>
                  <a:pt x="15" y="15"/>
                </a:lnTo>
                <a:lnTo>
                  <a:pt x="15"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4" name="Line 2059"/>
          <p:cNvSpPr>
            <a:spLocks noChangeShapeType="1"/>
          </p:cNvSpPr>
          <p:nvPr/>
        </p:nvSpPr>
        <p:spPr bwMode="auto">
          <a:xfrm>
            <a:off x="3669884" y="3348062"/>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5" name="Line 2060"/>
          <p:cNvSpPr>
            <a:spLocks noChangeShapeType="1"/>
          </p:cNvSpPr>
          <p:nvPr/>
        </p:nvSpPr>
        <p:spPr bwMode="auto">
          <a:xfrm>
            <a:off x="3663049" y="3348062"/>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6" name="Line 2061"/>
          <p:cNvSpPr>
            <a:spLocks noChangeShapeType="1"/>
          </p:cNvSpPr>
          <p:nvPr/>
        </p:nvSpPr>
        <p:spPr bwMode="auto">
          <a:xfrm flipH="1">
            <a:off x="3671403" y="3368959"/>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7" name="Line 2062"/>
          <p:cNvSpPr>
            <a:spLocks noChangeShapeType="1"/>
          </p:cNvSpPr>
          <p:nvPr/>
        </p:nvSpPr>
        <p:spPr bwMode="auto">
          <a:xfrm flipH="1">
            <a:off x="3664568" y="3368959"/>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8" name="Line 2063"/>
          <p:cNvSpPr>
            <a:spLocks noChangeShapeType="1"/>
          </p:cNvSpPr>
          <p:nvPr/>
        </p:nvSpPr>
        <p:spPr bwMode="auto">
          <a:xfrm flipH="1">
            <a:off x="3681276" y="3373313"/>
            <a:ext cx="0" cy="34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79" name="Line 2064"/>
          <p:cNvSpPr>
            <a:spLocks noChangeShapeType="1"/>
          </p:cNvSpPr>
          <p:nvPr/>
        </p:nvSpPr>
        <p:spPr bwMode="auto">
          <a:xfrm flipH="1">
            <a:off x="3678997" y="3373313"/>
            <a:ext cx="0" cy="34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0" name="Line 2065"/>
          <p:cNvSpPr>
            <a:spLocks noChangeShapeType="1"/>
          </p:cNvSpPr>
          <p:nvPr/>
        </p:nvSpPr>
        <p:spPr bwMode="auto">
          <a:xfrm flipH="1">
            <a:off x="3677478" y="3373313"/>
            <a:ext cx="0" cy="34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1" name="Line 2066"/>
          <p:cNvSpPr>
            <a:spLocks noChangeShapeType="1"/>
          </p:cNvSpPr>
          <p:nvPr/>
        </p:nvSpPr>
        <p:spPr bwMode="auto">
          <a:xfrm flipH="1">
            <a:off x="3675959" y="3373313"/>
            <a:ext cx="0" cy="34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2" name="Freeform 2067"/>
          <p:cNvSpPr>
            <a:spLocks/>
          </p:cNvSpPr>
          <p:nvPr/>
        </p:nvSpPr>
        <p:spPr bwMode="auto">
          <a:xfrm flipH="1">
            <a:off x="3622797" y="3402047"/>
            <a:ext cx="22784" cy="13932"/>
          </a:xfrm>
          <a:custGeom>
            <a:avLst/>
            <a:gdLst>
              <a:gd name="T0" fmla="*/ 11 w 30"/>
              <a:gd name="T1" fmla="*/ 0 h 16"/>
              <a:gd name="T2" fmla="*/ 11 w 30"/>
              <a:gd name="T3" fmla="*/ 4 h 16"/>
              <a:gd name="T4" fmla="*/ 2 w 30"/>
              <a:gd name="T5" fmla="*/ 6 h 16"/>
              <a:gd name="T6" fmla="*/ 0 w 30"/>
              <a:gd name="T7" fmla="*/ 10 h 16"/>
              <a:gd name="T8" fmla="*/ 2 w 30"/>
              <a:gd name="T9" fmla="*/ 15 h 16"/>
              <a:gd name="T10" fmla="*/ 28 w 30"/>
              <a:gd name="T11" fmla="*/ 8 h 16"/>
              <a:gd name="T12" fmla="*/ 29 w 30"/>
              <a:gd name="T13" fmla="*/ 0 h 16"/>
              <a:gd name="T14" fmla="*/ 0 60000 65536"/>
              <a:gd name="T15" fmla="*/ 0 60000 65536"/>
              <a:gd name="T16" fmla="*/ 0 60000 65536"/>
              <a:gd name="T17" fmla="*/ 0 60000 65536"/>
              <a:gd name="T18" fmla="*/ 0 60000 65536"/>
              <a:gd name="T19" fmla="*/ 0 60000 65536"/>
              <a:gd name="T20" fmla="*/ 0 60000 65536"/>
              <a:gd name="T21" fmla="*/ 0 w 30"/>
              <a:gd name="T22" fmla="*/ 0 h 16"/>
              <a:gd name="T23" fmla="*/ 30 w 3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6">
                <a:moveTo>
                  <a:pt x="11" y="0"/>
                </a:moveTo>
                <a:lnTo>
                  <a:pt x="11" y="4"/>
                </a:lnTo>
                <a:lnTo>
                  <a:pt x="2" y="6"/>
                </a:lnTo>
                <a:lnTo>
                  <a:pt x="0" y="10"/>
                </a:lnTo>
                <a:lnTo>
                  <a:pt x="2" y="15"/>
                </a:lnTo>
                <a:lnTo>
                  <a:pt x="28" y="8"/>
                </a:lnTo>
                <a:lnTo>
                  <a:pt x="2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3" name="Freeform 2068"/>
          <p:cNvSpPr>
            <a:spLocks/>
          </p:cNvSpPr>
          <p:nvPr/>
        </p:nvSpPr>
        <p:spPr bwMode="auto">
          <a:xfrm flipH="1">
            <a:off x="3638746" y="3409012"/>
            <a:ext cx="12151" cy="13932"/>
          </a:xfrm>
          <a:custGeom>
            <a:avLst/>
            <a:gdLst>
              <a:gd name="T0" fmla="*/ 9 w 16"/>
              <a:gd name="T1" fmla="*/ 0 h 16"/>
              <a:gd name="T2" fmla="*/ 0 w 16"/>
              <a:gd name="T3" fmla="*/ 11 h 16"/>
              <a:gd name="T4" fmla="*/ 3 w 16"/>
              <a:gd name="T5" fmla="*/ 15 h 16"/>
              <a:gd name="T6" fmla="*/ 15 w 16"/>
              <a:gd name="T7" fmla="*/ 3 h 16"/>
              <a:gd name="T8" fmla="*/ 9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9" y="0"/>
                </a:moveTo>
                <a:lnTo>
                  <a:pt x="0" y="11"/>
                </a:lnTo>
                <a:lnTo>
                  <a:pt x="3" y="15"/>
                </a:lnTo>
                <a:lnTo>
                  <a:pt x="15" y="3"/>
                </a:lnTo>
                <a:lnTo>
                  <a:pt x="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4" name="Freeform 2069"/>
          <p:cNvSpPr>
            <a:spLocks/>
          </p:cNvSpPr>
          <p:nvPr/>
        </p:nvSpPr>
        <p:spPr bwMode="auto">
          <a:xfrm flipH="1">
            <a:off x="3611406" y="3403788"/>
            <a:ext cx="12151" cy="13932"/>
          </a:xfrm>
          <a:custGeom>
            <a:avLst/>
            <a:gdLst>
              <a:gd name="T0" fmla="*/ 1 w 16"/>
              <a:gd name="T1" fmla="*/ 0 h 16"/>
              <a:gd name="T2" fmla="*/ 15 w 16"/>
              <a:gd name="T3" fmla="*/ 0 h 16"/>
              <a:gd name="T4" fmla="*/ 14 w 16"/>
              <a:gd name="T5" fmla="*/ 1 h 16"/>
              <a:gd name="T6" fmla="*/ 13 w 16"/>
              <a:gd name="T7" fmla="*/ 3 h 16"/>
              <a:gd name="T8" fmla="*/ 13 w 16"/>
              <a:gd name="T9" fmla="*/ 6 h 16"/>
              <a:gd name="T10" fmla="*/ 13 w 16"/>
              <a:gd name="T11" fmla="*/ 8 h 16"/>
              <a:gd name="T12" fmla="*/ 11 w 16"/>
              <a:gd name="T13" fmla="*/ 10 h 16"/>
              <a:gd name="T14" fmla="*/ 9 w 16"/>
              <a:gd name="T15" fmla="*/ 12 h 16"/>
              <a:gd name="T16" fmla="*/ 7 w 16"/>
              <a:gd name="T17" fmla="*/ 13 h 16"/>
              <a:gd name="T18" fmla="*/ 6 w 16"/>
              <a:gd name="T19" fmla="*/ 15 h 16"/>
              <a:gd name="T20" fmla="*/ 4 w 16"/>
              <a:gd name="T21" fmla="*/ 15 h 16"/>
              <a:gd name="T22" fmla="*/ 2 w 16"/>
              <a:gd name="T23" fmla="*/ 15 h 16"/>
              <a:gd name="T24" fmla="*/ 1 w 16"/>
              <a:gd name="T25" fmla="*/ 15 h 16"/>
              <a:gd name="T26" fmla="*/ 0 w 16"/>
              <a:gd name="T27" fmla="*/ 15 h 16"/>
              <a:gd name="T28" fmla="*/ 1 w 16"/>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
              <a:gd name="T47" fmla="*/ 16 w 1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
                <a:moveTo>
                  <a:pt x="1" y="0"/>
                </a:moveTo>
                <a:lnTo>
                  <a:pt x="15" y="0"/>
                </a:lnTo>
                <a:lnTo>
                  <a:pt x="14" y="1"/>
                </a:lnTo>
                <a:lnTo>
                  <a:pt x="13" y="3"/>
                </a:lnTo>
                <a:lnTo>
                  <a:pt x="13" y="6"/>
                </a:lnTo>
                <a:lnTo>
                  <a:pt x="13" y="8"/>
                </a:lnTo>
                <a:lnTo>
                  <a:pt x="11" y="10"/>
                </a:lnTo>
                <a:lnTo>
                  <a:pt x="9" y="12"/>
                </a:lnTo>
                <a:lnTo>
                  <a:pt x="7" y="13"/>
                </a:lnTo>
                <a:lnTo>
                  <a:pt x="6" y="15"/>
                </a:lnTo>
                <a:lnTo>
                  <a:pt x="4" y="15"/>
                </a:lnTo>
                <a:lnTo>
                  <a:pt x="2" y="15"/>
                </a:lnTo>
                <a:lnTo>
                  <a:pt x="1" y="15"/>
                </a:lnTo>
                <a:lnTo>
                  <a:pt x="0" y="15"/>
                </a:lnTo>
                <a:lnTo>
                  <a:pt x="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5" name="Freeform 2070"/>
          <p:cNvSpPr>
            <a:spLocks/>
          </p:cNvSpPr>
          <p:nvPr/>
        </p:nvSpPr>
        <p:spPr bwMode="auto">
          <a:xfrm flipH="1">
            <a:off x="3814940" y="3390727"/>
            <a:ext cx="15189" cy="13932"/>
          </a:xfrm>
          <a:custGeom>
            <a:avLst/>
            <a:gdLst>
              <a:gd name="T0" fmla="*/ 19 w 20"/>
              <a:gd name="T1" fmla="*/ 0 h 16"/>
              <a:gd name="T2" fmla="*/ 13 w 20"/>
              <a:gd name="T3" fmla="*/ 0 h 16"/>
              <a:gd name="T4" fmla="*/ 10 w 20"/>
              <a:gd name="T5" fmla="*/ 3 h 16"/>
              <a:gd name="T6" fmla="*/ 9 w 20"/>
              <a:gd name="T7" fmla="*/ 5 h 16"/>
              <a:gd name="T8" fmla="*/ 0 w 20"/>
              <a:gd name="T9" fmla="*/ 4 h 16"/>
              <a:gd name="T10" fmla="*/ 0 w 20"/>
              <a:gd name="T11" fmla="*/ 9 h 16"/>
              <a:gd name="T12" fmla="*/ 12 w 20"/>
              <a:gd name="T13" fmla="*/ 10 h 16"/>
              <a:gd name="T14" fmla="*/ 19 w 20"/>
              <a:gd name="T15" fmla="*/ 15 h 16"/>
              <a:gd name="T16" fmla="*/ 19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19" y="0"/>
                </a:moveTo>
                <a:lnTo>
                  <a:pt x="13" y="0"/>
                </a:lnTo>
                <a:lnTo>
                  <a:pt x="10" y="3"/>
                </a:lnTo>
                <a:lnTo>
                  <a:pt x="9" y="5"/>
                </a:lnTo>
                <a:lnTo>
                  <a:pt x="0" y="4"/>
                </a:lnTo>
                <a:lnTo>
                  <a:pt x="0" y="9"/>
                </a:lnTo>
                <a:lnTo>
                  <a:pt x="12" y="10"/>
                </a:lnTo>
                <a:lnTo>
                  <a:pt x="19" y="15"/>
                </a:lnTo>
                <a:lnTo>
                  <a:pt x="19" y="0"/>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6" name="Freeform 2071"/>
          <p:cNvSpPr>
            <a:spLocks/>
          </p:cNvSpPr>
          <p:nvPr/>
        </p:nvSpPr>
        <p:spPr bwMode="auto">
          <a:xfrm flipH="1">
            <a:off x="3814181" y="3390727"/>
            <a:ext cx="15949" cy="13932"/>
          </a:xfrm>
          <a:custGeom>
            <a:avLst/>
            <a:gdLst>
              <a:gd name="T0" fmla="*/ 20 w 21"/>
              <a:gd name="T1" fmla="*/ 0 h 16"/>
              <a:gd name="T2" fmla="*/ 14 w 21"/>
              <a:gd name="T3" fmla="*/ 0 h 16"/>
              <a:gd name="T4" fmla="*/ 10 w 21"/>
              <a:gd name="T5" fmla="*/ 3 h 16"/>
              <a:gd name="T6" fmla="*/ 9 w 21"/>
              <a:gd name="T7" fmla="*/ 4 h 16"/>
              <a:gd name="T8" fmla="*/ 0 w 21"/>
              <a:gd name="T9" fmla="*/ 4 h 16"/>
              <a:gd name="T10" fmla="*/ 0 w 21"/>
              <a:gd name="T11" fmla="*/ 9 h 16"/>
              <a:gd name="T12" fmla="*/ 12 w 21"/>
              <a:gd name="T13" fmla="*/ 10 h 16"/>
              <a:gd name="T14" fmla="*/ 19 w 21"/>
              <a:gd name="T15" fmla="*/ 15 h 16"/>
              <a:gd name="T16" fmla="*/ 20 w 21"/>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6"/>
              <a:gd name="T29" fmla="*/ 21 w 21"/>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6">
                <a:moveTo>
                  <a:pt x="20" y="0"/>
                </a:moveTo>
                <a:lnTo>
                  <a:pt x="14" y="0"/>
                </a:lnTo>
                <a:lnTo>
                  <a:pt x="10" y="3"/>
                </a:lnTo>
                <a:lnTo>
                  <a:pt x="9" y="4"/>
                </a:lnTo>
                <a:lnTo>
                  <a:pt x="0" y="4"/>
                </a:lnTo>
                <a:lnTo>
                  <a:pt x="0" y="9"/>
                </a:lnTo>
                <a:lnTo>
                  <a:pt x="12" y="10"/>
                </a:lnTo>
                <a:lnTo>
                  <a:pt x="19" y="15"/>
                </a:lnTo>
                <a:lnTo>
                  <a:pt x="2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7" name="Line 2072"/>
          <p:cNvSpPr>
            <a:spLocks noChangeShapeType="1"/>
          </p:cNvSpPr>
          <p:nvPr/>
        </p:nvSpPr>
        <p:spPr bwMode="auto">
          <a:xfrm flipH="1">
            <a:off x="3819497" y="3395951"/>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8" name="Freeform 2073"/>
          <p:cNvSpPr>
            <a:spLocks/>
          </p:cNvSpPr>
          <p:nvPr/>
        </p:nvSpPr>
        <p:spPr bwMode="auto">
          <a:xfrm flipH="1">
            <a:off x="3820256" y="3397693"/>
            <a:ext cx="12151" cy="13932"/>
          </a:xfrm>
          <a:custGeom>
            <a:avLst/>
            <a:gdLst>
              <a:gd name="T0" fmla="*/ 0 w 16"/>
              <a:gd name="T1" fmla="*/ 15 h 16"/>
              <a:gd name="T2" fmla="*/ 0 w 16"/>
              <a:gd name="T3" fmla="*/ 15 h 16"/>
              <a:gd name="T4" fmla="*/ 0 w 16"/>
              <a:gd name="T5" fmla="*/ 11 h 16"/>
              <a:gd name="T6" fmla="*/ 0 w 16"/>
              <a:gd name="T7" fmla="*/ 8 h 16"/>
              <a:gd name="T8" fmla="*/ 0 w 16"/>
              <a:gd name="T9" fmla="*/ 6 h 16"/>
              <a:gd name="T10" fmla="*/ 0 w 16"/>
              <a:gd name="T11" fmla="*/ 3 h 16"/>
              <a:gd name="T12" fmla="*/ 1 w 16"/>
              <a:gd name="T13" fmla="*/ 3 h 16"/>
              <a:gd name="T14" fmla="*/ 2 w 16"/>
              <a:gd name="T15" fmla="*/ 3 h 16"/>
              <a:gd name="T16" fmla="*/ 3 w 16"/>
              <a:gd name="T17" fmla="*/ 0 h 16"/>
              <a:gd name="T18" fmla="*/ 4 w 16"/>
              <a:gd name="T19" fmla="*/ 0 h 16"/>
              <a:gd name="T20" fmla="*/ 5 w 16"/>
              <a:gd name="T21" fmla="*/ 0 h 16"/>
              <a:gd name="T22" fmla="*/ 7 w 16"/>
              <a:gd name="T23" fmla="*/ 0 h 16"/>
              <a:gd name="T24" fmla="*/ 8 w 16"/>
              <a:gd name="T25" fmla="*/ 0 h 16"/>
              <a:gd name="T26" fmla="*/ 9 w 16"/>
              <a:gd name="T27" fmla="*/ 0 h 16"/>
              <a:gd name="T28" fmla="*/ 10 w 16"/>
              <a:gd name="T29" fmla="*/ 3 h 16"/>
              <a:gd name="T30" fmla="*/ 11 w 16"/>
              <a:gd name="T31" fmla="*/ 3 h 16"/>
              <a:gd name="T32" fmla="*/ 13 w 16"/>
              <a:gd name="T33" fmla="*/ 3 h 16"/>
              <a:gd name="T34" fmla="*/ 14 w 16"/>
              <a:gd name="T35" fmla="*/ 3 h 16"/>
              <a:gd name="T36" fmla="*/ 15 w 16"/>
              <a:gd name="T37" fmla="*/ 6 h 16"/>
              <a:gd name="T38" fmla="*/ 15 w 16"/>
              <a:gd name="T39" fmla="*/ 8 h 16"/>
              <a:gd name="T40" fmla="*/ 15 w 16"/>
              <a:gd name="T41" fmla="*/ 11 h 16"/>
              <a:gd name="T42" fmla="*/ 15 w 16"/>
              <a:gd name="T43" fmla="*/ 15 h 16"/>
              <a:gd name="T44" fmla="*/ 14 w 16"/>
              <a:gd name="T45" fmla="*/ 15 h 16"/>
              <a:gd name="T46" fmla="*/ 13 w 16"/>
              <a:gd name="T47" fmla="*/ 15 h 16"/>
              <a:gd name="T48" fmla="*/ 11 w 16"/>
              <a:gd name="T49" fmla="*/ 15 h 16"/>
              <a:gd name="T50" fmla="*/ 10 w 16"/>
              <a:gd name="T51" fmla="*/ 15 h 16"/>
              <a:gd name="T52" fmla="*/ 9 w 16"/>
              <a:gd name="T53" fmla="*/ 15 h 16"/>
              <a:gd name="T54" fmla="*/ 8 w 16"/>
              <a:gd name="T55" fmla="*/ 15 h 16"/>
              <a:gd name="T56" fmla="*/ 7 w 16"/>
              <a:gd name="T57" fmla="*/ 15 h 16"/>
              <a:gd name="T58" fmla="*/ 5 w 16"/>
              <a:gd name="T59" fmla="*/ 15 h 16"/>
              <a:gd name="T60" fmla="*/ 4 w 16"/>
              <a:gd name="T61" fmla="*/ 15 h 16"/>
              <a:gd name="T62" fmla="*/ 3 w 16"/>
              <a:gd name="T63" fmla="*/ 15 h 16"/>
              <a:gd name="T64" fmla="*/ 2 w 16"/>
              <a:gd name="T65" fmla="*/ 15 h 16"/>
              <a:gd name="T66" fmla="*/ 0 w 16"/>
              <a:gd name="T67" fmla="*/ 1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16"/>
              <a:gd name="T104" fmla="*/ 16 w 16"/>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16">
                <a:moveTo>
                  <a:pt x="0" y="15"/>
                </a:moveTo>
                <a:lnTo>
                  <a:pt x="0" y="15"/>
                </a:lnTo>
                <a:lnTo>
                  <a:pt x="0" y="11"/>
                </a:lnTo>
                <a:lnTo>
                  <a:pt x="0" y="8"/>
                </a:lnTo>
                <a:lnTo>
                  <a:pt x="0" y="6"/>
                </a:lnTo>
                <a:lnTo>
                  <a:pt x="0" y="3"/>
                </a:lnTo>
                <a:lnTo>
                  <a:pt x="1" y="3"/>
                </a:lnTo>
                <a:lnTo>
                  <a:pt x="2" y="3"/>
                </a:lnTo>
                <a:lnTo>
                  <a:pt x="3" y="0"/>
                </a:lnTo>
                <a:lnTo>
                  <a:pt x="4" y="0"/>
                </a:lnTo>
                <a:lnTo>
                  <a:pt x="5" y="0"/>
                </a:lnTo>
                <a:lnTo>
                  <a:pt x="7" y="0"/>
                </a:lnTo>
                <a:lnTo>
                  <a:pt x="8" y="0"/>
                </a:lnTo>
                <a:lnTo>
                  <a:pt x="9" y="0"/>
                </a:lnTo>
                <a:lnTo>
                  <a:pt x="10" y="3"/>
                </a:lnTo>
                <a:lnTo>
                  <a:pt x="11" y="3"/>
                </a:lnTo>
                <a:lnTo>
                  <a:pt x="13" y="3"/>
                </a:lnTo>
                <a:lnTo>
                  <a:pt x="14" y="3"/>
                </a:lnTo>
                <a:lnTo>
                  <a:pt x="15" y="6"/>
                </a:lnTo>
                <a:lnTo>
                  <a:pt x="15" y="8"/>
                </a:lnTo>
                <a:lnTo>
                  <a:pt x="15" y="11"/>
                </a:lnTo>
                <a:lnTo>
                  <a:pt x="15" y="15"/>
                </a:lnTo>
                <a:lnTo>
                  <a:pt x="14" y="15"/>
                </a:lnTo>
                <a:lnTo>
                  <a:pt x="13" y="15"/>
                </a:lnTo>
                <a:lnTo>
                  <a:pt x="11" y="15"/>
                </a:lnTo>
                <a:lnTo>
                  <a:pt x="10" y="15"/>
                </a:lnTo>
                <a:lnTo>
                  <a:pt x="9" y="15"/>
                </a:lnTo>
                <a:lnTo>
                  <a:pt x="8" y="15"/>
                </a:lnTo>
                <a:lnTo>
                  <a:pt x="7" y="15"/>
                </a:lnTo>
                <a:lnTo>
                  <a:pt x="5" y="15"/>
                </a:lnTo>
                <a:lnTo>
                  <a:pt x="4" y="15"/>
                </a:lnTo>
                <a:lnTo>
                  <a:pt x="3" y="15"/>
                </a:lnTo>
                <a:lnTo>
                  <a:pt x="2" y="15"/>
                </a:lnTo>
                <a:lnTo>
                  <a:pt x="0" y="15"/>
                </a:lnTo>
              </a:path>
            </a:pathLst>
          </a:custGeom>
          <a:solidFill>
            <a:srgbClr val="5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89" name="Freeform 2074"/>
          <p:cNvSpPr>
            <a:spLocks/>
          </p:cNvSpPr>
          <p:nvPr/>
        </p:nvSpPr>
        <p:spPr bwMode="auto">
          <a:xfrm flipH="1">
            <a:off x="3820256" y="3396822"/>
            <a:ext cx="12151" cy="13932"/>
          </a:xfrm>
          <a:custGeom>
            <a:avLst/>
            <a:gdLst>
              <a:gd name="T0" fmla="*/ 0 w 16"/>
              <a:gd name="T1" fmla="*/ 15 h 16"/>
              <a:gd name="T2" fmla="*/ 0 w 16"/>
              <a:gd name="T3" fmla="*/ 13 h 16"/>
              <a:gd name="T4" fmla="*/ 0 w 16"/>
              <a:gd name="T5" fmla="*/ 12 h 16"/>
              <a:gd name="T6" fmla="*/ 0 w 16"/>
              <a:gd name="T7" fmla="*/ 10 h 16"/>
              <a:gd name="T8" fmla="*/ 0 w 16"/>
              <a:gd name="T9" fmla="*/ 8 h 16"/>
              <a:gd name="T10" fmla="*/ 0 w 16"/>
              <a:gd name="T11" fmla="*/ 7 h 16"/>
              <a:gd name="T12" fmla="*/ 0 w 16"/>
              <a:gd name="T13" fmla="*/ 6 h 16"/>
              <a:gd name="T14" fmla="*/ 0 w 16"/>
              <a:gd name="T15" fmla="*/ 2 h 16"/>
              <a:gd name="T16" fmla="*/ 1 w 16"/>
              <a:gd name="T17" fmla="*/ 2 h 16"/>
              <a:gd name="T18" fmla="*/ 2 w 16"/>
              <a:gd name="T19" fmla="*/ 2 h 16"/>
              <a:gd name="T20" fmla="*/ 3 w 16"/>
              <a:gd name="T21" fmla="*/ 1 h 16"/>
              <a:gd name="T22" fmla="*/ 4 w 16"/>
              <a:gd name="T23" fmla="*/ 1 h 16"/>
              <a:gd name="T24" fmla="*/ 5 w 16"/>
              <a:gd name="T25" fmla="*/ 0 h 16"/>
              <a:gd name="T26" fmla="*/ 6 w 16"/>
              <a:gd name="T27" fmla="*/ 0 h 16"/>
              <a:gd name="T28" fmla="*/ 7 w 16"/>
              <a:gd name="T29" fmla="*/ 0 h 16"/>
              <a:gd name="T30" fmla="*/ 8 w 16"/>
              <a:gd name="T31" fmla="*/ 0 h 16"/>
              <a:gd name="T32" fmla="*/ 9 w 16"/>
              <a:gd name="T33" fmla="*/ 1 h 16"/>
              <a:gd name="T34" fmla="*/ 9 w 16"/>
              <a:gd name="T35" fmla="*/ 2 h 16"/>
              <a:gd name="T36" fmla="*/ 11 w 16"/>
              <a:gd name="T37" fmla="*/ 2 h 16"/>
              <a:gd name="T38" fmla="*/ 12 w 16"/>
              <a:gd name="T39" fmla="*/ 2 h 16"/>
              <a:gd name="T40" fmla="*/ 13 w 16"/>
              <a:gd name="T41" fmla="*/ 5 h 16"/>
              <a:gd name="T42" fmla="*/ 14 w 16"/>
              <a:gd name="T43" fmla="*/ 5 h 16"/>
              <a:gd name="T44" fmla="*/ 15 w 16"/>
              <a:gd name="T45" fmla="*/ 6 h 16"/>
              <a:gd name="T46" fmla="*/ 15 w 16"/>
              <a:gd name="T47" fmla="*/ 7 h 16"/>
              <a:gd name="T48" fmla="*/ 15 w 16"/>
              <a:gd name="T49" fmla="*/ 8 h 16"/>
              <a:gd name="T50" fmla="*/ 15 w 16"/>
              <a:gd name="T51" fmla="*/ 10 h 16"/>
              <a:gd name="T52" fmla="*/ 15 w 16"/>
              <a:gd name="T53" fmla="*/ 12 h 16"/>
              <a:gd name="T54" fmla="*/ 15 w 16"/>
              <a:gd name="T55" fmla="*/ 13 h 16"/>
              <a:gd name="T56" fmla="*/ 15 w 16"/>
              <a:gd name="T57" fmla="*/ 15 h 16"/>
              <a:gd name="T58" fmla="*/ 14 w 16"/>
              <a:gd name="T59" fmla="*/ 15 h 16"/>
              <a:gd name="T60" fmla="*/ 13 w 16"/>
              <a:gd name="T61" fmla="*/ 15 h 16"/>
              <a:gd name="T62" fmla="*/ 12 w 16"/>
              <a:gd name="T63" fmla="*/ 13 h 16"/>
              <a:gd name="T64" fmla="*/ 11 w 16"/>
              <a:gd name="T65" fmla="*/ 13 h 16"/>
              <a:gd name="T66" fmla="*/ 10 w 16"/>
              <a:gd name="T67" fmla="*/ 13 h 16"/>
              <a:gd name="T68" fmla="*/ 9 w 16"/>
              <a:gd name="T69" fmla="*/ 13 h 16"/>
              <a:gd name="T70" fmla="*/ 8 w 16"/>
              <a:gd name="T71" fmla="*/ 13 h 16"/>
              <a:gd name="T72" fmla="*/ 7 w 16"/>
              <a:gd name="T73" fmla="*/ 13 h 16"/>
              <a:gd name="T74" fmla="*/ 6 w 16"/>
              <a:gd name="T75" fmla="*/ 13 h 16"/>
              <a:gd name="T76" fmla="*/ 5 w 16"/>
              <a:gd name="T77" fmla="*/ 13 h 16"/>
              <a:gd name="T78" fmla="*/ 4 w 16"/>
              <a:gd name="T79" fmla="*/ 13 h 16"/>
              <a:gd name="T80" fmla="*/ 3 w 16"/>
              <a:gd name="T81" fmla="*/ 13 h 16"/>
              <a:gd name="T82" fmla="*/ 2 w 16"/>
              <a:gd name="T83" fmla="*/ 13 h 16"/>
              <a:gd name="T84" fmla="*/ 1 w 16"/>
              <a:gd name="T85" fmla="*/ 15 h 16"/>
              <a:gd name="T86" fmla="*/ 0 w 16"/>
              <a:gd name="T87" fmla="*/ 15 h 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
              <a:gd name="T133" fmla="*/ 0 h 16"/>
              <a:gd name="T134" fmla="*/ 16 w 16"/>
              <a:gd name="T135" fmla="*/ 16 h 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 h="16">
                <a:moveTo>
                  <a:pt x="0" y="15"/>
                </a:moveTo>
                <a:lnTo>
                  <a:pt x="0" y="13"/>
                </a:lnTo>
                <a:lnTo>
                  <a:pt x="0" y="12"/>
                </a:lnTo>
                <a:lnTo>
                  <a:pt x="0" y="10"/>
                </a:lnTo>
                <a:lnTo>
                  <a:pt x="0" y="8"/>
                </a:lnTo>
                <a:lnTo>
                  <a:pt x="0" y="7"/>
                </a:lnTo>
                <a:lnTo>
                  <a:pt x="0" y="6"/>
                </a:lnTo>
                <a:lnTo>
                  <a:pt x="0" y="2"/>
                </a:lnTo>
                <a:lnTo>
                  <a:pt x="1" y="2"/>
                </a:lnTo>
                <a:lnTo>
                  <a:pt x="2" y="2"/>
                </a:lnTo>
                <a:lnTo>
                  <a:pt x="3" y="1"/>
                </a:lnTo>
                <a:lnTo>
                  <a:pt x="4" y="1"/>
                </a:lnTo>
                <a:lnTo>
                  <a:pt x="5" y="0"/>
                </a:lnTo>
                <a:lnTo>
                  <a:pt x="6" y="0"/>
                </a:lnTo>
                <a:lnTo>
                  <a:pt x="7" y="0"/>
                </a:lnTo>
                <a:lnTo>
                  <a:pt x="8" y="0"/>
                </a:lnTo>
                <a:lnTo>
                  <a:pt x="9" y="1"/>
                </a:lnTo>
                <a:lnTo>
                  <a:pt x="9" y="2"/>
                </a:lnTo>
                <a:lnTo>
                  <a:pt x="11" y="2"/>
                </a:lnTo>
                <a:lnTo>
                  <a:pt x="12" y="2"/>
                </a:lnTo>
                <a:lnTo>
                  <a:pt x="13" y="5"/>
                </a:lnTo>
                <a:lnTo>
                  <a:pt x="14" y="5"/>
                </a:lnTo>
                <a:lnTo>
                  <a:pt x="15" y="6"/>
                </a:lnTo>
                <a:lnTo>
                  <a:pt x="15" y="7"/>
                </a:lnTo>
                <a:lnTo>
                  <a:pt x="15" y="8"/>
                </a:lnTo>
                <a:lnTo>
                  <a:pt x="15" y="10"/>
                </a:lnTo>
                <a:lnTo>
                  <a:pt x="15" y="12"/>
                </a:lnTo>
                <a:lnTo>
                  <a:pt x="15" y="13"/>
                </a:lnTo>
                <a:lnTo>
                  <a:pt x="15" y="15"/>
                </a:lnTo>
                <a:lnTo>
                  <a:pt x="14" y="15"/>
                </a:lnTo>
                <a:lnTo>
                  <a:pt x="13" y="15"/>
                </a:lnTo>
                <a:lnTo>
                  <a:pt x="12" y="13"/>
                </a:lnTo>
                <a:lnTo>
                  <a:pt x="11" y="13"/>
                </a:lnTo>
                <a:lnTo>
                  <a:pt x="10" y="13"/>
                </a:lnTo>
                <a:lnTo>
                  <a:pt x="9" y="13"/>
                </a:lnTo>
                <a:lnTo>
                  <a:pt x="8" y="13"/>
                </a:lnTo>
                <a:lnTo>
                  <a:pt x="7" y="13"/>
                </a:lnTo>
                <a:lnTo>
                  <a:pt x="6" y="13"/>
                </a:lnTo>
                <a:lnTo>
                  <a:pt x="5" y="13"/>
                </a:lnTo>
                <a:lnTo>
                  <a:pt x="4" y="13"/>
                </a:lnTo>
                <a:lnTo>
                  <a:pt x="3" y="13"/>
                </a:lnTo>
                <a:lnTo>
                  <a:pt x="2" y="13"/>
                </a:lnTo>
                <a:lnTo>
                  <a:pt x="1" y="15"/>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0" name="Freeform 2075"/>
          <p:cNvSpPr>
            <a:spLocks/>
          </p:cNvSpPr>
          <p:nvPr/>
        </p:nvSpPr>
        <p:spPr bwMode="auto">
          <a:xfrm flipH="1">
            <a:off x="3627354" y="3394210"/>
            <a:ext cx="12151" cy="13932"/>
          </a:xfrm>
          <a:custGeom>
            <a:avLst/>
            <a:gdLst>
              <a:gd name="T0" fmla="*/ 2 w 16"/>
              <a:gd name="T1" fmla="*/ 0 h 16"/>
              <a:gd name="T2" fmla="*/ 3 w 16"/>
              <a:gd name="T3" fmla="*/ 0 h 16"/>
              <a:gd name="T4" fmla="*/ 5 w 16"/>
              <a:gd name="T5" fmla="*/ 0 h 16"/>
              <a:gd name="T6" fmla="*/ 6 w 16"/>
              <a:gd name="T7" fmla="*/ 0 h 16"/>
              <a:gd name="T8" fmla="*/ 8 w 16"/>
              <a:gd name="T9" fmla="*/ 0 h 16"/>
              <a:gd name="T10" fmla="*/ 10 w 16"/>
              <a:gd name="T11" fmla="*/ 0 h 16"/>
              <a:gd name="T12" fmla="*/ 12 w 16"/>
              <a:gd name="T13" fmla="*/ 0 h 16"/>
              <a:gd name="T14" fmla="*/ 13 w 16"/>
              <a:gd name="T15" fmla="*/ 0 h 16"/>
              <a:gd name="T16" fmla="*/ 13 w 16"/>
              <a:gd name="T17" fmla="*/ 3 h 16"/>
              <a:gd name="T18" fmla="*/ 15 w 16"/>
              <a:gd name="T19" fmla="*/ 3 h 16"/>
              <a:gd name="T20" fmla="*/ 15 w 16"/>
              <a:gd name="T21" fmla="*/ 5 h 16"/>
              <a:gd name="T22" fmla="*/ 15 w 16"/>
              <a:gd name="T23" fmla="*/ 7 h 16"/>
              <a:gd name="T24" fmla="*/ 15 w 16"/>
              <a:gd name="T25" fmla="*/ 8 h 16"/>
              <a:gd name="T26" fmla="*/ 15 w 16"/>
              <a:gd name="T27" fmla="*/ 11 h 16"/>
              <a:gd name="T28" fmla="*/ 13 w 16"/>
              <a:gd name="T29" fmla="*/ 11 h 16"/>
              <a:gd name="T30" fmla="*/ 12 w 16"/>
              <a:gd name="T31" fmla="*/ 13 h 16"/>
              <a:gd name="T32" fmla="*/ 10 w 16"/>
              <a:gd name="T33" fmla="*/ 13 h 16"/>
              <a:gd name="T34" fmla="*/ 8 w 16"/>
              <a:gd name="T35" fmla="*/ 15 h 16"/>
              <a:gd name="T36" fmla="*/ 6 w 16"/>
              <a:gd name="T37" fmla="*/ 15 h 16"/>
              <a:gd name="T38" fmla="*/ 5 w 16"/>
              <a:gd name="T39" fmla="*/ 15 h 16"/>
              <a:gd name="T40" fmla="*/ 3 w 16"/>
              <a:gd name="T41" fmla="*/ 13 h 16"/>
              <a:gd name="T42" fmla="*/ 2 w 16"/>
              <a:gd name="T43" fmla="*/ 11 h 16"/>
              <a:gd name="T44" fmla="*/ 1 w 16"/>
              <a:gd name="T45" fmla="*/ 11 h 16"/>
              <a:gd name="T46" fmla="*/ 0 w 16"/>
              <a:gd name="T47" fmla="*/ 8 h 16"/>
              <a:gd name="T48" fmla="*/ 0 w 16"/>
              <a:gd name="T49" fmla="*/ 7 h 16"/>
              <a:gd name="T50" fmla="*/ 0 w 16"/>
              <a:gd name="T51" fmla="*/ 5 h 16"/>
              <a:gd name="T52" fmla="*/ 0 w 16"/>
              <a:gd name="T53" fmla="*/ 3 h 16"/>
              <a:gd name="T54" fmla="*/ 1 w 16"/>
              <a:gd name="T55" fmla="*/ 3 h 16"/>
              <a:gd name="T56" fmla="*/ 2 w 16"/>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16"/>
              <a:gd name="T89" fmla="*/ 16 w 16"/>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16">
                <a:moveTo>
                  <a:pt x="2" y="0"/>
                </a:moveTo>
                <a:lnTo>
                  <a:pt x="3" y="0"/>
                </a:lnTo>
                <a:lnTo>
                  <a:pt x="5" y="0"/>
                </a:lnTo>
                <a:lnTo>
                  <a:pt x="6" y="0"/>
                </a:lnTo>
                <a:lnTo>
                  <a:pt x="8" y="0"/>
                </a:lnTo>
                <a:lnTo>
                  <a:pt x="10" y="0"/>
                </a:lnTo>
                <a:lnTo>
                  <a:pt x="12" y="0"/>
                </a:lnTo>
                <a:lnTo>
                  <a:pt x="13" y="0"/>
                </a:lnTo>
                <a:lnTo>
                  <a:pt x="13" y="3"/>
                </a:lnTo>
                <a:lnTo>
                  <a:pt x="15" y="3"/>
                </a:lnTo>
                <a:lnTo>
                  <a:pt x="15" y="5"/>
                </a:lnTo>
                <a:lnTo>
                  <a:pt x="15" y="7"/>
                </a:lnTo>
                <a:lnTo>
                  <a:pt x="15" y="8"/>
                </a:lnTo>
                <a:lnTo>
                  <a:pt x="15" y="11"/>
                </a:lnTo>
                <a:lnTo>
                  <a:pt x="13" y="11"/>
                </a:lnTo>
                <a:lnTo>
                  <a:pt x="12" y="13"/>
                </a:lnTo>
                <a:lnTo>
                  <a:pt x="10" y="13"/>
                </a:lnTo>
                <a:lnTo>
                  <a:pt x="8" y="15"/>
                </a:lnTo>
                <a:lnTo>
                  <a:pt x="6" y="15"/>
                </a:lnTo>
                <a:lnTo>
                  <a:pt x="5" y="15"/>
                </a:lnTo>
                <a:lnTo>
                  <a:pt x="3" y="13"/>
                </a:lnTo>
                <a:lnTo>
                  <a:pt x="2" y="11"/>
                </a:lnTo>
                <a:lnTo>
                  <a:pt x="1" y="11"/>
                </a:lnTo>
                <a:lnTo>
                  <a:pt x="0" y="8"/>
                </a:lnTo>
                <a:lnTo>
                  <a:pt x="0" y="7"/>
                </a:lnTo>
                <a:lnTo>
                  <a:pt x="0" y="5"/>
                </a:lnTo>
                <a:lnTo>
                  <a:pt x="0" y="3"/>
                </a:lnTo>
                <a:lnTo>
                  <a:pt x="1" y="3"/>
                </a:lnTo>
                <a:lnTo>
                  <a:pt x="2" y="0"/>
                </a:lnTo>
              </a:path>
            </a:pathLst>
          </a:custGeom>
          <a:solidFill>
            <a:srgbClr val="FF30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1" name="Freeform 2076"/>
          <p:cNvSpPr>
            <a:spLocks/>
          </p:cNvSpPr>
          <p:nvPr/>
        </p:nvSpPr>
        <p:spPr bwMode="auto">
          <a:xfrm flipH="1">
            <a:off x="3625835" y="3394210"/>
            <a:ext cx="12151" cy="13932"/>
          </a:xfrm>
          <a:custGeom>
            <a:avLst/>
            <a:gdLst>
              <a:gd name="T0" fmla="*/ 1 w 16"/>
              <a:gd name="T1" fmla="*/ 0 h 16"/>
              <a:gd name="T2" fmla="*/ 3 w 16"/>
              <a:gd name="T3" fmla="*/ 0 h 16"/>
              <a:gd name="T4" fmla="*/ 5 w 16"/>
              <a:gd name="T5" fmla="*/ 0 h 16"/>
              <a:gd name="T6" fmla="*/ 6 w 16"/>
              <a:gd name="T7" fmla="*/ 0 h 16"/>
              <a:gd name="T8" fmla="*/ 7 w 16"/>
              <a:gd name="T9" fmla="*/ 0 h 16"/>
              <a:gd name="T10" fmla="*/ 8 w 16"/>
              <a:gd name="T11" fmla="*/ 0 h 16"/>
              <a:gd name="T12" fmla="*/ 10 w 16"/>
              <a:gd name="T13" fmla="*/ 0 h 16"/>
              <a:gd name="T14" fmla="*/ 12 w 16"/>
              <a:gd name="T15" fmla="*/ 0 h 16"/>
              <a:gd name="T16" fmla="*/ 13 w 16"/>
              <a:gd name="T17" fmla="*/ 0 h 16"/>
              <a:gd name="T18" fmla="*/ 14 w 16"/>
              <a:gd name="T19" fmla="*/ 3 h 16"/>
              <a:gd name="T20" fmla="*/ 15 w 16"/>
              <a:gd name="T21" fmla="*/ 4 h 16"/>
              <a:gd name="T22" fmla="*/ 15 w 16"/>
              <a:gd name="T23" fmla="*/ 6 h 16"/>
              <a:gd name="T24" fmla="*/ 15 w 16"/>
              <a:gd name="T25" fmla="*/ 7 h 16"/>
              <a:gd name="T26" fmla="*/ 15 w 16"/>
              <a:gd name="T27" fmla="*/ 8 h 16"/>
              <a:gd name="T28" fmla="*/ 15 w 16"/>
              <a:gd name="T29" fmla="*/ 11 h 16"/>
              <a:gd name="T30" fmla="*/ 14 w 16"/>
              <a:gd name="T31" fmla="*/ 12 h 16"/>
              <a:gd name="T32" fmla="*/ 13 w 16"/>
              <a:gd name="T33" fmla="*/ 12 h 16"/>
              <a:gd name="T34" fmla="*/ 12 w 16"/>
              <a:gd name="T35" fmla="*/ 13 h 16"/>
              <a:gd name="T36" fmla="*/ 10 w 16"/>
              <a:gd name="T37" fmla="*/ 13 h 16"/>
              <a:gd name="T38" fmla="*/ 8 w 16"/>
              <a:gd name="T39" fmla="*/ 15 h 16"/>
              <a:gd name="T40" fmla="*/ 7 w 16"/>
              <a:gd name="T41" fmla="*/ 15 h 16"/>
              <a:gd name="T42" fmla="*/ 6 w 16"/>
              <a:gd name="T43" fmla="*/ 15 h 16"/>
              <a:gd name="T44" fmla="*/ 5 w 16"/>
              <a:gd name="T45" fmla="*/ 15 h 16"/>
              <a:gd name="T46" fmla="*/ 3 w 16"/>
              <a:gd name="T47" fmla="*/ 13 h 16"/>
              <a:gd name="T48" fmla="*/ 1 w 16"/>
              <a:gd name="T49" fmla="*/ 12 h 16"/>
              <a:gd name="T50" fmla="*/ 1 w 16"/>
              <a:gd name="T51" fmla="*/ 11 h 16"/>
              <a:gd name="T52" fmla="*/ 0 w 16"/>
              <a:gd name="T53" fmla="*/ 8 h 16"/>
              <a:gd name="T54" fmla="*/ 0 w 16"/>
              <a:gd name="T55" fmla="*/ 7 h 16"/>
              <a:gd name="T56" fmla="*/ 0 w 16"/>
              <a:gd name="T57" fmla="*/ 6 h 16"/>
              <a:gd name="T58" fmla="*/ 0 w 16"/>
              <a:gd name="T59" fmla="*/ 4 h 16"/>
              <a:gd name="T60" fmla="*/ 1 w 16"/>
              <a:gd name="T61" fmla="*/ 3 h 16"/>
              <a:gd name="T62" fmla="*/ 1 w 16"/>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6"/>
              <a:gd name="T98" fmla="*/ 16 w 16"/>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6">
                <a:moveTo>
                  <a:pt x="1" y="0"/>
                </a:moveTo>
                <a:lnTo>
                  <a:pt x="3" y="0"/>
                </a:lnTo>
                <a:lnTo>
                  <a:pt x="5" y="0"/>
                </a:lnTo>
                <a:lnTo>
                  <a:pt x="6" y="0"/>
                </a:lnTo>
                <a:lnTo>
                  <a:pt x="7" y="0"/>
                </a:lnTo>
                <a:lnTo>
                  <a:pt x="8" y="0"/>
                </a:lnTo>
                <a:lnTo>
                  <a:pt x="10" y="0"/>
                </a:lnTo>
                <a:lnTo>
                  <a:pt x="12" y="0"/>
                </a:lnTo>
                <a:lnTo>
                  <a:pt x="13" y="0"/>
                </a:lnTo>
                <a:lnTo>
                  <a:pt x="14" y="3"/>
                </a:lnTo>
                <a:lnTo>
                  <a:pt x="15" y="4"/>
                </a:lnTo>
                <a:lnTo>
                  <a:pt x="15" y="6"/>
                </a:lnTo>
                <a:lnTo>
                  <a:pt x="15" y="7"/>
                </a:lnTo>
                <a:lnTo>
                  <a:pt x="15" y="8"/>
                </a:lnTo>
                <a:lnTo>
                  <a:pt x="15" y="11"/>
                </a:lnTo>
                <a:lnTo>
                  <a:pt x="14" y="12"/>
                </a:lnTo>
                <a:lnTo>
                  <a:pt x="13" y="12"/>
                </a:lnTo>
                <a:lnTo>
                  <a:pt x="12" y="13"/>
                </a:lnTo>
                <a:lnTo>
                  <a:pt x="10" y="13"/>
                </a:lnTo>
                <a:lnTo>
                  <a:pt x="8" y="15"/>
                </a:lnTo>
                <a:lnTo>
                  <a:pt x="7" y="15"/>
                </a:lnTo>
                <a:lnTo>
                  <a:pt x="6" y="15"/>
                </a:lnTo>
                <a:lnTo>
                  <a:pt x="5" y="15"/>
                </a:lnTo>
                <a:lnTo>
                  <a:pt x="3" y="13"/>
                </a:lnTo>
                <a:lnTo>
                  <a:pt x="1" y="12"/>
                </a:lnTo>
                <a:lnTo>
                  <a:pt x="1" y="11"/>
                </a:lnTo>
                <a:lnTo>
                  <a:pt x="0" y="8"/>
                </a:lnTo>
                <a:lnTo>
                  <a:pt x="0" y="7"/>
                </a:lnTo>
                <a:lnTo>
                  <a:pt x="0" y="6"/>
                </a:lnTo>
                <a:lnTo>
                  <a:pt x="0" y="4"/>
                </a:lnTo>
                <a:lnTo>
                  <a:pt x="1" y="3"/>
                </a:lnTo>
                <a:lnTo>
                  <a:pt x="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2" name="Line 2077"/>
          <p:cNvSpPr>
            <a:spLocks noChangeShapeType="1"/>
          </p:cNvSpPr>
          <p:nvPr/>
        </p:nvSpPr>
        <p:spPr bwMode="auto">
          <a:xfrm flipH="1">
            <a:off x="3662289" y="327143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3" name="Freeform 2078"/>
          <p:cNvSpPr>
            <a:spLocks/>
          </p:cNvSpPr>
          <p:nvPr/>
        </p:nvSpPr>
        <p:spPr bwMode="auto">
          <a:xfrm flipH="1">
            <a:off x="3648619" y="3271438"/>
            <a:ext cx="18227" cy="13932"/>
          </a:xfrm>
          <a:custGeom>
            <a:avLst/>
            <a:gdLst>
              <a:gd name="T0" fmla="*/ 23 w 24"/>
              <a:gd name="T1" fmla="*/ 5 h 16"/>
              <a:gd name="T2" fmla="*/ 12 w 24"/>
              <a:gd name="T3" fmla="*/ 0 h 16"/>
              <a:gd name="T4" fmla="*/ 0 w 24"/>
              <a:gd name="T5" fmla="*/ 5 h 16"/>
              <a:gd name="T6" fmla="*/ 0 w 24"/>
              <a:gd name="T7" fmla="*/ 8 h 16"/>
              <a:gd name="T8" fmla="*/ 14 w 24"/>
              <a:gd name="T9" fmla="*/ 15 h 16"/>
              <a:gd name="T10" fmla="*/ 21 w 24"/>
              <a:gd name="T11" fmla="*/ 10 h 16"/>
              <a:gd name="T12" fmla="*/ 23 w 24"/>
              <a:gd name="T13" fmla="*/ 5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23" y="5"/>
                </a:moveTo>
                <a:lnTo>
                  <a:pt x="12" y="0"/>
                </a:lnTo>
                <a:lnTo>
                  <a:pt x="0" y="5"/>
                </a:lnTo>
                <a:lnTo>
                  <a:pt x="0" y="8"/>
                </a:lnTo>
                <a:lnTo>
                  <a:pt x="14" y="15"/>
                </a:lnTo>
                <a:lnTo>
                  <a:pt x="21" y="10"/>
                </a:lnTo>
                <a:lnTo>
                  <a:pt x="23"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4" name="Freeform 2079"/>
          <p:cNvSpPr>
            <a:spLocks/>
          </p:cNvSpPr>
          <p:nvPr/>
        </p:nvSpPr>
        <p:spPr bwMode="auto">
          <a:xfrm flipH="1">
            <a:off x="3646341" y="3271438"/>
            <a:ext cx="20505" cy="13932"/>
          </a:xfrm>
          <a:custGeom>
            <a:avLst/>
            <a:gdLst>
              <a:gd name="T0" fmla="*/ 26 w 27"/>
              <a:gd name="T1" fmla="*/ 5 h 16"/>
              <a:gd name="T2" fmla="*/ 14 w 27"/>
              <a:gd name="T3" fmla="*/ 0 h 16"/>
              <a:gd name="T4" fmla="*/ 0 w 27"/>
              <a:gd name="T5" fmla="*/ 5 h 16"/>
              <a:gd name="T6" fmla="*/ 0 w 27"/>
              <a:gd name="T7" fmla="*/ 8 h 16"/>
              <a:gd name="T8" fmla="*/ 16 w 27"/>
              <a:gd name="T9" fmla="*/ 15 h 16"/>
              <a:gd name="T10" fmla="*/ 23 w 27"/>
              <a:gd name="T11" fmla="*/ 10 h 16"/>
              <a:gd name="T12" fmla="*/ 26 w 27"/>
              <a:gd name="T13" fmla="*/ 5 h 16"/>
              <a:gd name="T14" fmla="*/ 0 60000 65536"/>
              <a:gd name="T15" fmla="*/ 0 60000 65536"/>
              <a:gd name="T16" fmla="*/ 0 60000 65536"/>
              <a:gd name="T17" fmla="*/ 0 60000 65536"/>
              <a:gd name="T18" fmla="*/ 0 60000 65536"/>
              <a:gd name="T19" fmla="*/ 0 60000 65536"/>
              <a:gd name="T20" fmla="*/ 0 60000 65536"/>
              <a:gd name="T21" fmla="*/ 0 w 27"/>
              <a:gd name="T22" fmla="*/ 0 h 16"/>
              <a:gd name="T23" fmla="*/ 27 w 2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6">
                <a:moveTo>
                  <a:pt x="26" y="5"/>
                </a:moveTo>
                <a:lnTo>
                  <a:pt x="14" y="0"/>
                </a:lnTo>
                <a:lnTo>
                  <a:pt x="0" y="5"/>
                </a:lnTo>
                <a:lnTo>
                  <a:pt x="0" y="8"/>
                </a:lnTo>
                <a:lnTo>
                  <a:pt x="16" y="15"/>
                </a:lnTo>
                <a:lnTo>
                  <a:pt x="23" y="10"/>
                </a:lnTo>
                <a:lnTo>
                  <a:pt x="26"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5" name="Freeform 2080"/>
          <p:cNvSpPr>
            <a:spLocks/>
          </p:cNvSpPr>
          <p:nvPr/>
        </p:nvSpPr>
        <p:spPr bwMode="auto">
          <a:xfrm flipH="1">
            <a:off x="3675200" y="3272309"/>
            <a:ext cx="12151" cy="14802"/>
          </a:xfrm>
          <a:custGeom>
            <a:avLst/>
            <a:gdLst>
              <a:gd name="T0" fmla="*/ 15 w 16"/>
              <a:gd name="T1" fmla="*/ 16 h 17"/>
              <a:gd name="T2" fmla="*/ 0 w 16"/>
              <a:gd name="T3" fmla="*/ 16 h 17"/>
              <a:gd name="T4" fmla="*/ 0 w 16"/>
              <a:gd name="T5" fmla="*/ 0 h 17"/>
              <a:gd name="T6" fmla="*/ 15 w 16"/>
              <a:gd name="T7" fmla="*/ 0 h 17"/>
              <a:gd name="T8" fmla="*/ 15 w 16"/>
              <a:gd name="T9" fmla="*/ 1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6"/>
                </a:moveTo>
                <a:lnTo>
                  <a:pt x="0" y="16"/>
                </a:lnTo>
                <a:lnTo>
                  <a:pt x="0" y="0"/>
                </a:lnTo>
                <a:lnTo>
                  <a:pt x="15" y="0"/>
                </a:lnTo>
                <a:lnTo>
                  <a:pt x="15"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6" name="Freeform 2081"/>
          <p:cNvSpPr>
            <a:spLocks/>
          </p:cNvSpPr>
          <p:nvPr/>
        </p:nvSpPr>
        <p:spPr bwMode="auto">
          <a:xfrm flipH="1">
            <a:off x="3688111" y="3272309"/>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7" name="Freeform 2082"/>
          <p:cNvSpPr>
            <a:spLocks/>
          </p:cNvSpPr>
          <p:nvPr/>
        </p:nvSpPr>
        <p:spPr bwMode="auto">
          <a:xfrm flipH="1">
            <a:off x="3680516" y="3274050"/>
            <a:ext cx="12151" cy="14802"/>
          </a:xfrm>
          <a:custGeom>
            <a:avLst/>
            <a:gdLst>
              <a:gd name="T0" fmla="*/ 7 w 16"/>
              <a:gd name="T1" fmla="*/ 0 h 17"/>
              <a:gd name="T2" fmla="*/ 10 w 16"/>
              <a:gd name="T3" fmla="*/ 0 h 17"/>
              <a:gd name="T4" fmla="*/ 13 w 16"/>
              <a:gd name="T5" fmla="*/ 0 h 17"/>
              <a:gd name="T6" fmla="*/ 15 w 16"/>
              <a:gd name="T7" fmla="*/ 3 h 17"/>
              <a:gd name="T8" fmla="*/ 15 w 16"/>
              <a:gd name="T9" fmla="*/ 6 h 17"/>
              <a:gd name="T10" fmla="*/ 15 w 16"/>
              <a:gd name="T11" fmla="*/ 12 h 17"/>
              <a:gd name="T12" fmla="*/ 13 w 16"/>
              <a:gd name="T13" fmla="*/ 16 h 17"/>
              <a:gd name="T14" fmla="*/ 10 w 16"/>
              <a:gd name="T15" fmla="*/ 16 h 17"/>
              <a:gd name="T16" fmla="*/ 7 w 16"/>
              <a:gd name="T17" fmla="*/ 16 h 17"/>
              <a:gd name="T18" fmla="*/ 4 w 16"/>
              <a:gd name="T19" fmla="*/ 16 h 17"/>
              <a:gd name="T20" fmla="*/ 2 w 16"/>
              <a:gd name="T21" fmla="*/ 12 h 17"/>
              <a:gd name="T22" fmla="*/ 0 w 16"/>
              <a:gd name="T23" fmla="*/ 6 h 17"/>
              <a:gd name="T24" fmla="*/ 2 w 16"/>
              <a:gd name="T25" fmla="*/ 3 h 17"/>
              <a:gd name="T26" fmla="*/ 4 w 16"/>
              <a:gd name="T27" fmla="*/ 0 h 17"/>
              <a:gd name="T28" fmla="*/ 7 w 1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7"/>
              <a:gd name="T47" fmla="*/ 16 w 1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7">
                <a:moveTo>
                  <a:pt x="7" y="0"/>
                </a:moveTo>
                <a:lnTo>
                  <a:pt x="10" y="0"/>
                </a:lnTo>
                <a:lnTo>
                  <a:pt x="13" y="0"/>
                </a:lnTo>
                <a:lnTo>
                  <a:pt x="15" y="3"/>
                </a:lnTo>
                <a:lnTo>
                  <a:pt x="15" y="6"/>
                </a:lnTo>
                <a:lnTo>
                  <a:pt x="15" y="12"/>
                </a:lnTo>
                <a:lnTo>
                  <a:pt x="13" y="16"/>
                </a:lnTo>
                <a:lnTo>
                  <a:pt x="10" y="16"/>
                </a:lnTo>
                <a:lnTo>
                  <a:pt x="7" y="16"/>
                </a:lnTo>
                <a:lnTo>
                  <a:pt x="4" y="16"/>
                </a:lnTo>
                <a:lnTo>
                  <a:pt x="2" y="12"/>
                </a:lnTo>
                <a:lnTo>
                  <a:pt x="0" y="6"/>
                </a:lnTo>
                <a:lnTo>
                  <a:pt x="2" y="3"/>
                </a:lnTo>
                <a:lnTo>
                  <a:pt x="4" y="0"/>
                </a:lnTo>
                <a:lnTo>
                  <a:pt x="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8" name="Freeform 2083"/>
          <p:cNvSpPr>
            <a:spLocks/>
          </p:cNvSpPr>
          <p:nvPr/>
        </p:nvSpPr>
        <p:spPr bwMode="auto">
          <a:xfrm flipH="1">
            <a:off x="3675959" y="3272309"/>
            <a:ext cx="12151" cy="871"/>
          </a:xfrm>
          <a:custGeom>
            <a:avLst/>
            <a:gdLst>
              <a:gd name="T0" fmla="*/ 8 w 16"/>
              <a:gd name="T1" fmla="*/ 0 h 1"/>
              <a:gd name="T2" fmla="*/ 8 w 16"/>
              <a:gd name="T3" fmla="*/ 0 h 1"/>
              <a:gd name="T4" fmla="*/ 11 w 16"/>
              <a:gd name="T5" fmla="*/ 0 h 1"/>
              <a:gd name="T6" fmla="*/ 15 w 16"/>
              <a:gd name="T7" fmla="*/ 0 h 1"/>
              <a:gd name="T8" fmla="*/ 11 w 16"/>
              <a:gd name="T9" fmla="*/ 0 h 1"/>
              <a:gd name="T10" fmla="*/ 8 w 16"/>
              <a:gd name="T11" fmla="*/ 0 h 1"/>
              <a:gd name="T12" fmla="*/ 0 w 16"/>
              <a:gd name="T13" fmla="*/ 0 h 1"/>
              <a:gd name="T14" fmla="*/ 8 w 16"/>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8" y="0"/>
                </a:moveTo>
                <a:lnTo>
                  <a:pt x="8" y="0"/>
                </a:lnTo>
                <a:lnTo>
                  <a:pt x="11" y="0"/>
                </a:lnTo>
                <a:lnTo>
                  <a:pt x="15" y="0"/>
                </a:lnTo>
                <a:lnTo>
                  <a:pt x="11" y="0"/>
                </a:lnTo>
                <a:lnTo>
                  <a:pt x="8" y="0"/>
                </a:lnTo>
                <a:lnTo>
                  <a:pt x="0" y="0"/>
                </a:lnTo>
                <a:lnTo>
                  <a:pt x="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899" name="Freeform 2084"/>
          <p:cNvSpPr>
            <a:spLocks/>
          </p:cNvSpPr>
          <p:nvPr/>
        </p:nvSpPr>
        <p:spPr bwMode="auto">
          <a:xfrm flipH="1">
            <a:off x="3676719" y="3274050"/>
            <a:ext cx="12151" cy="14802"/>
          </a:xfrm>
          <a:custGeom>
            <a:avLst/>
            <a:gdLst>
              <a:gd name="T0" fmla="*/ 6 w 16"/>
              <a:gd name="T1" fmla="*/ 0 h 17"/>
              <a:gd name="T2" fmla="*/ 10 w 16"/>
              <a:gd name="T3" fmla="*/ 0 h 17"/>
              <a:gd name="T4" fmla="*/ 15 w 16"/>
              <a:gd name="T5" fmla="*/ 3 h 17"/>
              <a:gd name="T6" fmla="*/ 15 w 16"/>
              <a:gd name="T7" fmla="*/ 6 h 17"/>
              <a:gd name="T8" fmla="*/ 15 w 16"/>
              <a:gd name="T9" fmla="*/ 12 h 17"/>
              <a:gd name="T10" fmla="*/ 10 w 16"/>
              <a:gd name="T11" fmla="*/ 16 h 17"/>
              <a:gd name="T12" fmla="*/ 6 w 16"/>
              <a:gd name="T13" fmla="*/ 16 h 17"/>
              <a:gd name="T14" fmla="*/ 0 w 16"/>
              <a:gd name="T15" fmla="*/ 16 h 17"/>
              <a:gd name="T16" fmla="*/ 0 w 16"/>
              <a:gd name="T17" fmla="*/ 12 h 17"/>
              <a:gd name="T18" fmla="*/ 0 w 16"/>
              <a:gd name="T19" fmla="*/ 6 h 17"/>
              <a:gd name="T20" fmla="*/ 0 w 16"/>
              <a:gd name="T21" fmla="*/ 3 h 17"/>
              <a:gd name="T22" fmla="*/ 0 w 16"/>
              <a:gd name="T23" fmla="*/ 0 h 17"/>
              <a:gd name="T24" fmla="*/ 6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6" y="0"/>
                </a:moveTo>
                <a:lnTo>
                  <a:pt x="10" y="0"/>
                </a:lnTo>
                <a:lnTo>
                  <a:pt x="15" y="3"/>
                </a:lnTo>
                <a:lnTo>
                  <a:pt x="15" y="6"/>
                </a:lnTo>
                <a:lnTo>
                  <a:pt x="15" y="12"/>
                </a:lnTo>
                <a:lnTo>
                  <a:pt x="10" y="16"/>
                </a:lnTo>
                <a:lnTo>
                  <a:pt x="6" y="16"/>
                </a:lnTo>
                <a:lnTo>
                  <a:pt x="0" y="16"/>
                </a:lnTo>
                <a:lnTo>
                  <a:pt x="0" y="12"/>
                </a:lnTo>
                <a:lnTo>
                  <a:pt x="0" y="6"/>
                </a:lnTo>
                <a:lnTo>
                  <a:pt x="0" y="3"/>
                </a:lnTo>
                <a:lnTo>
                  <a:pt x="0" y="0"/>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0" name="Freeform 2085"/>
          <p:cNvSpPr>
            <a:spLocks/>
          </p:cNvSpPr>
          <p:nvPr/>
        </p:nvSpPr>
        <p:spPr bwMode="auto">
          <a:xfrm flipH="1">
            <a:off x="3617481" y="3272309"/>
            <a:ext cx="12151" cy="14802"/>
          </a:xfrm>
          <a:custGeom>
            <a:avLst/>
            <a:gdLst>
              <a:gd name="T0" fmla="*/ 15 w 16"/>
              <a:gd name="T1" fmla="*/ 16 h 17"/>
              <a:gd name="T2" fmla="*/ 0 w 16"/>
              <a:gd name="T3" fmla="*/ 16 h 17"/>
              <a:gd name="T4" fmla="*/ 0 w 16"/>
              <a:gd name="T5" fmla="*/ 0 h 17"/>
              <a:gd name="T6" fmla="*/ 15 w 16"/>
              <a:gd name="T7" fmla="*/ 0 h 17"/>
              <a:gd name="T8" fmla="*/ 15 w 16"/>
              <a:gd name="T9" fmla="*/ 1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5" y="16"/>
                </a:moveTo>
                <a:lnTo>
                  <a:pt x="0" y="16"/>
                </a:lnTo>
                <a:lnTo>
                  <a:pt x="0" y="0"/>
                </a:lnTo>
                <a:lnTo>
                  <a:pt x="15" y="0"/>
                </a:lnTo>
                <a:lnTo>
                  <a:pt x="15"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1" name="Freeform 2086"/>
          <p:cNvSpPr>
            <a:spLocks/>
          </p:cNvSpPr>
          <p:nvPr/>
        </p:nvSpPr>
        <p:spPr bwMode="auto">
          <a:xfrm flipH="1">
            <a:off x="3631151" y="3272309"/>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2" name="Freeform 2087"/>
          <p:cNvSpPr>
            <a:spLocks/>
          </p:cNvSpPr>
          <p:nvPr/>
        </p:nvSpPr>
        <p:spPr bwMode="auto">
          <a:xfrm flipH="1">
            <a:off x="3622797" y="3274050"/>
            <a:ext cx="12151" cy="14802"/>
          </a:xfrm>
          <a:custGeom>
            <a:avLst/>
            <a:gdLst>
              <a:gd name="T0" fmla="*/ 8 w 16"/>
              <a:gd name="T1" fmla="*/ 0 h 17"/>
              <a:gd name="T2" fmla="*/ 9 w 16"/>
              <a:gd name="T3" fmla="*/ 0 h 17"/>
              <a:gd name="T4" fmla="*/ 9 w 16"/>
              <a:gd name="T5" fmla="*/ 3 h 17"/>
              <a:gd name="T6" fmla="*/ 15 w 16"/>
              <a:gd name="T7" fmla="*/ 6 h 17"/>
              <a:gd name="T8" fmla="*/ 15 w 16"/>
              <a:gd name="T9" fmla="*/ 9 h 17"/>
              <a:gd name="T10" fmla="*/ 9 w 16"/>
              <a:gd name="T11" fmla="*/ 12 h 17"/>
              <a:gd name="T12" fmla="*/ 9 w 16"/>
              <a:gd name="T13" fmla="*/ 16 h 17"/>
              <a:gd name="T14" fmla="*/ 8 w 16"/>
              <a:gd name="T15" fmla="*/ 16 h 17"/>
              <a:gd name="T16" fmla="*/ 6 w 16"/>
              <a:gd name="T17" fmla="*/ 16 h 17"/>
              <a:gd name="T18" fmla="*/ 2 w 16"/>
              <a:gd name="T19" fmla="*/ 12 h 17"/>
              <a:gd name="T20" fmla="*/ 0 w 16"/>
              <a:gd name="T21" fmla="*/ 9 h 17"/>
              <a:gd name="T22" fmla="*/ 0 w 16"/>
              <a:gd name="T23" fmla="*/ 6 h 17"/>
              <a:gd name="T24" fmla="*/ 2 w 16"/>
              <a:gd name="T25" fmla="*/ 3 h 17"/>
              <a:gd name="T26" fmla="*/ 6 w 16"/>
              <a:gd name="T27" fmla="*/ 0 h 17"/>
              <a:gd name="T28" fmla="*/ 8 w 1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7"/>
              <a:gd name="T47" fmla="*/ 16 w 1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7">
                <a:moveTo>
                  <a:pt x="8" y="0"/>
                </a:moveTo>
                <a:lnTo>
                  <a:pt x="9" y="0"/>
                </a:lnTo>
                <a:lnTo>
                  <a:pt x="9" y="3"/>
                </a:lnTo>
                <a:lnTo>
                  <a:pt x="15" y="6"/>
                </a:lnTo>
                <a:lnTo>
                  <a:pt x="15" y="9"/>
                </a:lnTo>
                <a:lnTo>
                  <a:pt x="9" y="12"/>
                </a:lnTo>
                <a:lnTo>
                  <a:pt x="9" y="16"/>
                </a:lnTo>
                <a:lnTo>
                  <a:pt x="8" y="16"/>
                </a:lnTo>
                <a:lnTo>
                  <a:pt x="6" y="16"/>
                </a:lnTo>
                <a:lnTo>
                  <a:pt x="2" y="12"/>
                </a:lnTo>
                <a:lnTo>
                  <a:pt x="0" y="9"/>
                </a:lnTo>
                <a:lnTo>
                  <a:pt x="0" y="6"/>
                </a:lnTo>
                <a:lnTo>
                  <a:pt x="2" y="3"/>
                </a:lnTo>
                <a:lnTo>
                  <a:pt x="6"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3" name="Freeform 2088"/>
          <p:cNvSpPr>
            <a:spLocks/>
          </p:cNvSpPr>
          <p:nvPr/>
        </p:nvSpPr>
        <p:spPr bwMode="auto">
          <a:xfrm flipH="1">
            <a:off x="3627354" y="3272309"/>
            <a:ext cx="759" cy="87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4" name="Freeform 2089"/>
          <p:cNvSpPr>
            <a:spLocks/>
          </p:cNvSpPr>
          <p:nvPr/>
        </p:nvSpPr>
        <p:spPr bwMode="auto">
          <a:xfrm flipH="1">
            <a:off x="3619760" y="3274050"/>
            <a:ext cx="12151" cy="14802"/>
          </a:xfrm>
          <a:custGeom>
            <a:avLst/>
            <a:gdLst>
              <a:gd name="T0" fmla="*/ 8 w 16"/>
              <a:gd name="T1" fmla="*/ 0 h 17"/>
              <a:gd name="T2" fmla="*/ 12 w 16"/>
              <a:gd name="T3" fmla="*/ 0 h 17"/>
              <a:gd name="T4" fmla="*/ 12 w 16"/>
              <a:gd name="T5" fmla="*/ 3 h 17"/>
              <a:gd name="T6" fmla="*/ 15 w 16"/>
              <a:gd name="T7" fmla="*/ 6 h 17"/>
              <a:gd name="T8" fmla="*/ 15 w 16"/>
              <a:gd name="T9" fmla="*/ 9 h 17"/>
              <a:gd name="T10" fmla="*/ 12 w 16"/>
              <a:gd name="T11" fmla="*/ 12 h 17"/>
              <a:gd name="T12" fmla="*/ 12 w 16"/>
              <a:gd name="T13" fmla="*/ 16 h 17"/>
              <a:gd name="T14" fmla="*/ 8 w 16"/>
              <a:gd name="T15" fmla="*/ 16 h 17"/>
              <a:gd name="T16" fmla="*/ 6 w 16"/>
              <a:gd name="T17" fmla="*/ 16 h 17"/>
              <a:gd name="T18" fmla="*/ 3 w 16"/>
              <a:gd name="T19" fmla="*/ 12 h 17"/>
              <a:gd name="T20" fmla="*/ 0 w 16"/>
              <a:gd name="T21" fmla="*/ 9 h 17"/>
              <a:gd name="T22" fmla="*/ 0 w 16"/>
              <a:gd name="T23" fmla="*/ 6 h 17"/>
              <a:gd name="T24" fmla="*/ 3 w 16"/>
              <a:gd name="T25" fmla="*/ 3 h 17"/>
              <a:gd name="T26" fmla="*/ 6 w 16"/>
              <a:gd name="T27" fmla="*/ 0 h 17"/>
              <a:gd name="T28" fmla="*/ 8 w 1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7"/>
              <a:gd name="T47" fmla="*/ 16 w 1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7">
                <a:moveTo>
                  <a:pt x="8" y="0"/>
                </a:moveTo>
                <a:lnTo>
                  <a:pt x="12" y="0"/>
                </a:lnTo>
                <a:lnTo>
                  <a:pt x="12" y="3"/>
                </a:lnTo>
                <a:lnTo>
                  <a:pt x="15" y="6"/>
                </a:lnTo>
                <a:lnTo>
                  <a:pt x="15" y="9"/>
                </a:lnTo>
                <a:lnTo>
                  <a:pt x="12" y="12"/>
                </a:lnTo>
                <a:lnTo>
                  <a:pt x="12" y="16"/>
                </a:lnTo>
                <a:lnTo>
                  <a:pt x="8" y="16"/>
                </a:lnTo>
                <a:lnTo>
                  <a:pt x="6" y="16"/>
                </a:lnTo>
                <a:lnTo>
                  <a:pt x="3" y="12"/>
                </a:lnTo>
                <a:lnTo>
                  <a:pt x="0" y="9"/>
                </a:lnTo>
                <a:lnTo>
                  <a:pt x="0" y="6"/>
                </a:lnTo>
                <a:lnTo>
                  <a:pt x="3" y="3"/>
                </a:lnTo>
                <a:lnTo>
                  <a:pt x="6" y="0"/>
                </a:lnTo>
                <a:lnTo>
                  <a:pt x="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5" name="Line 2090"/>
          <p:cNvSpPr>
            <a:spLocks noChangeShapeType="1"/>
          </p:cNvSpPr>
          <p:nvPr/>
        </p:nvSpPr>
        <p:spPr bwMode="auto">
          <a:xfrm flipH="1">
            <a:off x="3687351" y="327405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6" name="Line 2091"/>
          <p:cNvSpPr>
            <a:spLocks noChangeShapeType="1"/>
          </p:cNvSpPr>
          <p:nvPr/>
        </p:nvSpPr>
        <p:spPr bwMode="auto">
          <a:xfrm>
            <a:off x="3615203" y="327405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7" name="Line 2092"/>
          <p:cNvSpPr>
            <a:spLocks noChangeShapeType="1"/>
          </p:cNvSpPr>
          <p:nvPr/>
        </p:nvSpPr>
        <p:spPr bwMode="auto">
          <a:xfrm>
            <a:off x="3615203" y="3272309"/>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8" name="Line 2093"/>
          <p:cNvSpPr>
            <a:spLocks noChangeShapeType="1"/>
          </p:cNvSpPr>
          <p:nvPr/>
        </p:nvSpPr>
        <p:spPr bwMode="auto">
          <a:xfrm flipH="1">
            <a:off x="3687351" y="3272309"/>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09" name="Line 2094"/>
          <p:cNvSpPr>
            <a:spLocks noChangeShapeType="1"/>
          </p:cNvSpPr>
          <p:nvPr/>
        </p:nvSpPr>
        <p:spPr bwMode="auto">
          <a:xfrm flipH="1">
            <a:off x="3649378" y="3289723"/>
            <a:ext cx="0" cy="957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0" name="Line 2095"/>
          <p:cNvSpPr>
            <a:spLocks noChangeShapeType="1"/>
          </p:cNvSpPr>
          <p:nvPr/>
        </p:nvSpPr>
        <p:spPr bwMode="auto">
          <a:xfrm flipH="1">
            <a:off x="3269650" y="321310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1" name="Line 2096"/>
          <p:cNvSpPr>
            <a:spLocks noChangeShapeType="1"/>
          </p:cNvSpPr>
          <p:nvPr/>
        </p:nvSpPr>
        <p:spPr bwMode="auto">
          <a:xfrm flipH="1">
            <a:off x="3266612" y="321310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2" name="Line 2097"/>
          <p:cNvSpPr>
            <a:spLocks noChangeShapeType="1"/>
          </p:cNvSpPr>
          <p:nvPr/>
        </p:nvSpPr>
        <p:spPr bwMode="auto">
          <a:xfrm flipH="1">
            <a:off x="3251423" y="3213971"/>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3" name="Line 2098"/>
          <p:cNvSpPr>
            <a:spLocks noChangeShapeType="1"/>
          </p:cNvSpPr>
          <p:nvPr/>
        </p:nvSpPr>
        <p:spPr bwMode="auto">
          <a:xfrm flipH="1">
            <a:off x="3259017" y="321397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4" name="Line 2099"/>
          <p:cNvSpPr>
            <a:spLocks noChangeShapeType="1"/>
          </p:cNvSpPr>
          <p:nvPr/>
        </p:nvSpPr>
        <p:spPr bwMode="auto">
          <a:xfrm flipH="1">
            <a:off x="3256739" y="321484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5" name="Freeform 2100"/>
          <p:cNvSpPr>
            <a:spLocks/>
          </p:cNvSpPr>
          <p:nvPr/>
        </p:nvSpPr>
        <p:spPr bwMode="auto">
          <a:xfrm flipH="1">
            <a:off x="3249144" y="3216583"/>
            <a:ext cx="12151" cy="871"/>
          </a:xfrm>
          <a:custGeom>
            <a:avLst/>
            <a:gdLst>
              <a:gd name="T0" fmla="*/ 0 w 16"/>
              <a:gd name="T1" fmla="*/ 0 h 1"/>
              <a:gd name="T2" fmla="*/ 0 w 16"/>
              <a:gd name="T3" fmla="*/ 0 h 1"/>
              <a:gd name="T4" fmla="*/ 15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0" y="0"/>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6" name="Line 2101"/>
          <p:cNvSpPr>
            <a:spLocks noChangeShapeType="1"/>
          </p:cNvSpPr>
          <p:nvPr/>
        </p:nvSpPr>
        <p:spPr bwMode="auto">
          <a:xfrm flipH="1">
            <a:off x="3249904" y="3217454"/>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7" name="Line 2102"/>
          <p:cNvSpPr>
            <a:spLocks noChangeShapeType="1"/>
          </p:cNvSpPr>
          <p:nvPr/>
        </p:nvSpPr>
        <p:spPr bwMode="auto">
          <a:xfrm flipH="1">
            <a:off x="3234715" y="3218324"/>
            <a:ext cx="121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8" name="Line 2103"/>
          <p:cNvSpPr>
            <a:spLocks noChangeShapeType="1"/>
          </p:cNvSpPr>
          <p:nvPr/>
        </p:nvSpPr>
        <p:spPr bwMode="auto">
          <a:xfrm flipH="1">
            <a:off x="3244588" y="3220066"/>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19" name="Line 2104"/>
          <p:cNvSpPr>
            <a:spLocks noChangeShapeType="1"/>
          </p:cNvSpPr>
          <p:nvPr/>
        </p:nvSpPr>
        <p:spPr bwMode="auto">
          <a:xfrm flipH="1">
            <a:off x="3241550" y="3221807"/>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0" name="Line 2105"/>
          <p:cNvSpPr>
            <a:spLocks noChangeShapeType="1"/>
          </p:cNvSpPr>
          <p:nvPr/>
        </p:nvSpPr>
        <p:spPr bwMode="auto">
          <a:xfrm flipH="1">
            <a:off x="3238512" y="3224419"/>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1" name="Line 2106"/>
          <p:cNvSpPr>
            <a:spLocks noChangeShapeType="1"/>
          </p:cNvSpPr>
          <p:nvPr/>
        </p:nvSpPr>
        <p:spPr bwMode="auto">
          <a:xfrm flipH="1">
            <a:off x="3224082" y="3227902"/>
            <a:ext cx="121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2" name="Line 2107"/>
          <p:cNvSpPr>
            <a:spLocks noChangeShapeType="1"/>
          </p:cNvSpPr>
          <p:nvPr/>
        </p:nvSpPr>
        <p:spPr bwMode="auto">
          <a:xfrm flipH="1">
            <a:off x="3232436" y="3230514"/>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3" name="Freeform 2108"/>
          <p:cNvSpPr>
            <a:spLocks/>
          </p:cNvSpPr>
          <p:nvPr/>
        </p:nvSpPr>
        <p:spPr bwMode="auto">
          <a:xfrm flipH="1">
            <a:off x="3228639" y="3233127"/>
            <a:ext cx="12151" cy="13932"/>
          </a:xfrm>
          <a:custGeom>
            <a:avLst/>
            <a:gdLst>
              <a:gd name="T0" fmla="*/ 0 w 16"/>
              <a:gd name="T1" fmla="*/ 0 h 16"/>
              <a:gd name="T2" fmla="*/ 10 w 16"/>
              <a:gd name="T3" fmla="*/ 8 h 16"/>
              <a:gd name="T4" fmla="*/ 15 w 16"/>
              <a:gd name="T5" fmla="*/ 15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0" y="0"/>
                </a:moveTo>
                <a:lnTo>
                  <a:pt x="10" y="8"/>
                </a:lnTo>
                <a:lnTo>
                  <a:pt x="15"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4" name="Line 2109"/>
          <p:cNvSpPr>
            <a:spLocks noChangeShapeType="1"/>
          </p:cNvSpPr>
          <p:nvPr/>
        </p:nvSpPr>
        <p:spPr bwMode="auto">
          <a:xfrm flipH="1">
            <a:off x="3227120" y="3236609"/>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5" name="Line 2110"/>
          <p:cNvSpPr>
            <a:spLocks noChangeShapeType="1"/>
          </p:cNvSpPr>
          <p:nvPr/>
        </p:nvSpPr>
        <p:spPr bwMode="auto">
          <a:xfrm flipH="1">
            <a:off x="3225601" y="3239222"/>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6" name="Line 2111"/>
          <p:cNvSpPr>
            <a:spLocks noChangeShapeType="1"/>
          </p:cNvSpPr>
          <p:nvPr/>
        </p:nvSpPr>
        <p:spPr bwMode="auto">
          <a:xfrm flipH="1">
            <a:off x="3224082" y="3242705"/>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7" name="Line 2112"/>
          <p:cNvSpPr>
            <a:spLocks noChangeShapeType="1"/>
          </p:cNvSpPr>
          <p:nvPr/>
        </p:nvSpPr>
        <p:spPr bwMode="auto">
          <a:xfrm>
            <a:off x="3222563" y="3247058"/>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8" name="Line 2113"/>
          <p:cNvSpPr>
            <a:spLocks noChangeShapeType="1"/>
          </p:cNvSpPr>
          <p:nvPr/>
        </p:nvSpPr>
        <p:spPr bwMode="auto">
          <a:xfrm flipH="1">
            <a:off x="3221045" y="3249670"/>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29" name="Line 2114"/>
          <p:cNvSpPr>
            <a:spLocks noChangeShapeType="1"/>
          </p:cNvSpPr>
          <p:nvPr/>
        </p:nvSpPr>
        <p:spPr bwMode="auto">
          <a:xfrm flipH="1">
            <a:off x="3206615" y="3254024"/>
            <a:ext cx="121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0" name="Line 2115"/>
          <p:cNvSpPr>
            <a:spLocks noChangeShapeType="1"/>
          </p:cNvSpPr>
          <p:nvPr/>
        </p:nvSpPr>
        <p:spPr bwMode="auto">
          <a:xfrm flipH="1">
            <a:off x="3217247" y="3257507"/>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1" name="Line 2116"/>
          <p:cNvSpPr>
            <a:spLocks noChangeShapeType="1"/>
          </p:cNvSpPr>
          <p:nvPr/>
        </p:nvSpPr>
        <p:spPr bwMode="auto">
          <a:xfrm flipH="1">
            <a:off x="3205855" y="3260990"/>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2" name="Line 2117"/>
          <p:cNvSpPr>
            <a:spLocks noChangeShapeType="1"/>
          </p:cNvSpPr>
          <p:nvPr/>
        </p:nvSpPr>
        <p:spPr bwMode="auto">
          <a:xfrm flipH="1">
            <a:off x="3215728" y="3266214"/>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3" name="Line 2118"/>
          <p:cNvSpPr>
            <a:spLocks noChangeShapeType="1"/>
          </p:cNvSpPr>
          <p:nvPr/>
        </p:nvSpPr>
        <p:spPr bwMode="auto">
          <a:xfrm flipH="1">
            <a:off x="3214969" y="327056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4" name="Line 2119"/>
          <p:cNvSpPr>
            <a:spLocks noChangeShapeType="1"/>
          </p:cNvSpPr>
          <p:nvPr/>
        </p:nvSpPr>
        <p:spPr bwMode="auto">
          <a:xfrm flipH="1">
            <a:off x="3214969" y="3272309"/>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5" name="Line 2120"/>
          <p:cNvSpPr>
            <a:spLocks noChangeShapeType="1"/>
          </p:cNvSpPr>
          <p:nvPr/>
        </p:nvSpPr>
        <p:spPr bwMode="auto">
          <a:xfrm flipH="1">
            <a:off x="3214969" y="3278404"/>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6" name="Line 2121"/>
          <p:cNvSpPr>
            <a:spLocks noChangeShapeType="1"/>
          </p:cNvSpPr>
          <p:nvPr/>
        </p:nvSpPr>
        <p:spPr bwMode="auto">
          <a:xfrm flipH="1">
            <a:off x="3214969" y="328275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7" name="Line 2122"/>
          <p:cNvSpPr>
            <a:spLocks noChangeShapeType="1"/>
          </p:cNvSpPr>
          <p:nvPr/>
        </p:nvSpPr>
        <p:spPr bwMode="auto">
          <a:xfrm flipH="1">
            <a:off x="3203577" y="3287111"/>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8" name="Line 2123"/>
          <p:cNvSpPr>
            <a:spLocks noChangeShapeType="1"/>
          </p:cNvSpPr>
          <p:nvPr/>
        </p:nvSpPr>
        <p:spPr bwMode="auto">
          <a:xfrm flipH="1">
            <a:off x="3203577" y="3290594"/>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39" name="Line 2124"/>
          <p:cNvSpPr>
            <a:spLocks noChangeShapeType="1"/>
          </p:cNvSpPr>
          <p:nvPr/>
        </p:nvSpPr>
        <p:spPr bwMode="auto">
          <a:xfrm flipH="1">
            <a:off x="3214969" y="329494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0" name="Line 2125"/>
          <p:cNvSpPr>
            <a:spLocks noChangeShapeType="1"/>
          </p:cNvSpPr>
          <p:nvPr/>
        </p:nvSpPr>
        <p:spPr bwMode="auto">
          <a:xfrm flipH="1">
            <a:off x="3214969" y="3298431"/>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1" name="Line 2126"/>
          <p:cNvSpPr>
            <a:spLocks noChangeShapeType="1"/>
          </p:cNvSpPr>
          <p:nvPr/>
        </p:nvSpPr>
        <p:spPr bwMode="auto">
          <a:xfrm flipH="1">
            <a:off x="3205096" y="3304526"/>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2" name="Line 2127"/>
          <p:cNvSpPr>
            <a:spLocks noChangeShapeType="1"/>
          </p:cNvSpPr>
          <p:nvPr/>
        </p:nvSpPr>
        <p:spPr bwMode="auto">
          <a:xfrm flipH="1">
            <a:off x="3217247" y="3307138"/>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3" name="Line 2128"/>
          <p:cNvSpPr>
            <a:spLocks noChangeShapeType="1"/>
          </p:cNvSpPr>
          <p:nvPr/>
        </p:nvSpPr>
        <p:spPr bwMode="auto">
          <a:xfrm>
            <a:off x="3217247" y="331062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4" name="Line 2129"/>
          <p:cNvSpPr>
            <a:spLocks noChangeShapeType="1"/>
          </p:cNvSpPr>
          <p:nvPr/>
        </p:nvSpPr>
        <p:spPr bwMode="auto">
          <a:xfrm>
            <a:off x="3219526" y="3315845"/>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5" name="Line 2130"/>
          <p:cNvSpPr>
            <a:spLocks noChangeShapeType="1"/>
          </p:cNvSpPr>
          <p:nvPr/>
        </p:nvSpPr>
        <p:spPr bwMode="auto">
          <a:xfrm>
            <a:off x="3221045" y="331845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6" name="Line 2131"/>
          <p:cNvSpPr>
            <a:spLocks noChangeShapeType="1"/>
          </p:cNvSpPr>
          <p:nvPr/>
        </p:nvSpPr>
        <p:spPr bwMode="auto">
          <a:xfrm flipH="1">
            <a:off x="3211931" y="3322811"/>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7" name="Line 2132"/>
          <p:cNvSpPr>
            <a:spLocks noChangeShapeType="1"/>
          </p:cNvSpPr>
          <p:nvPr/>
        </p:nvSpPr>
        <p:spPr bwMode="auto">
          <a:xfrm flipH="1">
            <a:off x="3225601" y="3326294"/>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8" name="Line 2133"/>
          <p:cNvSpPr>
            <a:spLocks noChangeShapeType="1"/>
          </p:cNvSpPr>
          <p:nvPr/>
        </p:nvSpPr>
        <p:spPr bwMode="auto">
          <a:xfrm flipH="1">
            <a:off x="3216488" y="3328906"/>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49" name="Line 2134"/>
          <p:cNvSpPr>
            <a:spLocks noChangeShapeType="1"/>
          </p:cNvSpPr>
          <p:nvPr/>
        </p:nvSpPr>
        <p:spPr bwMode="auto">
          <a:xfrm flipH="1">
            <a:off x="3229399" y="3332389"/>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0" name="Line 2135"/>
          <p:cNvSpPr>
            <a:spLocks noChangeShapeType="1"/>
          </p:cNvSpPr>
          <p:nvPr/>
        </p:nvSpPr>
        <p:spPr bwMode="auto">
          <a:xfrm>
            <a:off x="3231677" y="3335001"/>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1" name="Freeform 2136"/>
          <p:cNvSpPr>
            <a:spLocks/>
          </p:cNvSpPr>
          <p:nvPr/>
        </p:nvSpPr>
        <p:spPr bwMode="auto">
          <a:xfrm flipH="1">
            <a:off x="3234715" y="3339355"/>
            <a:ext cx="759" cy="13932"/>
          </a:xfrm>
          <a:custGeom>
            <a:avLst/>
            <a:gdLst>
              <a:gd name="T0" fmla="*/ 0 w 1"/>
              <a:gd name="T1" fmla="*/ 0 h 16"/>
              <a:gd name="T2" fmla="*/ 0 w 1"/>
              <a:gd name="T3" fmla="*/ 6 h 16"/>
              <a:gd name="T4" fmla="*/ 0 w 1"/>
              <a:gd name="T5" fmla="*/ 15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0"/>
                </a:moveTo>
                <a:lnTo>
                  <a:pt x="0" y="6"/>
                </a:lnTo>
                <a:lnTo>
                  <a:pt x="0" y="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2" name="Line 2137"/>
          <p:cNvSpPr>
            <a:spLocks noChangeShapeType="1"/>
          </p:cNvSpPr>
          <p:nvPr/>
        </p:nvSpPr>
        <p:spPr bwMode="auto">
          <a:xfrm>
            <a:off x="3236993" y="3340225"/>
            <a:ext cx="759"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3" name="Line 2138"/>
          <p:cNvSpPr>
            <a:spLocks noChangeShapeType="1"/>
          </p:cNvSpPr>
          <p:nvPr/>
        </p:nvSpPr>
        <p:spPr bwMode="auto">
          <a:xfrm>
            <a:off x="3240031" y="334283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4" name="Line 2139"/>
          <p:cNvSpPr>
            <a:spLocks noChangeShapeType="1"/>
          </p:cNvSpPr>
          <p:nvPr/>
        </p:nvSpPr>
        <p:spPr bwMode="auto">
          <a:xfrm>
            <a:off x="3243069" y="334545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5" name="Line 2140"/>
          <p:cNvSpPr>
            <a:spLocks noChangeShapeType="1"/>
          </p:cNvSpPr>
          <p:nvPr/>
        </p:nvSpPr>
        <p:spPr bwMode="auto">
          <a:xfrm flipH="1">
            <a:off x="3234715" y="3347191"/>
            <a:ext cx="121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6" name="Line 2141"/>
          <p:cNvSpPr>
            <a:spLocks noChangeShapeType="1"/>
          </p:cNvSpPr>
          <p:nvPr/>
        </p:nvSpPr>
        <p:spPr bwMode="auto">
          <a:xfrm flipH="1">
            <a:off x="3237753" y="3348933"/>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7" name="Line 2142"/>
          <p:cNvSpPr>
            <a:spLocks noChangeShapeType="1"/>
          </p:cNvSpPr>
          <p:nvPr/>
        </p:nvSpPr>
        <p:spPr bwMode="auto">
          <a:xfrm flipH="1">
            <a:off x="3252182" y="3349803"/>
            <a:ext cx="0" cy="8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8" name="Line 2143"/>
          <p:cNvSpPr>
            <a:spLocks noChangeShapeType="1"/>
          </p:cNvSpPr>
          <p:nvPr/>
        </p:nvSpPr>
        <p:spPr bwMode="auto">
          <a:xfrm>
            <a:off x="3255220" y="3351545"/>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59" name="Line 2144"/>
          <p:cNvSpPr>
            <a:spLocks noChangeShapeType="1"/>
          </p:cNvSpPr>
          <p:nvPr/>
        </p:nvSpPr>
        <p:spPr bwMode="auto">
          <a:xfrm>
            <a:off x="3258258" y="3353286"/>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0" name="Line 2145"/>
          <p:cNvSpPr>
            <a:spLocks noChangeShapeType="1"/>
          </p:cNvSpPr>
          <p:nvPr/>
        </p:nvSpPr>
        <p:spPr bwMode="auto">
          <a:xfrm>
            <a:off x="3260536" y="335415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1" name="Line 2146"/>
          <p:cNvSpPr>
            <a:spLocks noChangeShapeType="1"/>
          </p:cNvSpPr>
          <p:nvPr/>
        </p:nvSpPr>
        <p:spPr bwMode="auto">
          <a:xfrm>
            <a:off x="3265093" y="335415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2" name="Line 2147"/>
          <p:cNvSpPr>
            <a:spLocks noChangeShapeType="1"/>
          </p:cNvSpPr>
          <p:nvPr/>
        </p:nvSpPr>
        <p:spPr bwMode="auto">
          <a:xfrm>
            <a:off x="3268131" y="335415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3" name="Line 2148"/>
          <p:cNvSpPr>
            <a:spLocks noChangeShapeType="1"/>
          </p:cNvSpPr>
          <p:nvPr/>
        </p:nvSpPr>
        <p:spPr bwMode="auto">
          <a:xfrm>
            <a:off x="3271928" y="335415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4" name="Line 2149"/>
          <p:cNvSpPr>
            <a:spLocks noChangeShapeType="1"/>
          </p:cNvSpPr>
          <p:nvPr/>
        </p:nvSpPr>
        <p:spPr bwMode="auto">
          <a:xfrm>
            <a:off x="3274966" y="3354157"/>
            <a:ext cx="379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5" name="Line 2150"/>
          <p:cNvSpPr>
            <a:spLocks noChangeShapeType="1"/>
          </p:cNvSpPr>
          <p:nvPr/>
        </p:nvSpPr>
        <p:spPr bwMode="auto">
          <a:xfrm>
            <a:off x="3278763" y="3354157"/>
            <a:ext cx="30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6" name="Line 2151"/>
          <p:cNvSpPr>
            <a:spLocks noChangeShapeType="1"/>
          </p:cNvSpPr>
          <p:nvPr/>
        </p:nvSpPr>
        <p:spPr bwMode="auto">
          <a:xfrm>
            <a:off x="3280282" y="3353286"/>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7" name="Line 2152"/>
          <p:cNvSpPr>
            <a:spLocks noChangeShapeType="1"/>
          </p:cNvSpPr>
          <p:nvPr/>
        </p:nvSpPr>
        <p:spPr bwMode="auto">
          <a:xfrm>
            <a:off x="3284839" y="3351545"/>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8" name="Line 2153"/>
          <p:cNvSpPr>
            <a:spLocks noChangeShapeType="1"/>
          </p:cNvSpPr>
          <p:nvPr/>
        </p:nvSpPr>
        <p:spPr bwMode="auto">
          <a:xfrm flipH="1">
            <a:off x="3277244" y="3349803"/>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69" name="Line 2154"/>
          <p:cNvSpPr>
            <a:spLocks noChangeShapeType="1"/>
          </p:cNvSpPr>
          <p:nvPr/>
        </p:nvSpPr>
        <p:spPr bwMode="auto">
          <a:xfrm>
            <a:off x="3290915" y="3348933"/>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0" name="Line 2155"/>
          <p:cNvSpPr>
            <a:spLocks noChangeShapeType="1"/>
          </p:cNvSpPr>
          <p:nvPr/>
        </p:nvSpPr>
        <p:spPr bwMode="auto">
          <a:xfrm>
            <a:off x="3294712" y="334719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1" name="Line 2156"/>
          <p:cNvSpPr>
            <a:spLocks noChangeShapeType="1"/>
          </p:cNvSpPr>
          <p:nvPr/>
        </p:nvSpPr>
        <p:spPr bwMode="auto">
          <a:xfrm flipH="1">
            <a:off x="3287117" y="3345450"/>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2" name="Line 2157"/>
          <p:cNvSpPr>
            <a:spLocks noChangeShapeType="1"/>
          </p:cNvSpPr>
          <p:nvPr/>
        </p:nvSpPr>
        <p:spPr bwMode="auto">
          <a:xfrm flipH="1">
            <a:off x="3289396" y="3342837"/>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3" name="Line 2158"/>
          <p:cNvSpPr>
            <a:spLocks noChangeShapeType="1"/>
          </p:cNvSpPr>
          <p:nvPr/>
        </p:nvSpPr>
        <p:spPr bwMode="auto">
          <a:xfrm>
            <a:off x="3302306" y="3340225"/>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4" name="Freeform 2159"/>
          <p:cNvSpPr>
            <a:spLocks/>
          </p:cNvSpPr>
          <p:nvPr/>
        </p:nvSpPr>
        <p:spPr bwMode="auto">
          <a:xfrm flipH="1">
            <a:off x="3302306" y="3338484"/>
            <a:ext cx="12151" cy="871"/>
          </a:xfrm>
          <a:custGeom>
            <a:avLst/>
            <a:gdLst>
              <a:gd name="T0" fmla="*/ 15 w 16"/>
              <a:gd name="T1" fmla="*/ 0 h 1"/>
              <a:gd name="T2" fmla="*/ 11 w 16"/>
              <a:gd name="T3" fmla="*/ 0 h 1"/>
              <a:gd name="T4" fmla="*/ 0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15" y="0"/>
                </a:moveTo>
                <a:lnTo>
                  <a:pt x="1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5" name="Line 2160"/>
          <p:cNvSpPr>
            <a:spLocks noChangeShapeType="1"/>
          </p:cNvSpPr>
          <p:nvPr/>
        </p:nvSpPr>
        <p:spPr bwMode="auto">
          <a:xfrm flipH="1">
            <a:off x="3296990" y="3335001"/>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6" name="Line 2161"/>
          <p:cNvSpPr>
            <a:spLocks noChangeShapeType="1"/>
          </p:cNvSpPr>
          <p:nvPr/>
        </p:nvSpPr>
        <p:spPr bwMode="auto">
          <a:xfrm flipH="1">
            <a:off x="3299269" y="3332389"/>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7" name="Line 2162"/>
          <p:cNvSpPr>
            <a:spLocks noChangeShapeType="1"/>
          </p:cNvSpPr>
          <p:nvPr/>
        </p:nvSpPr>
        <p:spPr bwMode="auto">
          <a:xfrm>
            <a:off x="3312179" y="3328906"/>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8" name="Line 2163"/>
          <p:cNvSpPr>
            <a:spLocks noChangeShapeType="1"/>
          </p:cNvSpPr>
          <p:nvPr/>
        </p:nvSpPr>
        <p:spPr bwMode="auto">
          <a:xfrm flipH="1">
            <a:off x="3303825" y="3326294"/>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79" name="Line 2164"/>
          <p:cNvSpPr>
            <a:spLocks noChangeShapeType="1"/>
          </p:cNvSpPr>
          <p:nvPr/>
        </p:nvSpPr>
        <p:spPr bwMode="auto">
          <a:xfrm>
            <a:off x="3317496" y="332281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0" name="Line 2165"/>
          <p:cNvSpPr>
            <a:spLocks noChangeShapeType="1"/>
          </p:cNvSpPr>
          <p:nvPr/>
        </p:nvSpPr>
        <p:spPr bwMode="auto">
          <a:xfrm flipH="1">
            <a:off x="3307623" y="3318457"/>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1" name="Line 2166"/>
          <p:cNvSpPr>
            <a:spLocks noChangeShapeType="1"/>
          </p:cNvSpPr>
          <p:nvPr/>
        </p:nvSpPr>
        <p:spPr bwMode="auto">
          <a:xfrm flipH="1">
            <a:off x="3309901" y="3314104"/>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2" name="Freeform 2167"/>
          <p:cNvSpPr>
            <a:spLocks/>
          </p:cNvSpPr>
          <p:nvPr/>
        </p:nvSpPr>
        <p:spPr bwMode="auto">
          <a:xfrm flipH="1">
            <a:off x="3321293" y="3311491"/>
            <a:ext cx="759" cy="13932"/>
          </a:xfrm>
          <a:custGeom>
            <a:avLst/>
            <a:gdLst>
              <a:gd name="T0" fmla="*/ 0 w 1"/>
              <a:gd name="T1" fmla="*/ 15 h 16"/>
              <a:gd name="T2" fmla="*/ 0 w 1"/>
              <a:gd name="T3" fmla="*/ 8 h 16"/>
              <a:gd name="T4" fmla="*/ 0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5"/>
                </a:moveTo>
                <a:lnTo>
                  <a:pt x="0" y="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3" name="Line 2168"/>
          <p:cNvSpPr>
            <a:spLocks noChangeShapeType="1"/>
          </p:cNvSpPr>
          <p:nvPr/>
        </p:nvSpPr>
        <p:spPr bwMode="auto">
          <a:xfrm flipH="1">
            <a:off x="3311420" y="3306267"/>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4" name="Line 2169"/>
          <p:cNvSpPr>
            <a:spLocks noChangeShapeType="1"/>
          </p:cNvSpPr>
          <p:nvPr/>
        </p:nvSpPr>
        <p:spPr bwMode="auto">
          <a:xfrm flipH="1">
            <a:off x="3312939" y="3302784"/>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5" name="Line 2170"/>
          <p:cNvSpPr>
            <a:spLocks noChangeShapeType="1"/>
          </p:cNvSpPr>
          <p:nvPr/>
        </p:nvSpPr>
        <p:spPr bwMode="auto">
          <a:xfrm flipH="1">
            <a:off x="3313698" y="3298431"/>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6" name="Line 2171"/>
          <p:cNvSpPr>
            <a:spLocks noChangeShapeType="1"/>
          </p:cNvSpPr>
          <p:nvPr/>
        </p:nvSpPr>
        <p:spPr bwMode="auto">
          <a:xfrm flipH="1">
            <a:off x="3314458" y="3293206"/>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7" name="Freeform 2172"/>
          <p:cNvSpPr>
            <a:spLocks/>
          </p:cNvSpPr>
          <p:nvPr/>
        </p:nvSpPr>
        <p:spPr bwMode="auto">
          <a:xfrm flipH="1">
            <a:off x="3325850" y="3290594"/>
            <a:ext cx="759" cy="13932"/>
          </a:xfrm>
          <a:custGeom>
            <a:avLst/>
            <a:gdLst>
              <a:gd name="T0" fmla="*/ 0 w 1"/>
              <a:gd name="T1" fmla="*/ 15 h 16"/>
              <a:gd name="T2" fmla="*/ 0 w 1"/>
              <a:gd name="T3" fmla="*/ 7 h 16"/>
              <a:gd name="T4" fmla="*/ 0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15"/>
                </a:moveTo>
                <a:lnTo>
                  <a:pt x="0" y="7"/>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8" name="Line 2173"/>
          <p:cNvSpPr>
            <a:spLocks noChangeShapeType="1"/>
          </p:cNvSpPr>
          <p:nvPr/>
        </p:nvSpPr>
        <p:spPr bwMode="auto">
          <a:xfrm flipH="1">
            <a:off x="3315217" y="3287111"/>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89" name="Line 2174"/>
          <p:cNvSpPr>
            <a:spLocks noChangeShapeType="1"/>
          </p:cNvSpPr>
          <p:nvPr/>
        </p:nvSpPr>
        <p:spPr bwMode="auto">
          <a:xfrm flipH="1">
            <a:off x="3315217" y="3282758"/>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0" name="Line 2175"/>
          <p:cNvSpPr>
            <a:spLocks noChangeShapeType="1"/>
          </p:cNvSpPr>
          <p:nvPr/>
        </p:nvSpPr>
        <p:spPr bwMode="auto">
          <a:xfrm flipH="1">
            <a:off x="3315217" y="3276663"/>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1" name="Line 2176"/>
          <p:cNvSpPr>
            <a:spLocks noChangeShapeType="1"/>
          </p:cNvSpPr>
          <p:nvPr/>
        </p:nvSpPr>
        <p:spPr bwMode="auto">
          <a:xfrm flipH="1">
            <a:off x="3314458" y="3273180"/>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2" name="Line 2177"/>
          <p:cNvSpPr>
            <a:spLocks noChangeShapeType="1"/>
          </p:cNvSpPr>
          <p:nvPr/>
        </p:nvSpPr>
        <p:spPr bwMode="auto">
          <a:xfrm flipH="1">
            <a:off x="3314458" y="3270568"/>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3" name="Line 2178"/>
          <p:cNvSpPr>
            <a:spLocks noChangeShapeType="1"/>
          </p:cNvSpPr>
          <p:nvPr/>
        </p:nvSpPr>
        <p:spPr bwMode="auto">
          <a:xfrm flipH="1">
            <a:off x="3312939" y="3265343"/>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4" name="Line 2179"/>
          <p:cNvSpPr>
            <a:spLocks noChangeShapeType="1"/>
          </p:cNvSpPr>
          <p:nvPr/>
        </p:nvSpPr>
        <p:spPr bwMode="auto">
          <a:xfrm flipH="1">
            <a:off x="3311420" y="3260990"/>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5" name="Line 2180"/>
          <p:cNvSpPr>
            <a:spLocks noChangeShapeType="1"/>
          </p:cNvSpPr>
          <p:nvPr/>
        </p:nvSpPr>
        <p:spPr bwMode="auto">
          <a:xfrm flipH="1">
            <a:off x="3310660" y="3257507"/>
            <a:ext cx="835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6" name="Line 2181"/>
          <p:cNvSpPr>
            <a:spLocks noChangeShapeType="1"/>
          </p:cNvSpPr>
          <p:nvPr/>
        </p:nvSpPr>
        <p:spPr bwMode="auto">
          <a:xfrm flipH="1">
            <a:off x="3309901" y="3254024"/>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7" name="Freeform 2182"/>
          <p:cNvSpPr>
            <a:spLocks/>
          </p:cNvSpPr>
          <p:nvPr/>
        </p:nvSpPr>
        <p:spPr bwMode="auto">
          <a:xfrm flipH="1">
            <a:off x="3315977" y="3250541"/>
            <a:ext cx="12151" cy="13932"/>
          </a:xfrm>
          <a:custGeom>
            <a:avLst/>
            <a:gdLst>
              <a:gd name="T0" fmla="*/ 0 w 16"/>
              <a:gd name="T1" fmla="*/ 15 h 16"/>
              <a:gd name="T2" fmla="*/ 7 w 16"/>
              <a:gd name="T3" fmla="*/ 4 h 16"/>
              <a:gd name="T4" fmla="*/ 15 w 16"/>
              <a:gd name="T5" fmla="*/ 0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0" y="15"/>
                </a:moveTo>
                <a:lnTo>
                  <a:pt x="7" y="4"/>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8" name="Line 2183"/>
          <p:cNvSpPr>
            <a:spLocks noChangeShapeType="1"/>
          </p:cNvSpPr>
          <p:nvPr/>
        </p:nvSpPr>
        <p:spPr bwMode="auto">
          <a:xfrm flipH="1">
            <a:off x="3306863" y="3246187"/>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999" name="Line 2184"/>
          <p:cNvSpPr>
            <a:spLocks noChangeShapeType="1"/>
          </p:cNvSpPr>
          <p:nvPr/>
        </p:nvSpPr>
        <p:spPr bwMode="auto">
          <a:xfrm flipH="1">
            <a:off x="3304585" y="3242705"/>
            <a:ext cx="607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0" name="Line 2185"/>
          <p:cNvSpPr>
            <a:spLocks noChangeShapeType="1"/>
          </p:cNvSpPr>
          <p:nvPr/>
        </p:nvSpPr>
        <p:spPr bwMode="auto">
          <a:xfrm flipH="1">
            <a:off x="3303066" y="3239222"/>
            <a:ext cx="75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1" name="Line 2186"/>
          <p:cNvSpPr>
            <a:spLocks noChangeShapeType="1"/>
          </p:cNvSpPr>
          <p:nvPr/>
        </p:nvSpPr>
        <p:spPr bwMode="auto">
          <a:xfrm flipH="1">
            <a:off x="3310660" y="3236609"/>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2" name="Line 2187"/>
          <p:cNvSpPr>
            <a:spLocks noChangeShapeType="1"/>
          </p:cNvSpPr>
          <p:nvPr/>
        </p:nvSpPr>
        <p:spPr bwMode="auto">
          <a:xfrm flipH="1">
            <a:off x="3309142" y="3233127"/>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3" name="Line 2188"/>
          <p:cNvSpPr>
            <a:spLocks noChangeShapeType="1"/>
          </p:cNvSpPr>
          <p:nvPr/>
        </p:nvSpPr>
        <p:spPr bwMode="auto">
          <a:xfrm flipH="1">
            <a:off x="3306104" y="3230514"/>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4" name="Line 2189"/>
          <p:cNvSpPr>
            <a:spLocks noChangeShapeType="1"/>
          </p:cNvSpPr>
          <p:nvPr/>
        </p:nvSpPr>
        <p:spPr bwMode="auto">
          <a:xfrm>
            <a:off x="3303825" y="3227902"/>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5" name="Freeform 2190"/>
          <p:cNvSpPr>
            <a:spLocks/>
          </p:cNvSpPr>
          <p:nvPr/>
        </p:nvSpPr>
        <p:spPr bwMode="auto">
          <a:xfrm flipH="1">
            <a:off x="3297750" y="3225290"/>
            <a:ext cx="12151" cy="871"/>
          </a:xfrm>
          <a:custGeom>
            <a:avLst/>
            <a:gdLst>
              <a:gd name="T0" fmla="*/ 0 w 16"/>
              <a:gd name="T1" fmla="*/ 0 h 1"/>
              <a:gd name="T2" fmla="*/ 11 w 16"/>
              <a:gd name="T3" fmla="*/ 0 h 1"/>
              <a:gd name="T4" fmla="*/ 15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1" y="0"/>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6" name="Line 2191"/>
          <p:cNvSpPr>
            <a:spLocks noChangeShapeType="1"/>
          </p:cNvSpPr>
          <p:nvPr/>
        </p:nvSpPr>
        <p:spPr bwMode="auto">
          <a:xfrm flipH="1">
            <a:off x="3287877" y="3221807"/>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7" name="Line 2192"/>
          <p:cNvSpPr>
            <a:spLocks noChangeShapeType="1"/>
          </p:cNvSpPr>
          <p:nvPr/>
        </p:nvSpPr>
        <p:spPr bwMode="auto">
          <a:xfrm flipH="1">
            <a:off x="3284839" y="3220066"/>
            <a:ext cx="68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8" name="Line 2193"/>
          <p:cNvSpPr>
            <a:spLocks noChangeShapeType="1"/>
          </p:cNvSpPr>
          <p:nvPr/>
        </p:nvSpPr>
        <p:spPr bwMode="auto">
          <a:xfrm>
            <a:off x="3292434" y="3218324"/>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09" name="Line 2194"/>
          <p:cNvSpPr>
            <a:spLocks noChangeShapeType="1"/>
          </p:cNvSpPr>
          <p:nvPr/>
        </p:nvSpPr>
        <p:spPr bwMode="auto">
          <a:xfrm flipH="1">
            <a:off x="3277244" y="3217454"/>
            <a:ext cx="1215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10" name="Line 2195"/>
          <p:cNvSpPr>
            <a:spLocks noChangeShapeType="1"/>
          </p:cNvSpPr>
          <p:nvPr/>
        </p:nvSpPr>
        <p:spPr bwMode="auto">
          <a:xfrm flipH="1">
            <a:off x="3286358" y="3216583"/>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11" name="Line 2196"/>
          <p:cNvSpPr>
            <a:spLocks noChangeShapeType="1"/>
          </p:cNvSpPr>
          <p:nvPr/>
        </p:nvSpPr>
        <p:spPr bwMode="auto">
          <a:xfrm>
            <a:off x="3283320" y="3214841"/>
            <a:ext cx="379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12" name="Line 2197"/>
          <p:cNvSpPr>
            <a:spLocks noChangeShapeType="1"/>
          </p:cNvSpPr>
          <p:nvPr/>
        </p:nvSpPr>
        <p:spPr bwMode="auto">
          <a:xfrm>
            <a:off x="3280282" y="3213971"/>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13" name="Line 2198"/>
          <p:cNvSpPr>
            <a:spLocks noChangeShapeType="1"/>
          </p:cNvSpPr>
          <p:nvPr/>
        </p:nvSpPr>
        <p:spPr bwMode="auto">
          <a:xfrm>
            <a:off x="3276485" y="3213971"/>
            <a:ext cx="30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14" name="Line 2199"/>
          <p:cNvSpPr>
            <a:spLocks noChangeShapeType="1"/>
          </p:cNvSpPr>
          <p:nvPr/>
        </p:nvSpPr>
        <p:spPr bwMode="auto">
          <a:xfrm flipH="1">
            <a:off x="3272688" y="321310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9015" name="Line 2200"/>
          <p:cNvSpPr>
            <a:spLocks noChangeShapeType="1"/>
          </p:cNvSpPr>
          <p:nvPr/>
        </p:nvSpPr>
        <p:spPr bwMode="auto">
          <a:xfrm>
            <a:off x="3271169" y="3213100"/>
            <a:ext cx="7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pic>
        <p:nvPicPr>
          <p:cNvPr id="611" name="Picture 665" descr="撒旦"/>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24527" y="1052517"/>
            <a:ext cx="13668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 name="Picture 692" descr="201042814342077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87913" y="3286128"/>
            <a:ext cx="4556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693" descr="卡通消防车"/>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16465" y="6237288"/>
            <a:ext cx="9350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694" descr="救护车"/>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56615" y="4724404"/>
            <a:ext cx="6873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5" name="Freeform 1618"/>
          <p:cNvSpPr>
            <a:spLocks/>
          </p:cNvSpPr>
          <p:nvPr/>
        </p:nvSpPr>
        <p:spPr bwMode="auto">
          <a:xfrm rot="11294620">
            <a:off x="4070234" y="3315110"/>
            <a:ext cx="101565" cy="204787"/>
          </a:xfrm>
          <a:custGeom>
            <a:avLst/>
            <a:gdLst>
              <a:gd name="T0" fmla="*/ 0 w 296"/>
              <a:gd name="T1" fmla="*/ 0 h 2014"/>
              <a:gd name="T2" fmla="*/ 0 w 296"/>
              <a:gd name="T3" fmla="*/ 0 h 2014"/>
              <a:gd name="T4" fmla="*/ 0 w 296"/>
              <a:gd name="T5" fmla="*/ 0 h 2014"/>
              <a:gd name="T6" fmla="*/ 0 w 296"/>
              <a:gd name="T7" fmla="*/ 0 h 2014"/>
              <a:gd name="T8" fmla="*/ 0 w 296"/>
              <a:gd name="T9" fmla="*/ 0 h 2014"/>
              <a:gd name="T10" fmla="*/ 0 w 296"/>
              <a:gd name="T11" fmla="*/ 0 h 2014"/>
              <a:gd name="T12" fmla="*/ 0 w 296"/>
              <a:gd name="T13" fmla="*/ 0 h 2014"/>
              <a:gd name="T14" fmla="*/ 0 w 296"/>
              <a:gd name="T15" fmla="*/ 0 h 2014"/>
              <a:gd name="T16" fmla="*/ 0 w 296"/>
              <a:gd name="T17" fmla="*/ 0 h 2014"/>
              <a:gd name="T18" fmla="*/ 0 w 296"/>
              <a:gd name="T19" fmla="*/ 0 h 2014"/>
              <a:gd name="T20" fmla="*/ 0 w 296"/>
              <a:gd name="T21" fmla="*/ 0 h 2014"/>
              <a:gd name="T22" fmla="*/ 0 w 296"/>
              <a:gd name="T23" fmla="*/ 0 h 2014"/>
              <a:gd name="T24" fmla="*/ 0 w 296"/>
              <a:gd name="T25" fmla="*/ 0 h 2014"/>
              <a:gd name="T26" fmla="*/ 0 w 296"/>
              <a:gd name="T27" fmla="*/ 0 h 2014"/>
              <a:gd name="T28" fmla="*/ 0 w 296"/>
              <a:gd name="T29" fmla="*/ 0 h 2014"/>
              <a:gd name="T30" fmla="*/ 0 w 296"/>
              <a:gd name="T31" fmla="*/ 0 h 2014"/>
              <a:gd name="T32" fmla="*/ 0 w 296"/>
              <a:gd name="T33" fmla="*/ 0 h 2014"/>
              <a:gd name="T34" fmla="*/ 0 w 296"/>
              <a:gd name="T35" fmla="*/ 0 h 2014"/>
              <a:gd name="T36" fmla="*/ 0 w 296"/>
              <a:gd name="T37" fmla="*/ 0 h 2014"/>
              <a:gd name="T38" fmla="*/ 0 w 296"/>
              <a:gd name="T39" fmla="*/ 0 h 2014"/>
              <a:gd name="T40" fmla="*/ 0 w 296"/>
              <a:gd name="T41" fmla="*/ 0 h 2014"/>
              <a:gd name="T42" fmla="*/ 0 w 296"/>
              <a:gd name="T43" fmla="*/ 0 h 2014"/>
              <a:gd name="T44" fmla="*/ 0 w 296"/>
              <a:gd name="T45" fmla="*/ 0 h 2014"/>
              <a:gd name="T46" fmla="*/ 0 w 296"/>
              <a:gd name="T47" fmla="*/ 0 h 2014"/>
              <a:gd name="T48" fmla="*/ 0 w 296"/>
              <a:gd name="T49" fmla="*/ 0 h 2014"/>
              <a:gd name="T50" fmla="*/ 0 w 296"/>
              <a:gd name="T51" fmla="*/ 0 h 2014"/>
              <a:gd name="T52" fmla="*/ 0 w 296"/>
              <a:gd name="T53" fmla="*/ 0 h 2014"/>
              <a:gd name="T54" fmla="*/ 0 w 296"/>
              <a:gd name="T55" fmla="*/ 0 h 2014"/>
              <a:gd name="T56" fmla="*/ 0 w 296"/>
              <a:gd name="T57" fmla="*/ 0 h 2014"/>
              <a:gd name="T58" fmla="*/ 0 w 296"/>
              <a:gd name="T59" fmla="*/ 0 h 2014"/>
              <a:gd name="T60" fmla="*/ 0 w 296"/>
              <a:gd name="T61" fmla="*/ 0 h 2014"/>
              <a:gd name="T62" fmla="*/ 0 w 296"/>
              <a:gd name="T63" fmla="*/ 0 h 2014"/>
              <a:gd name="T64" fmla="*/ 0 w 296"/>
              <a:gd name="T65" fmla="*/ 0 h 2014"/>
              <a:gd name="T66" fmla="*/ 0 w 296"/>
              <a:gd name="T67" fmla="*/ 0 h 2014"/>
              <a:gd name="T68" fmla="*/ 0 w 296"/>
              <a:gd name="T69" fmla="*/ 0 h 2014"/>
              <a:gd name="T70" fmla="*/ 0 w 296"/>
              <a:gd name="T71" fmla="*/ 0 h 2014"/>
              <a:gd name="T72" fmla="*/ 0 w 296"/>
              <a:gd name="T73" fmla="*/ 0 h 2014"/>
              <a:gd name="T74" fmla="*/ 0 w 296"/>
              <a:gd name="T75" fmla="*/ 0 h 2014"/>
              <a:gd name="T76" fmla="*/ 0 w 296"/>
              <a:gd name="T77" fmla="*/ 0 h 2014"/>
              <a:gd name="T78" fmla="*/ 0 w 296"/>
              <a:gd name="T79" fmla="*/ 0 h 2014"/>
              <a:gd name="T80" fmla="*/ 0 w 296"/>
              <a:gd name="T81" fmla="*/ 0 h 2014"/>
              <a:gd name="T82" fmla="*/ 0 w 296"/>
              <a:gd name="T83" fmla="*/ 0 h 2014"/>
              <a:gd name="T84" fmla="*/ 0 w 296"/>
              <a:gd name="T85" fmla="*/ 0 h 2014"/>
              <a:gd name="T86" fmla="*/ 0 w 296"/>
              <a:gd name="T87" fmla="*/ 0 h 2014"/>
              <a:gd name="T88" fmla="*/ 0 w 296"/>
              <a:gd name="T89" fmla="*/ 0 h 2014"/>
              <a:gd name="T90" fmla="*/ 0 w 296"/>
              <a:gd name="T91" fmla="*/ 0 h 2014"/>
              <a:gd name="T92" fmla="*/ 0 w 296"/>
              <a:gd name="T93" fmla="*/ 0 h 2014"/>
              <a:gd name="T94" fmla="*/ 0 w 296"/>
              <a:gd name="T95" fmla="*/ 0 h 2014"/>
              <a:gd name="T96" fmla="*/ 0 w 296"/>
              <a:gd name="T97" fmla="*/ 0 h 2014"/>
              <a:gd name="T98" fmla="*/ 0 w 296"/>
              <a:gd name="T99" fmla="*/ 0 h 2014"/>
              <a:gd name="T100" fmla="*/ 0 w 296"/>
              <a:gd name="T101" fmla="*/ 0 h 2014"/>
              <a:gd name="T102" fmla="*/ 0 w 296"/>
              <a:gd name="T103" fmla="*/ 0 h 20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6"/>
              <a:gd name="T157" fmla="*/ 0 h 2014"/>
              <a:gd name="T158" fmla="*/ 296 w 296"/>
              <a:gd name="T159" fmla="*/ 2014 h 20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6" h="2014">
                <a:moveTo>
                  <a:pt x="148" y="0"/>
                </a:moveTo>
                <a:lnTo>
                  <a:pt x="161" y="46"/>
                </a:lnTo>
                <a:lnTo>
                  <a:pt x="184" y="122"/>
                </a:lnTo>
                <a:lnTo>
                  <a:pt x="205" y="189"/>
                </a:lnTo>
                <a:lnTo>
                  <a:pt x="221" y="260"/>
                </a:lnTo>
                <a:lnTo>
                  <a:pt x="238" y="330"/>
                </a:lnTo>
                <a:lnTo>
                  <a:pt x="251" y="409"/>
                </a:lnTo>
                <a:lnTo>
                  <a:pt x="265" y="491"/>
                </a:lnTo>
                <a:lnTo>
                  <a:pt x="276" y="584"/>
                </a:lnTo>
                <a:lnTo>
                  <a:pt x="285" y="661"/>
                </a:lnTo>
                <a:lnTo>
                  <a:pt x="289" y="752"/>
                </a:lnTo>
                <a:lnTo>
                  <a:pt x="294" y="829"/>
                </a:lnTo>
                <a:lnTo>
                  <a:pt x="296" y="927"/>
                </a:lnTo>
                <a:lnTo>
                  <a:pt x="295" y="1025"/>
                </a:lnTo>
                <a:lnTo>
                  <a:pt x="292" y="1126"/>
                </a:lnTo>
                <a:lnTo>
                  <a:pt x="288" y="1205"/>
                </a:lnTo>
                <a:lnTo>
                  <a:pt x="283" y="1275"/>
                </a:lnTo>
                <a:lnTo>
                  <a:pt x="273" y="1362"/>
                </a:lnTo>
                <a:lnTo>
                  <a:pt x="263" y="1443"/>
                </a:lnTo>
                <a:lnTo>
                  <a:pt x="248" y="1532"/>
                </a:lnTo>
                <a:lnTo>
                  <a:pt x="231" y="1616"/>
                </a:lnTo>
                <a:lnTo>
                  <a:pt x="212" y="1696"/>
                </a:lnTo>
                <a:lnTo>
                  <a:pt x="195" y="1770"/>
                </a:lnTo>
                <a:lnTo>
                  <a:pt x="169" y="1848"/>
                </a:lnTo>
                <a:lnTo>
                  <a:pt x="142" y="1920"/>
                </a:lnTo>
                <a:lnTo>
                  <a:pt x="112" y="1995"/>
                </a:lnTo>
                <a:lnTo>
                  <a:pt x="104" y="2014"/>
                </a:lnTo>
                <a:lnTo>
                  <a:pt x="0" y="1967"/>
                </a:lnTo>
                <a:lnTo>
                  <a:pt x="31" y="1910"/>
                </a:lnTo>
                <a:lnTo>
                  <a:pt x="61" y="1840"/>
                </a:lnTo>
                <a:lnTo>
                  <a:pt x="85" y="1766"/>
                </a:lnTo>
                <a:lnTo>
                  <a:pt x="105" y="1687"/>
                </a:lnTo>
                <a:lnTo>
                  <a:pt x="129" y="1597"/>
                </a:lnTo>
                <a:lnTo>
                  <a:pt x="144" y="1513"/>
                </a:lnTo>
                <a:lnTo>
                  <a:pt x="158" y="1431"/>
                </a:lnTo>
                <a:lnTo>
                  <a:pt x="169" y="1335"/>
                </a:lnTo>
                <a:lnTo>
                  <a:pt x="178" y="1248"/>
                </a:lnTo>
                <a:lnTo>
                  <a:pt x="184" y="1162"/>
                </a:lnTo>
                <a:lnTo>
                  <a:pt x="188" y="1074"/>
                </a:lnTo>
                <a:lnTo>
                  <a:pt x="191" y="1005"/>
                </a:lnTo>
                <a:lnTo>
                  <a:pt x="189" y="914"/>
                </a:lnTo>
                <a:lnTo>
                  <a:pt x="187" y="818"/>
                </a:lnTo>
                <a:lnTo>
                  <a:pt x="181" y="728"/>
                </a:lnTo>
                <a:lnTo>
                  <a:pt x="174" y="638"/>
                </a:lnTo>
                <a:lnTo>
                  <a:pt x="162" y="544"/>
                </a:lnTo>
                <a:lnTo>
                  <a:pt x="149" y="457"/>
                </a:lnTo>
                <a:lnTo>
                  <a:pt x="134" y="369"/>
                </a:lnTo>
                <a:lnTo>
                  <a:pt x="115" y="289"/>
                </a:lnTo>
                <a:lnTo>
                  <a:pt x="92" y="199"/>
                </a:lnTo>
                <a:lnTo>
                  <a:pt x="67" y="122"/>
                </a:lnTo>
                <a:lnTo>
                  <a:pt x="41" y="53"/>
                </a:lnTo>
                <a:lnTo>
                  <a:pt x="148"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56" name="Freeform 1619"/>
          <p:cNvSpPr>
            <a:spLocks/>
          </p:cNvSpPr>
          <p:nvPr/>
        </p:nvSpPr>
        <p:spPr bwMode="auto">
          <a:xfrm rot="11294620">
            <a:off x="4162393" y="3337881"/>
            <a:ext cx="84350" cy="182428"/>
          </a:xfrm>
          <a:custGeom>
            <a:avLst/>
            <a:gdLst>
              <a:gd name="T0" fmla="*/ 0 w 248"/>
              <a:gd name="T1" fmla="*/ 0 h 1795"/>
              <a:gd name="T2" fmla="*/ 0 w 248"/>
              <a:gd name="T3" fmla="*/ 0 h 1795"/>
              <a:gd name="T4" fmla="*/ 0 w 248"/>
              <a:gd name="T5" fmla="*/ 0 h 1795"/>
              <a:gd name="T6" fmla="*/ 0 w 248"/>
              <a:gd name="T7" fmla="*/ 0 h 1795"/>
              <a:gd name="T8" fmla="*/ 0 w 248"/>
              <a:gd name="T9" fmla="*/ 0 h 1795"/>
              <a:gd name="T10" fmla="*/ 0 w 248"/>
              <a:gd name="T11" fmla="*/ 0 h 1795"/>
              <a:gd name="T12" fmla="*/ 0 w 248"/>
              <a:gd name="T13" fmla="*/ 0 h 1795"/>
              <a:gd name="T14" fmla="*/ 0 w 248"/>
              <a:gd name="T15" fmla="*/ 0 h 1795"/>
              <a:gd name="T16" fmla="*/ 0 w 248"/>
              <a:gd name="T17" fmla="*/ 0 h 1795"/>
              <a:gd name="T18" fmla="*/ 0 w 248"/>
              <a:gd name="T19" fmla="*/ 0 h 1795"/>
              <a:gd name="T20" fmla="*/ 0 w 248"/>
              <a:gd name="T21" fmla="*/ 0 h 1795"/>
              <a:gd name="T22" fmla="*/ 0 w 248"/>
              <a:gd name="T23" fmla="*/ 0 h 1795"/>
              <a:gd name="T24" fmla="*/ 0 w 248"/>
              <a:gd name="T25" fmla="*/ 0 h 1795"/>
              <a:gd name="T26" fmla="*/ 0 w 248"/>
              <a:gd name="T27" fmla="*/ 0 h 1795"/>
              <a:gd name="T28" fmla="*/ 0 w 248"/>
              <a:gd name="T29" fmla="*/ 0 h 1795"/>
              <a:gd name="T30" fmla="*/ 0 w 248"/>
              <a:gd name="T31" fmla="*/ 0 h 1795"/>
              <a:gd name="T32" fmla="*/ 0 w 248"/>
              <a:gd name="T33" fmla="*/ 0 h 1795"/>
              <a:gd name="T34" fmla="*/ 0 w 248"/>
              <a:gd name="T35" fmla="*/ 0 h 1795"/>
              <a:gd name="T36" fmla="*/ 0 w 248"/>
              <a:gd name="T37" fmla="*/ 0 h 1795"/>
              <a:gd name="T38" fmla="*/ 0 w 248"/>
              <a:gd name="T39" fmla="*/ 0 h 1795"/>
              <a:gd name="T40" fmla="*/ 0 w 248"/>
              <a:gd name="T41" fmla="*/ 0 h 1795"/>
              <a:gd name="T42" fmla="*/ 0 w 248"/>
              <a:gd name="T43" fmla="*/ 0 h 1795"/>
              <a:gd name="T44" fmla="*/ 0 w 248"/>
              <a:gd name="T45" fmla="*/ 0 h 1795"/>
              <a:gd name="T46" fmla="*/ 0 w 248"/>
              <a:gd name="T47" fmla="*/ 0 h 1795"/>
              <a:gd name="T48" fmla="*/ 0 w 248"/>
              <a:gd name="T49" fmla="*/ 0 h 1795"/>
              <a:gd name="T50" fmla="*/ 0 w 248"/>
              <a:gd name="T51" fmla="*/ 0 h 1795"/>
              <a:gd name="T52" fmla="*/ 0 w 248"/>
              <a:gd name="T53" fmla="*/ 0 h 1795"/>
              <a:gd name="T54" fmla="*/ 0 w 248"/>
              <a:gd name="T55" fmla="*/ 0 h 1795"/>
              <a:gd name="T56" fmla="*/ 0 w 248"/>
              <a:gd name="T57" fmla="*/ 0 h 1795"/>
              <a:gd name="T58" fmla="*/ 0 w 248"/>
              <a:gd name="T59" fmla="*/ 0 h 1795"/>
              <a:gd name="T60" fmla="*/ 0 w 248"/>
              <a:gd name="T61" fmla="*/ 0 h 1795"/>
              <a:gd name="T62" fmla="*/ 0 w 248"/>
              <a:gd name="T63" fmla="*/ 0 h 1795"/>
              <a:gd name="T64" fmla="*/ 0 w 248"/>
              <a:gd name="T65" fmla="*/ 0 h 1795"/>
              <a:gd name="T66" fmla="*/ 0 w 248"/>
              <a:gd name="T67" fmla="*/ 0 h 1795"/>
              <a:gd name="T68" fmla="*/ 0 w 248"/>
              <a:gd name="T69" fmla="*/ 0 h 1795"/>
              <a:gd name="T70" fmla="*/ 0 w 248"/>
              <a:gd name="T71" fmla="*/ 0 h 1795"/>
              <a:gd name="T72" fmla="*/ 0 w 248"/>
              <a:gd name="T73" fmla="*/ 0 h 1795"/>
              <a:gd name="T74" fmla="*/ 0 w 248"/>
              <a:gd name="T75" fmla="*/ 0 h 1795"/>
              <a:gd name="T76" fmla="*/ 0 w 248"/>
              <a:gd name="T77" fmla="*/ 0 h 1795"/>
              <a:gd name="T78" fmla="*/ 0 w 248"/>
              <a:gd name="T79" fmla="*/ 0 h 1795"/>
              <a:gd name="T80" fmla="*/ 0 w 248"/>
              <a:gd name="T81" fmla="*/ 0 h 1795"/>
              <a:gd name="T82" fmla="*/ 0 w 248"/>
              <a:gd name="T83" fmla="*/ 0 h 1795"/>
              <a:gd name="T84" fmla="*/ 0 w 248"/>
              <a:gd name="T85" fmla="*/ 0 h 1795"/>
              <a:gd name="T86" fmla="*/ 0 w 248"/>
              <a:gd name="T87" fmla="*/ 0 h 1795"/>
              <a:gd name="T88" fmla="*/ 0 w 248"/>
              <a:gd name="T89" fmla="*/ 0 h 1795"/>
              <a:gd name="T90" fmla="*/ 0 w 248"/>
              <a:gd name="T91" fmla="*/ 0 h 17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8"/>
              <a:gd name="T139" fmla="*/ 0 h 1795"/>
              <a:gd name="T140" fmla="*/ 248 w 248"/>
              <a:gd name="T141" fmla="*/ 1795 h 17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8" h="1795">
                <a:moveTo>
                  <a:pt x="133" y="0"/>
                </a:moveTo>
                <a:lnTo>
                  <a:pt x="157" y="76"/>
                </a:lnTo>
                <a:lnTo>
                  <a:pt x="174" y="147"/>
                </a:lnTo>
                <a:lnTo>
                  <a:pt x="190" y="217"/>
                </a:lnTo>
                <a:lnTo>
                  <a:pt x="204" y="296"/>
                </a:lnTo>
                <a:lnTo>
                  <a:pt x="217" y="378"/>
                </a:lnTo>
                <a:lnTo>
                  <a:pt x="228" y="471"/>
                </a:lnTo>
                <a:lnTo>
                  <a:pt x="237" y="548"/>
                </a:lnTo>
                <a:lnTo>
                  <a:pt x="242" y="639"/>
                </a:lnTo>
                <a:lnTo>
                  <a:pt x="246" y="716"/>
                </a:lnTo>
                <a:lnTo>
                  <a:pt x="248" y="814"/>
                </a:lnTo>
                <a:lnTo>
                  <a:pt x="247" y="912"/>
                </a:lnTo>
                <a:lnTo>
                  <a:pt x="244" y="1013"/>
                </a:lnTo>
                <a:lnTo>
                  <a:pt x="241" y="1092"/>
                </a:lnTo>
                <a:lnTo>
                  <a:pt x="235" y="1162"/>
                </a:lnTo>
                <a:lnTo>
                  <a:pt x="225" y="1249"/>
                </a:lnTo>
                <a:lnTo>
                  <a:pt x="215" y="1330"/>
                </a:lnTo>
                <a:lnTo>
                  <a:pt x="200" y="1419"/>
                </a:lnTo>
                <a:lnTo>
                  <a:pt x="184" y="1503"/>
                </a:lnTo>
                <a:lnTo>
                  <a:pt x="165" y="1583"/>
                </a:lnTo>
                <a:lnTo>
                  <a:pt x="147" y="1657"/>
                </a:lnTo>
                <a:lnTo>
                  <a:pt x="121" y="1735"/>
                </a:lnTo>
                <a:lnTo>
                  <a:pt x="100" y="1795"/>
                </a:lnTo>
                <a:lnTo>
                  <a:pt x="0" y="1744"/>
                </a:lnTo>
                <a:lnTo>
                  <a:pt x="13" y="1727"/>
                </a:lnTo>
                <a:lnTo>
                  <a:pt x="38" y="1653"/>
                </a:lnTo>
                <a:lnTo>
                  <a:pt x="58" y="1574"/>
                </a:lnTo>
                <a:lnTo>
                  <a:pt x="81" y="1484"/>
                </a:lnTo>
                <a:lnTo>
                  <a:pt x="97" y="1400"/>
                </a:lnTo>
                <a:lnTo>
                  <a:pt x="110" y="1318"/>
                </a:lnTo>
                <a:lnTo>
                  <a:pt x="121" y="1222"/>
                </a:lnTo>
                <a:lnTo>
                  <a:pt x="130" y="1135"/>
                </a:lnTo>
                <a:lnTo>
                  <a:pt x="137" y="1049"/>
                </a:lnTo>
                <a:lnTo>
                  <a:pt x="140" y="961"/>
                </a:lnTo>
                <a:lnTo>
                  <a:pt x="144" y="892"/>
                </a:lnTo>
                <a:lnTo>
                  <a:pt x="141" y="801"/>
                </a:lnTo>
                <a:lnTo>
                  <a:pt x="139" y="705"/>
                </a:lnTo>
                <a:lnTo>
                  <a:pt x="133" y="615"/>
                </a:lnTo>
                <a:lnTo>
                  <a:pt x="127" y="525"/>
                </a:lnTo>
                <a:lnTo>
                  <a:pt x="115" y="431"/>
                </a:lnTo>
                <a:lnTo>
                  <a:pt x="101" y="344"/>
                </a:lnTo>
                <a:lnTo>
                  <a:pt x="87" y="256"/>
                </a:lnTo>
                <a:lnTo>
                  <a:pt x="68" y="176"/>
                </a:lnTo>
                <a:lnTo>
                  <a:pt x="44" y="86"/>
                </a:lnTo>
                <a:lnTo>
                  <a:pt x="26" y="44"/>
                </a:lnTo>
                <a:lnTo>
                  <a:pt x="133"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57" name="Freeform 1620"/>
          <p:cNvSpPr>
            <a:spLocks/>
          </p:cNvSpPr>
          <p:nvPr/>
        </p:nvSpPr>
        <p:spPr bwMode="auto">
          <a:xfrm rot="11294620">
            <a:off x="4252676" y="3361781"/>
            <a:ext cx="72300" cy="160069"/>
          </a:xfrm>
          <a:custGeom>
            <a:avLst/>
            <a:gdLst>
              <a:gd name="T0" fmla="*/ 0 w 212"/>
              <a:gd name="T1" fmla="*/ 0 h 1576"/>
              <a:gd name="T2" fmla="*/ 0 w 212"/>
              <a:gd name="T3" fmla="*/ 0 h 1576"/>
              <a:gd name="T4" fmla="*/ 0 w 212"/>
              <a:gd name="T5" fmla="*/ 0 h 1576"/>
              <a:gd name="T6" fmla="*/ 0 w 212"/>
              <a:gd name="T7" fmla="*/ 0 h 1576"/>
              <a:gd name="T8" fmla="*/ 0 w 212"/>
              <a:gd name="T9" fmla="*/ 0 h 1576"/>
              <a:gd name="T10" fmla="*/ 0 w 212"/>
              <a:gd name="T11" fmla="*/ 0 h 1576"/>
              <a:gd name="T12" fmla="*/ 0 w 212"/>
              <a:gd name="T13" fmla="*/ 0 h 1576"/>
              <a:gd name="T14" fmla="*/ 0 w 212"/>
              <a:gd name="T15" fmla="*/ 0 h 1576"/>
              <a:gd name="T16" fmla="*/ 0 w 212"/>
              <a:gd name="T17" fmla="*/ 0 h 1576"/>
              <a:gd name="T18" fmla="*/ 0 w 212"/>
              <a:gd name="T19" fmla="*/ 0 h 1576"/>
              <a:gd name="T20" fmla="*/ 0 w 212"/>
              <a:gd name="T21" fmla="*/ 0 h 1576"/>
              <a:gd name="T22" fmla="*/ 0 w 212"/>
              <a:gd name="T23" fmla="*/ 0 h 1576"/>
              <a:gd name="T24" fmla="*/ 0 w 212"/>
              <a:gd name="T25" fmla="*/ 0 h 1576"/>
              <a:gd name="T26" fmla="*/ 0 w 212"/>
              <a:gd name="T27" fmla="*/ 0 h 1576"/>
              <a:gd name="T28" fmla="*/ 0 w 212"/>
              <a:gd name="T29" fmla="*/ 0 h 1576"/>
              <a:gd name="T30" fmla="*/ 0 w 212"/>
              <a:gd name="T31" fmla="*/ 0 h 1576"/>
              <a:gd name="T32" fmla="*/ 0 w 212"/>
              <a:gd name="T33" fmla="*/ 0 h 1576"/>
              <a:gd name="T34" fmla="*/ 0 w 212"/>
              <a:gd name="T35" fmla="*/ 0 h 1576"/>
              <a:gd name="T36" fmla="*/ 0 w 212"/>
              <a:gd name="T37" fmla="*/ 0 h 1576"/>
              <a:gd name="T38" fmla="*/ 0 w 212"/>
              <a:gd name="T39" fmla="*/ 0 h 1576"/>
              <a:gd name="T40" fmla="*/ 0 w 212"/>
              <a:gd name="T41" fmla="*/ 0 h 1576"/>
              <a:gd name="T42" fmla="*/ 0 w 212"/>
              <a:gd name="T43" fmla="*/ 0 h 1576"/>
              <a:gd name="T44" fmla="*/ 0 w 212"/>
              <a:gd name="T45" fmla="*/ 0 h 1576"/>
              <a:gd name="T46" fmla="*/ 0 w 212"/>
              <a:gd name="T47" fmla="*/ 0 h 1576"/>
              <a:gd name="T48" fmla="*/ 0 w 212"/>
              <a:gd name="T49" fmla="*/ 0 h 1576"/>
              <a:gd name="T50" fmla="*/ 0 w 212"/>
              <a:gd name="T51" fmla="*/ 0 h 1576"/>
              <a:gd name="T52" fmla="*/ 0 w 212"/>
              <a:gd name="T53" fmla="*/ 0 h 1576"/>
              <a:gd name="T54" fmla="*/ 0 w 212"/>
              <a:gd name="T55" fmla="*/ 0 h 1576"/>
              <a:gd name="T56" fmla="*/ 0 w 212"/>
              <a:gd name="T57" fmla="*/ 0 h 1576"/>
              <a:gd name="T58" fmla="*/ 0 w 212"/>
              <a:gd name="T59" fmla="*/ 0 h 1576"/>
              <a:gd name="T60" fmla="*/ 0 w 212"/>
              <a:gd name="T61" fmla="*/ 0 h 1576"/>
              <a:gd name="T62" fmla="*/ 0 w 212"/>
              <a:gd name="T63" fmla="*/ 0 h 1576"/>
              <a:gd name="T64" fmla="*/ 0 w 212"/>
              <a:gd name="T65" fmla="*/ 0 h 1576"/>
              <a:gd name="T66" fmla="*/ 0 w 212"/>
              <a:gd name="T67" fmla="*/ 0 h 1576"/>
              <a:gd name="T68" fmla="*/ 0 w 212"/>
              <a:gd name="T69" fmla="*/ 0 h 1576"/>
              <a:gd name="T70" fmla="*/ 0 w 212"/>
              <a:gd name="T71" fmla="*/ 0 h 1576"/>
              <a:gd name="T72" fmla="*/ 0 w 212"/>
              <a:gd name="T73" fmla="*/ 0 h 1576"/>
              <a:gd name="T74" fmla="*/ 0 w 212"/>
              <a:gd name="T75" fmla="*/ 0 h 1576"/>
              <a:gd name="T76" fmla="*/ 0 w 212"/>
              <a:gd name="T77" fmla="*/ 0 h 1576"/>
              <a:gd name="T78" fmla="*/ 0 w 212"/>
              <a:gd name="T79" fmla="*/ 0 h 1576"/>
              <a:gd name="T80" fmla="*/ 0 w 212"/>
              <a:gd name="T81" fmla="*/ 0 h 15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2"/>
              <a:gd name="T124" fmla="*/ 0 h 1576"/>
              <a:gd name="T125" fmla="*/ 212 w 212"/>
              <a:gd name="T126" fmla="*/ 1576 h 15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2" h="1576">
                <a:moveTo>
                  <a:pt x="137" y="43"/>
                </a:moveTo>
                <a:lnTo>
                  <a:pt x="154" y="113"/>
                </a:lnTo>
                <a:lnTo>
                  <a:pt x="167" y="192"/>
                </a:lnTo>
                <a:lnTo>
                  <a:pt x="180" y="274"/>
                </a:lnTo>
                <a:lnTo>
                  <a:pt x="192" y="367"/>
                </a:lnTo>
                <a:lnTo>
                  <a:pt x="201" y="444"/>
                </a:lnTo>
                <a:lnTo>
                  <a:pt x="205" y="535"/>
                </a:lnTo>
                <a:lnTo>
                  <a:pt x="209" y="612"/>
                </a:lnTo>
                <a:lnTo>
                  <a:pt x="212" y="710"/>
                </a:lnTo>
                <a:lnTo>
                  <a:pt x="211" y="820"/>
                </a:lnTo>
                <a:lnTo>
                  <a:pt x="207" y="909"/>
                </a:lnTo>
                <a:lnTo>
                  <a:pt x="204" y="988"/>
                </a:lnTo>
                <a:lnTo>
                  <a:pt x="198" y="1058"/>
                </a:lnTo>
                <a:lnTo>
                  <a:pt x="188" y="1145"/>
                </a:lnTo>
                <a:lnTo>
                  <a:pt x="178" y="1226"/>
                </a:lnTo>
                <a:lnTo>
                  <a:pt x="164" y="1315"/>
                </a:lnTo>
                <a:lnTo>
                  <a:pt x="147" y="1399"/>
                </a:lnTo>
                <a:lnTo>
                  <a:pt x="128" y="1479"/>
                </a:lnTo>
                <a:lnTo>
                  <a:pt x="110" y="1553"/>
                </a:lnTo>
                <a:lnTo>
                  <a:pt x="100" y="1576"/>
                </a:lnTo>
                <a:lnTo>
                  <a:pt x="0" y="1529"/>
                </a:lnTo>
                <a:lnTo>
                  <a:pt x="21" y="1470"/>
                </a:lnTo>
                <a:lnTo>
                  <a:pt x="44" y="1380"/>
                </a:lnTo>
                <a:lnTo>
                  <a:pt x="60" y="1296"/>
                </a:lnTo>
                <a:lnTo>
                  <a:pt x="73" y="1214"/>
                </a:lnTo>
                <a:lnTo>
                  <a:pt x="85" y="1118"/>
                </a:lnTo>
                <a:lnTo>
                  <a:pt x="93" y="1031"/>
                </a:lnTo>
                <a:lnTo>
                  <a:pt x="100" y="945"/>
                </a:lnTo>
                <a:lnTo>
                  <a:pt x="104" y="857"/>
                </a:lnTo>
                <a:lnTo>
                  <a:pt x="107" y="788"/>
                </a:lnTo>
                <a:lnTo>
                  <a:pt x="105" y="697"/>
                </a:lnTo>
                <a:lnTo>
                  <a:pt x="102" y="601"/>
                </a:lnTo>
                <a:lnTo>
                  <a:pt x="97" y="511"/>
                </a:lnTo>
                <a:lnTo>
                  <a:pt x="90" y="421"/>
                </a:lnTo>
                <a:lnTo>
                  <a:pt x="78" y="327"/>
                </a:lnTo>
                <a:lnTo>
                  <a:pt x="64" y="240"/>
                </a:lnTo>
                <a:lnTo>
                  <a:pt x="50" y="152"/>
                </a:lnTo>
                <a:lnTo>
                  <a:pt x="31" y="72"/>
                </a:lnTo>
                <a:lnTo>
                  <a:pt x="24" y="50"/>
                </a:lnTo>
                <a:lnTo>
                  <a:pt x="127" y="0"/>
                </a:lnTo>
                <a:lnTo>
                  <a:pt x="137" y="43"/>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58" name="Freeform 1621"/>
          <p:cNvSpPr>
            <a:spLocks/>
          </p:cNvSpPr>
          <p:nvPr/>
        </p:nvSpPr>
        <p:spPr bwMode="auto">
          <a:xfrm rot="11294620">
            <a:off x="4334495" y="3383683"/>
            <a:ext cx="63693" cy="138727"/>
          </a:xfrm>
          <a:custGeom>
            <a:avLst/>
            <a:gdLst>
              <a:gd name="T0" fmla="*/ 0 w 185"/>
              <a:gd name="T1" fmla="*/ 0 h 1366"/>
              <a:gd name="T2" fmla="*/ 0 w 185"/>
              <a:gd name="T3" fmla="*/ 0 h 1366"/>
              <a:gd name="T4" fmla="*/ 0 w 185"/>
              <a:gd name="T5" fmla="*/ 0 h 1366"/>
              <a:gd name="T6" fmla="*/ 0 w 185"/>
              <a:gd name="T7" fmla="*/ 0 h 1366"/>
              <a:gd name="T8" fmla="*/ 0 w 185"/>
              <a:gd name="T9" fmla="*/ 0 h 1366"/>
              <a:gd name="T10" fmla="*/ 0 w 185"/>
              <a:gd name="T11" fmla="*/ 0 h 1366"/>
              <a:gd name="T12" fmla="*/ 0 w 185"/>
              <a:gd name="T13" fmla="*/ 0 h 1366"/>
              <a:gd name="T14" fmla="*/ 0 w 185"/>
              <a:gd name="T15" fmla="*/ 0 h 1366"/>
              <a:gd name="T16" fmla="*/ 0 w 185"/>
              <a:gd name="T17" fmla="*/ 0 h 1366"/>
              <a:gd name="T18" fmla="*/ 0 w 185"/>
              <a:gd name="T19" fmla="*/ 0 h 1366"/>
              <a:gd name="T20" fmla="*/ 0 w 185"/>
              <a:gd name="T21" fmla="*/ 0 h 1366"/>
              <a:gd name="T22" fmla="*/ 0 w 185"/>
              <a:gd name="T23" fmla="*/ 0 h 1366"/>
              <a:gd name="T24" fmla="*/ 0 w 185"/>
              <a:gd name="T25" fmla="*/ 0 h 1366"/>
              <a:gd name="T26" fmla="*/ 0 w 185"/>
              <a:gd name="T27" fmla="*/ 0 h 1366"/>
              <a:gd name="T28" fmla="*/ 0 w 185"/>
              <a:gd name="T29" fmla="*/ 0 h 1366"/>
              <a:gd name="T30" fmla="*/ 0 w 185"/>
              <a:gd name="T31" fmla="*/ 0 h 1366"/>
              <a:gd name="T32" fmla="*/ 0 w 185"/>
              <a:gd name="T33" fmla="*/ 0 h 1366"/>
              <a:gd name="T34" fmla="*/ 0 w 185"/>
              <a:gd name="T35" fmla="*/ 0 h 1366"/>
              <a:gd name="T36" fmla="*/ 0 w 185"/>
              <a:gd name="T37" fmla="*/ 0 h 1366"/>
              <a:gd name="T38" fmla="*/ 0 w 185"/>
              <a:gd name="T39" fmla="*/ 0 h 1366"/>
              <a:gd name="T40" fmla="*/ 0 w 185"/>
              <a:gd name="T41" fmla="*/ 0 h 1366"/>
              <a:gd name="T42" fmla="*/ 0 w 185"/>
              <a:gd name="T43" fmla="*/ 0 h 1366"/>
              <a:gd name="T44" fmla="*/ 0 w 185"/>
              <a:gd name="T45" fmla="*/ 0 h 1366"/>
              <a:gd name="T46" fmla="*/ 0 w 185"/>
              <a:gd name="T47" fmla="*/ 0 h 1366"/>
              <a:gd name="T48" fmla="*/ 0 w 185"/>
              <a:gd name="T49" fmla="*/ 0 h 1366"/>
              <a:gd name="T50" fmla="*/ 0 w 185"/>
              <a:gd name="T51" fmla="*/ 0 h 1366"/>
              <a:gd name="T52" fmla="*/ 0 w 185"/>
              <a:gd name="T53" fmla="*/ 0 h 1366"/>
              <a:gd name="T54" fmla="*/ 0 w 185"/>
              <a:gd name="T55" fmla="*/ 0 h 1366"/>
              <a:gd name="T56" fmla="*/ 0 w 185"/>
              <a:gd name="T57" fmla="*/ 0 h 1366"/>
              <a:gd name="T58" fmla="*/ 0 w 185"/>
              <a:gd name="T59" fmla="*/ 0 h 1366"/>
              <a:gd name="T60" fmla="*/ 0 w 185"/>
              <a:gd name="T61" fmla="*/ 0 h 1366"/>
              <a:gd name="T62" fmla="*/ 0 w 185"/>
              <a:gd name="T63" fmla="*/ 0 h 1366"/>
              <a:gd name="T64" fmla="*/ 0 w 185"/>
              <a:gd name="T65" fmla="*/ 0 h 1366"/>
              <a:gd name="T66" fmla="*/ 0 w 185"/>
              <a:gd name="T67" fmla="*/ 0 h 1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5"/>
              <a:gd name="T103" fmla="*/ 0 h 1366"/>
              <a:gd name="T104" fmla="*/ 185 w 185"/>
              <a:gd name="T105" fmla="*/ 1366 h 1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5" h="1366">
                <a:moveTo>
                  <a:pt x="127" y="0"/>
                </a:moveTo>
                <a:lnTo>
                  <a:pt x="140" y="79"/>
                </a:lnTo>
                <a:lnTo>
                  <a:pt x="154" y="161"/>
                </a:lnTo>
                <a:lnTo>
                  <a:pt x="165" y="255"/>
                </a:lnTo>
                <a:lnTo>
                  <a:pt x="174" y="332"/>
                </a:lnTo>
                <a:lnTo>
                  <a:pt x="178" y="422"/>
                </a:lnTo>
                <a:lnTo>
                  <a:pt x="183" y="499"/>
                </a:lnTo>
                <a:lnTo>
                  <a:pt x="185" y="597"/>
                </a:lnTo>
                <a:lnTo>
                  <a:pt x="184" y="696"/>
                </a:lnTo>
                <a:lnTo>
                  <a:pt x="180" y="796"/>
                </a:lnTo>
                <a:lnTo>
                  <a:pt x="177" y="875"/>
                </a:lnTo>
                <a:lnTo>
                  <a:pt x="171" y="945"/>
                </a:lnTo>
                <a:lnTo>
                  <a:pt x="161" y="1033"/>
                </a:lnTo>
                <a:lnTo>
                  <a:pt x="151" y="1113"/>
                </a:lnTo>
                <a:lnTo>
                  <a:pt x="137" y="1202"/>
                </a:lnTo>
                <a:lnTo>
                  <a:pt x="120" y="1286"/>
                </a:lnTo>
                <a:lnTo>
                  <a:pt x="101" y="1366"/>
                </a:lnTo>
                <a:lnTo>
                  <a:pt x="0" y="1319"/>
                </a:lnTo>
                <a:lnTo>
                  <a:pt x="18" y="1267"/>
                </a:lnTo>
                <a:lnTo>
                  <a:pt x="33" y="1183"/>
                </a:lnTo>
                <a:lnTo>
                  <a:pt x="47" y="1102"/>
                </a:lnTo>
                <a:lnTo>
                  <a:pt x="58" y="1006"/>
                </a:lnTo>
                <a:lnTo>
                  <a:pt x="67" y="919"/>
                </a:lnTo>
                <a:lnTo>
                  <a:pt x="73" y="833"/>
                </a:lnTo>
                <a:lnTo>
                  <a:pt x="77" y="745"/>
                </a:lnTo>
                <a:lnTo>
                  <a:pt x="80" y="675"/>
                </a:lnTo>
                <a:lnTo>
                  <a:pt x="78" y="584"/>
                </a:lnTo>
                <a:lnTo>
                  <a:pt x="75" y="488"/>
                </a:lnTo>
                <a:lnTo>
                  <a:pt x="70" y="399"/>
                </a:lnTo>
                <a:lnTo>
                  <a:pt x="63" y="308"/>
                </a:lnTo>
                <a:lnTo>
                  <a:pt x="51" y="214"/>
                </a:lnTo>
                <a:lnTo>
                  <a:pt x="38" y="127"/>
                </a:lnTo>
                <a:lnTo>
                  <a:pt x="21" y="48"/>
                </a:lnTo>
                <a:lnTo>
                  <a:pt x="127"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59" name="Freeform 1622"/>
          <p:cNvSpPr>
            <a:spLocks/>
          </p:cNvSpPr>
          <p:nvPr/>
        </p:nvSpPr>
        <p:spPr bwMode="auto">
          <a:xfrm rot="11294620">
            <a:off x="4416315" y="3405585"/>
            <a:ext cx="55086" cy="117384"/>
          </a:xfrm>
          <a:custGeom>
            <a:avLst/>
            <a:gdLst>
              <a:gd name="T0" fmla="*/ 0 w 158"/>
              <a:gd name="T1" fmla="*/ 0 h 1157"/>
              <a:gd name="T2" fmla="*/ 0 w 158"/>
              <a:gd name="T3" fmla="*/ 0 h 1157"/>
              <a:gd name="T4" fmla="*/ 0 w 158"/>
              <a:gd name="T5" fmla="*/ 0 h 1157"/>
              <a:gd name="T6" fmla="*/ 0 w 158"/>
              <a:gd name="T7" fmla="*/ 0 h 1157"/>
              <a:gd name="T8" fmla="*/ 0 w 158"/>
              <a:gd name="T9" fmla="*/ 0 h 1157"/>
              <a:gd name="T10" fmla="*/ 0 w 158"/>
              <a:gd name="T11" fmla="*/ 0 h 1157"/>
              <a:gd name="T12" fmla="*/ 0 w 158"/>
              <a:gd name="T13" fmla="*/ 0 h 1157"/>
              <a:gd name="T14" fmla="*/ 0 w 158"/>
              <a:gd name="T15" fmla="*/ 0 h 1157"/>
              <a:gd name="T16" fmla="*/ 0 w 158"/>
              <a:gd name="T17" fmla="*/ 0 h 1157"/>
              <a:gd name="T18" fmla="*/ 0 w 158"/>
              <a:gd name="T19" fmla="*/ 0 h 1157"/>
              <a:gd name="T20" fmla="*/ 0 w 158"/>
              <a:gd name="T21" fmla="*/ 0 h 1157"/>
              <a:gd name="T22" fmla="*/ 0 w 158"/>
              <a:gd name="T23" fmla="*/ 0 h 1157"/>
              <a:gd name="T24" fmla="*/ 0 w 158"/>
              <a:gd name="T25" fmla="*/ 0 h 1157"/>
              <a:gd name="T26" fmla="*/ 0 w 158"/>
              <a:gd name="T27" fmla="*/ 0 h 1157"/>
              <a:gd name="T28" fmla="*/ 0 w 158"/>
              <a:gd name="T29" fmla="*/ 0 h 1157"/>
              <a:gd name="T30" fmla="*/ 0 w 158"/>
              <a:gd name="T31" fmla="*/ 0 h 1157"/>
              <a:gd name="T32" fmla="*/ 0 w 158"/>
              <a:gd name="T33" fmla="*/ 0 h 1157"/>
              <a:gd name="T34" fmla="*/ 0 w 158"/>
              <a:gd name="T35" fmla="*/ 0 h 1157"/>
              <a:gd name="T36" fmla="*/ 0 w 158"/>
              <a:gd name="T37" fmla="*/ 0 h 1157"/>
              <a:gd name="T38" fmla="*/ 0 w 158"/>
              <a:gd name="T39" fmla="*/ 0 h 1157"/>
              <a:gd name="T40" fmla="*/ 0 w 158"/>
              <a:gd name="T41" fmla="*/ 0 h 1157"/>
              <a:gd name="T42" fmla="*/ 0 w 158"/>
              <a:gd name="T43" fmla="*/ 0 h 1157"/>
              <a:gd name="T44" fmla="*/ 0 w 158"/>
              <a:gd name="T45" fmla="*/ 0 h 1157"/>
              <a:gd name="T46" fmla="*/ 0 w 158"/>
              <a:gd name="T47" fmla="*/ 0 h 1157"/>
              <a:gd name="T48" fmla="*/ 0 w 158"/>
              <a:gd name="T49" fmla="*/ 0 h 1157"/>
              <a:gd name="T50" fmla="*/ 0 w 158"/>
              <a:gd name="T51" fmla="*/ 0 h 1157"/>
              <a:gd name="T52" fmla="*/ 0 w 158"/>
              <a:gd name="T53" fmla="*/ 0 h 1157"/>
              <a:gd name="T54" fmla="*/ 0 w 158"/>
              <a:gd name="T55" fmla="*/ 0 h 1157"/>
              <a:gd name="T56" fmla="*/ 0 w 158"/>
              <a:gd name="T57" fmla="*/ 0 h 1157"/>
              <a:gd name="T58" fmla="*/ 0 w 158"/>
              <a:gd name="T59" fmla="*/ 0 h 1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157"/>
              <a:gd name="T92" fmla="*/ 158 w 158"/>
              <a:gd name="T93" fmla="*/ 1157 h 1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157">
                <a:moveTo>
                  <a:pt x="111" y="0"/>
                </a:moveTo>
                <a:lnTo>
                  <a:pt x="127" y="63"/>
                </a:lnTo>
                <a:lnTo>
                  <a:pt x="138" y="156"/>
                </a:lnTo>
                <a:lnTo>
                  <a:pt x="147" y="233"/>
                </a:lnTo>
                <a:lnTo>
                  <a:pt x="151" y="324"/>
                </a:lnTo>
                <a:lnTo>
                  <a:pt x="156" y="401"/>
                </a:lnTo>
                <a:lnTo>
                  <a:pt x="158" y="499"/>
                </a:lnTo>
                <a:lnTo>
                  <a:pt x="157" y="597"/>
                </a:lnTo>
                <a:lnTo>
                  <a:pt x="153" y="698"/>
                </a:lnTo>
                <a:lnTo>
                  <a:pt x="150" y="777"/>
                </a:lnTo>
                <a:lnTo>
                  <a:pt x="145" y="847"/>
                </a:lnTo>
                <a:lnTo>
                  <a:pt x="134" y="934"/>
                </a:lnTo>
                <a:lnTo>
                  <a:pt x="124" y="1015"/>
                </a:lnTo>
                <a:lnTo>
                  <a:pt x="110" y="1104"/>
                </a:lnTo>
                <a:lnTo>
                  <a:pt x="103" y="1157"/>
                </a:lnTo>
                <a:lnTo>
                  <a:pt x="0" y="1111"/>
                </a:lnTo>
                <a:lnTo>
                  <a:pt x="6" y="1085"/>
                </a:lnTo>
                <a:lnTo>
                  <a:pt x="20" y="1003"/>
                </a:lnTo>
                <a:lnTo>
                  <a:pt x="31" y="907"/>
                </a:lnTo>
                <a:lnTo>
                  <a:pt x="40" y="820"/>
                </a:lnTo>
                <a:lnTo>
                  <a:pt x="46" y="734"/>
                </a:lnTo>
                <a:lnTo>
                  <a:pt x="50" y="646"/>
                </a:lnTo>
                <a:lnTo>
                  <a:pt x="53" y="577"/>
                </a:lnTo>
                <a:lnTo>
                  <a:pt x="51" y="486"/>
                </a:lnTo>
                <a:lnTo>
                  <a:pt x="49" y="390"/>
                </a:lnTo>
                <a:lnTo>
                  <a:pt x="43" y="300"/>
                </a:lnTo>
                <a:lnTo>
                  <a:pt x="36" y="210"/>
                </a:lnTo>
                <a:lnTo>
                  <a:pt x="24" y="116"/>
                </a:lnTo>
                <a:lnTo>
                  <a:pt x="4" y="44"/>
                </a:lnTo>
                <a:lnTo>
                  <a:pt x="111"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0" name="Freeform 1623"/>
          <p:cNvSpPr>
            <a:spLocks/>
          </p:cNvSpPr>
          <p:nvPr/>
        </p:nvSpPr>
        <p:spPr bwMode="auto">
          <a:xfrm rot="11294620">
            <a:off x="4489471" y="3425214"/>
            <a:ext cx="53364" cy="100615"/>
          </a:xfrm>
          <a:custGeom>
            <a:avLst/>
            <a:gdLst>
              <a:gd name="T0" fmla="*/ 0 w 152"/>
              <a:gd name="T1" fmla="*/ 0 h 988"/>
              <a:gd name="T2" fmla="*/ 0 w 152"/>
              <a:gd name="T3" fmla="*/ 0 h 988"/>
              <a:gd name="T4" fmla="*/ 0 w 152"/>
              <a:gd name="T5" fmla="*/ 0 h 988"/>
              <a:gd name="T6" fmla="*/ 0 w 152"/>
              <a:gd name="T7" fmla="*/ 0 h 988"/>
              <a:gd name="T8" fmla="*/ 0 w 152"/>
              <a:gd name="T9" fmla="*/ 0 h 988"/>
              <a:gd name="T10" fmla="*/ 0 w 152"/>
              <a:gd name="T11" fmla="*/ 0 h 988"/>
              <a:gd name="T12" fmla="*/ 0 w 152"/>
              <a:gd name="T13" fmla="*/ 0 h 988"/>
              <a:gd name="T14" fmla="*/ 0 w 152"/>
              <a:gd name="T15" fmla="*/ 0 h 988"/>
              <a:gd name="T16" fmla="*/ 0 w 152"/>
              <a:gd name="T17" fmla="*/ 0 h 988"/>
              <a:gd name="T18" fmla="*/ 0 w 152"/>
              <a:gd name="T19" fmla="*/ 0 h 988"/>
              <a:gd name="T20" fmla="*/ 0 w 152"/>
              <a:gd name="T21" fmla="*/ 0 h 988"/>
              <a:gd name="T22" fmla="*/ 0 w 152"/>
              <a:gd name="T23" fmla="*/ 0 h 988"/>
              <a:gd name="T24" fmla="*/ 0 w 152"/>
              <a:gd name="T25" fmla="*/ 0 h 988"/>
              <a:gd name="T26" fmla="*/ 0 w 152"/>
              <a:gd name="T27" fmla="*/ 0 h 988"/>
              <a:gd name="T28" fmla="*/ 0 w 152"/>
              <a:gd name="T29" fmla="*/ 0 h 988"/>
              <a:gd name="T30" fmla="*/ 0 w 152"/>
              <a:gd name="T31" fmla="*/ 0 h 988"/>
              <a:gd name="T32" fmla="*/ 0 w 152"/>
              <a:gd name="T33" fmla="*/ 0 h 988"/>
              <a:gd name="T34" fmla="*/ 0 w 152"/>
              <a:gd name="T35" fmla="*/ 0 h 988"/>
              <a:gd name="T36" fmla="*/ 0 w 152"/>
              <a:gd name="T37" fmla="*/ 0 h 988"/>
              <a:gd name="T38" fmla="*/ 0 w 152"/>
              <a:gd name="T39" fmla="*/ 0 h 988"/>
              <a:gd name="T40" fmla="*/ 0 w 152"/>
              <a:gd name="T41" fmla="*/ 0 h 988"/>
              <a:gd name="T42" fmla="*/ 0 w 152"/>
              <a:gd name="T43" fmla="*/ 0 h 988"/>
              <a:gd name="T44" fmla="*/ 0 w 152"/>
              <a:gd name="T45" fmla="*/ 0 h 988"/>
              <a:gd name="T46" fmla="*/ 0 w 152"/>
              <a:gd name="T47" fmla="*/ 0 h 988"/>
              <a:gd name="T48" fmla="*/ 0 w 152"/>
              <a:gd name="T49" fmla="*/ 0 h 988"/>
              <a:gd name="T50" fmla="*/ 0 w 152"/>
              <a:gd name="T51" fmla="*/ 0 h 9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988"/>
              <a:gd name="T80" fmla="*/ 152 w 152"/>
              <a:gd name="T81" fmla="*/ 988 h 9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988">
                <a:moveTo>
                  <a:pt x="125" y="0"/>
                </a:moveTo>
                <a:lnTo>
                  <a:pt x="135" y="57"/>
                </a:lnTo>
                <a:lnTo>
                  <a:pt x="141" y="123"/>
                </a:lnTo>
                <a:lnTo>
                  <a:pt x="148" y="218"/>
                </a:lnTo>
                <a:lnTo>
                  <a:pt x="150" y="290"/>
                </a:lnTo>
                <a:lnTo>
                  <a:pt x="152" y="389"/>
                </a:lnTo>
                <a:lnTo>
                  <a:pt x="151" y="487"/>
                </a:lnTo>
                <a:lnTo>
                  <a:pt x="147" y="587"/>
                </a:lnTo>
                <a:lnTo>
                  <a:pt x="144" y="666"/>
                </a:lnTo>
                <a:lnTo>
                  <a:pt x="138" y="737"/>
                </a:lnTo>
                <a:lnTo>
                  <a:pt x="128" y="824"/>
                </a:lnTo>
                <a:lnTo>
                  <a:pt x="118" y="904"/>
                </a:lnTo>
                <a:lnTo>
                  <a:pt x="104" y="988"/>
                </a:lnTo>
                <a:lnTo>
                  <a:pt x="0" y="936"/>
                </a:lnTo>
                <a:lnTo>
                  <a:pt x="13" y="893"/>
                </a:lnTo>
                <a:lnTo>
                  <a:pt x="25" y="797"/>
                </a:lnTo>
                <a:lnTo>
                  <a:pt x="34" y="710"/>
                </a:lnTo>
                <a:lnTo>
                  <a:pt x="40" y="624"/>
                </a:lnTo>
                <a:lnTo>
                  <a:pt x="44" y="536"/>
                </a:lnTo>
                <a:lnTo>
                  <a:pt x="47" y="467"/>
                </a:lnTo>
                <a:lnTo>
                  <a:pt x="45" y="375"/>
                </a:lnTo>
                <a:lnTo>
                  <a:pt x="45" y="278"/>
                </a:lnTo>
                <a:lnTo>
                  <a:pt x="41" y="188"/>
                </a:lnTo>
                <a:lnTo>
                  <a:pt x="30" y="99"/>
                </a:lnTo>
                <a:lnTo>
                  <a:pt x="18" y="50"/>
                </a:lnTo>
                <a:lnTo>
                  <a:pt x="125" y="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1" name="Freeform 1624"/>
          <p:cNvSpPr>
            <a:spLocks/>
          </p:cNvSpPr>
          <p:nvPr/>
        </p:nvSpPr>
        <p:spPr bwMode="auto">
          <a:xfrm rot="11294620">
            <a:off x="4569660" y="3446874"/>
            <a:ext cx="44757" cy="78256"/>
          </a:xfrm>
          <a:custGeom>
            <a:avLst/>
            <a:gdLst>
              <a:gd name="T0" fmla="*/ 0 w 129"/>
              <a:gd name="T1" fmla="*/ 0 h 772"/>
              <a:gd name="T2" fmla="*/ 0 w 129"/>
              <a:gd name="T3" fmla="*/ 0 h 772"/>
              <a:gd name="T4" fmla="*/ 0 w 129"/>
              <a:gd name="T5" fmla="*/ 0 h 772"/>
              <a:gd name="T6" fmla="*/ 0 w 129"/>
              <a:gd name="T7" fmla="*/ 0 h 772"/>
              <a:gd name="T8" fmla="*/ 0 w 129"/>
              <a:gd name="T9" fmla="*/ 0 h 772"/>
              <a:gd name="T10" fmla="*/ 0 w 129"/>
              <a:gd name="T11" fmla="*/ 0 h 772"/>
              <a:gd name="T12" fmla="*/ 0 w 129"/>
              <a:gd name="T13" fmla="*/ 0 h 772"/>
              <a:gd name="T14" fmla="*/ 0 w 129"/>
              <a:gd name="T15" fmla="*/ 0 h 772"/>
              <a:gd name="T16" fmla="*/ 0 w 129"/>
              <a:gd name="T17" fmla="*/ 0 h 772"/>
              <a:gd name="T18" fmla="*/ 0 w 129"/>
              <a:gd name="T19" fmla="*/ 0 h 772"/>
              <a:gd name="T20" fmla="*/ 0 w 129"/>
              <a:gd name="T21" fmla="*/ 0 h 772"/>
              <a:gd name="T22" fmla="*/ 0 w 129"/>
              <a:gd name="T23" fmla="*/ 0 h 772"/>
              <a:gd name="T24" fmla="*/ 0 w 129"/>
              <a:gd name="T25" fmla="*/ 0 h 772"/>
              <a:gd name="T26" fmla="*/ 0 w 129"/>
              <a:gd name="T27" fmla="*/ 0 h 772"/>
              <a:gd name="T28" fmla="*/ 0 w 129"/>
              <a:gd name="T29" fmla="*/ 0 h 772"/>
              <a:gd name="T30" fmla="*/ 0 w 129"/>
              <a:gd name="T31" fmla="*/ 0 h 772"/>
              <a:gd name="T32" fmla="*/ 0 w 129"/>
              <a:gd name="T33" fmla="*/ 0 h 772"/>
              <a:gd name="T34" fmla="*/ 0 w 129"/>
              <a:gd name="T35" fmla="*/ 0 h 772"/>
              <a:gd name="T36" fmla="*/ 0 w 129"/>
              <a:gd name="T37" fmla="*/ 0 h 772"/>
              <a:gd name="T38" fmla="*/ 0 w 129"/>
              <a:gd name="T39" fmla="*/ 0 h 772"/>
              <a:gd name="T40" fmla="*/ 0 w 129"/>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772"/>
              <a:gd name="T65" fmla="*/ 129 w 129"/>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772">
                <a:moveTo>
                  <a:pt x="108" y="0"/>
                </a:moveTo>
                <a:lnTo>
                  <a:pt x="119" y="67"/>
                </a:lnTo>
                <a:lnTo>
                  <a:pt x="122" y="139"/>
                </a:lnTo>
                <a:lnTo>
                  <a:pt x="126" y="216"/>
                </a:lnTo>
                <a:lnTo>
                  <a:pt x="129" y="315"/>
                </a:lnTo>
                <a:lnTo>
                  <a:pt x="127" y="413"/>
                </a:lnTo>
                <a:lnTo>
                  <a:pt x="124" y="513"/>
                </a:lnTo>
                <a:lnTo>
                  <a:pt x="121" y="593"/>
                </a:lnTo>
                <a:lnTo>
                  <a:pt x="115" y="663"/>
                </a:lnTo>
                <a:lnTo>
                  <a:pt x="114" y="733"/>
                </a:lnTo>
                <a:lnTo>
                  <a:pt x="111" y="772"/>
                </a:lnTo>
                <a:lnTo>
                  <a:pt x="0" y="715"/>
                </a:lnTo>
                <a:lnTo>
                  <a:pt x="10" y="636"/>
                </a:lnTo>
                <a:lnTo>
                  <a:pt x="17" y="550"/>
                </a:lnTo>
                <a:lnTo>
                  <a:pt x="20" y="462"/>
                </a:lnTo>
                <a:lnTo>
                  <a:pt x="24" y="393"/>
                </a:lnTo>
                <a:lnTo>
                  <a:pt x="25" y="291"/>
                </a:lnTo>
                <a:lnTo>
                  <a:pt x="22" y="204"/>
                </a:lnTo>
                <a:lnTo>
                  <a:pt x="14" y="116"/>
                </a:lnTo>
                <a:lnTo>
                  <a:pt x="5" y="47"/>
                </a:lnTo>
                <a:lnTo>
                  <a:pt x="108"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2" name="Freeform 1625"/>
          <p:cNvSpPr>
            <a:spLocks/>
          </p:cNvSpPr>
          <p:nvPr/>
        </p:nvSpPr>
        <p:spPr bwMode="auto">
          <a:xfrm rot="11294620">
            <a:off x="4646269" y="3468909"/>
            <a:ext cx="41314" cy="56914"/>
          </a:xfrm>
          <a:custGeom>
            <a:avLst/>
            <a:gdLst>
              <a:gd name="T0" fmla="*/ 0 w 121"/>
              <a:gd name="T1" fmla="*/ 0 h 562"/>
              <a:gd name="T2" fmla="*/ 0 w 121"/>
              <a:gd name="T3" fmla="*/ 0 h 562"/>
              <a:gd name="T4" fmla="*/ 0 w 121"/>
              <a:gd name="T5" fmla="*/ 0 h 562"/>
              <a:gd name="T6" fmla="*/ 0 w 121"/>
              <a:gd name="T7" fmla="*/ 0 h 562"/>
              <a:gd name="T8" fmla="*/ 0 w 121"/>
              <a:gd name="T9" fmla="*/ 0 h 562"/>
              <a:gd name="T10" fmla="*/ 0 w 121"/>
              <a:gd name="T11" fmla="*/ 0 h 562"/>
              <a:gd name="T12" fmla="*/ 0 w 121"/>
              <a:gd name="T13" fmla="*/ 0 h 562"/>
              <a:gd name="T14" fmla="*/ 0 w 121"/>
              <a:gd name="T15" fmla="*/ 0 h 562"/>
              <a:gd name="T16" fmla="*/ 0 w 121"/>
              <a:gd name="T17" fmla="*/ 0 h 562"/>
              <a:gd name="T18" fmla="*/ 0 w 121"/>
              <a:gd name="T19" fmla="*/ 0 h 562"/>
              <a:gd name="T20" fmla="*/ 0 w 121"/>
              <a:gd name="T21" fmla="*/ 0 h 562"/>
              <a:gd name="T22" fmla="*/ 0 w 121"/>
              <a:gd name="T23" fmla="*/ 0 h 562"/>
              <a:gd name="T24" fmla="*/ 0 w 121"/>
              <a:gd name="T25" fmla="*/ 0 h 562"/>
              <a:gd name="T26" fmla="*/ 0 w 121"/>
              <a:gd name="T27" fmla="*/ 0 h 562"/>
              <a:gd name="T28" fmla="*/ 0 w 121"/>
              <a:gd name="T29" fmla="*/ 0 h 5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562"/>
              <a:gd name="T47" fmla="*/ 121 w 121"/>
              <a:gd name="T48" fmla="*/ 562 h 5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562">
                <a:moveTo>
                  <a:pt x="108" y="0"/>
                </a:moveTo>
                <a:lnTo>
                  <a:pt x="119" y="103"/>
                </a:lnTo>
                <a:lnTo>
                  <a:pt x="121" y="201"/>
                </a:lnTo>
                <a:lnTo>
                  <a:pt x="120" y="300"/>
                </a:lnTo>
                <a:lnTo>
                  <a:pt x="117" y="400"/>
                </a:lnTo>
                <a:lnTo>
                  <a:pt x="114" y="479"/>
                </a:lnTo>
                <a:lnTo>
                  <a:pt x="100" y="562"/>
                </a:lnTo>
                <a:lnTo>
                  <a:pt x="0" y="515"/>
                </a:lnTo>
                <a:lnTo>
                  <a:pt x="10" y="437"/>
                </a:lnTo>
                <a:lnTo>
                  <a:pt x="13" y="349"/>
                </a:lnTo>
                <a:lnTo>
                  <a:pt x="17" y="279"/>
                </a:lnTo>
                <a:lnTo>
                  <a:pt x="14" y="178"/>
                </a:lnTo>
                <a:lnTo>
                  <a:pt x="12" y="92"/>
                </a:lnTo>
                <a:lnTo>
                  <a:pt x="4" y="47"/>
                </a:lnTo>
                <a:lnTo>
                  <a:pt x="108"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463" name="Freeform 1626"/>
          <p:cNvSpPr>
            <a:spLocks/>
          </p:cNvSpPr>
          <p:nvPr/>
        </p:nvSpPr>
        <p:spPr bwMode="auto">
          <a:xfrm rot="11294620">
            <a:off x="4717722" y="3489307"/>
            <a:ext cx="39593" cy="38112"/>
          </a:xfrm>
          <a:custGeom>
            <a:avLst/>
            <a:gdLst>
              <a:gd name="T0" fmla="*/ 0 w 115"/>
              <a:gd name="T1" fmla="*/ 0 h 375"/>
              <a:gd name="T2" fmla="*/ 0 w 115"/>
              <a:gd name="T3" fmla="*/ 0 h 375"/>
              <a:gd name="T4" fmla="*/ 0 w 115"/>
              <a:gd name="T5" fmla="*/ 0 h 375"/>
              <a:gd name="T6" fmla="*/ 0 w 115"/>
              <a:gd name="T7" fmla="*/ 0 h 375"/>
              <a:gd name="T8" fmla="*/ 0 w 115"/>
              <a:gd name="T9" fmla="*/ 0 h 375"/>
              <a:gd name="T10" fmla="*/ 0 w 115"/>
              <a:gd name="T11" fmla="*/ 0 h 375"/>
              <a:gd name="T12" fmla="*/ 0 w 115"/>
              <a:gd name="T13" fmla="*/ 0 h 375"/>
              <a:gd name="T14" fmla="*/ 0 w 115"/>
              <a:gd name="T15" fmla="*/ 0 h 375"/>
              <a:gd name="T16" fmla="*/ 0 w 115"/>
              <a:gd name="T17" fmla="*/ 0 h 375"/>
              <a:gd name="T18" fmla="*/ 0 w 115"/>
              <a:gd name="T19" fmla="*/ 0 h 375"/>
              <a:gd name="T20" fmla="*/ 0 w 115"/>
              <a:gd name="T21" fmla="*/ 0 h 3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75"/>
              <a:gd name="T35" fmla="*/ 115 w 115"/>
              <a:gd name="T36" fmla="*/ 375 h 3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75">
                <a:moveTo>
                  <a:pt x="112" y="55"/>
                </a:moveTo>
                <a:lnTo>
                  <a:pt x="115" y="151"/>
                </a:lnTo>
                <a:lnTo>
                  <a:pt x="114" y="246"/>
                </a:lnTo>
                <a:lnTo>
                  <a:pt x="108" y="329"/>
                </a:lnTo>
                <a:lnTo>
                  <a:pt x="101" y="375"/>
                </a:lnTo>
                <a:lnTo>
                  <a:pt x="0" y="332"/>
                </a:lnTo>
                <a:lnTo>
                  <a:pt x="6" y="231"/>
                </a:lnTo>
                <a:lnTo>
                  <a:pt x="8" y="139"/>
                </a:lnTo>
                <a:lnTo>
                  <a:pt x="8" y="51"/>
                </a:lnTo>
                <a:lnTo>
                  <a:pt x="108" y="0"/>
                </a:lnTo>
                <a:lnTo>
                  <a:pt x="112" y="55"/>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625" name="Text Box 744"/>
          <p:cNvSpPr txBox="1">
            <a:spLocks noChangeArrowheads="1"/>
          </p:cNvSpPr>
          <p:nvPr/>
        </p:nvSpPr>
        <p:spPr bwMode="auto">
          <a:xfrm>
            <a:off x="3157960" y="751443"/>
            <a:ext cx="29105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sz="2400" b="1" smtClean="0">
                <a:solidFill>
                  <a:srgbClr val="000099"/>
                </a:solidFill>
                <a:latin typeface="微软雅黑" pitchFamily="34" charset="-122"/>
                <a:ea typeface="微软雅黑" pitchFamily="34" charset="-122"/>
              </a:rPr>
              <a:t>Sensing equipment</a:t>
            </a:r>
            <a:endParaRPr lang="zh-CN" altLang="en-US" sz="2400" b="1">
              <a:solidFill>
                <a:srgbClr val="000099"/>
              </a:solidFill>
              <a:latin typeface="微软雅黑" pitchFamily="34" charset="-122"/>
              <a:ea typeface="微软雅黑" pitchFamily="34" charset="-122"/>
            </a:endParaRPr>
          </a:p>
        </p:txBody>
      </p:sp>
      <p:sp>
        <p:nvSpPr>
          <p:cNvPr id="626" name="Oval 750"/>
          <p:cNvSpPr>
            <a:spLocks noChangeArrowheads="1"/>
          </p:cNvSpPr>
          <p:nvPr/>
        </p:nvSpPr>
        <p:spPr bwMode="auto">
          <a:xfrm>
            <a:off x="1619252" y="4148139"/>
            <a:ext cx="71438"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pic>
        <p:nvPicPr>
          <p:cNvPr id="8235" name="图片 91" descr="冲卡（卡通）.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40502" y="3357564"/>
            <a:ext cx="8286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图片 95" descr="飙车.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19927" y="3573463"/>
            <a:ext cx="76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Picture 771" descr="火花"/>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899276" y="3500438"/>
            <a:ext cx="2651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图片 11" descr="警察（卡通）.pn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00790" y="3716338"/>
            <a:ext cx="5032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1" name="Freeform 134"/>
          <p:cNvSpPr>
            <a:spLocks/>
          </p:cNvSpPr>
          <p:nvPr/>
        </p:nvSpPr>
        <p:spPr bwMode="auto">
          <a:xfrm rot="11466667" flipH="1" flipV="1">
            <a:off x="6011863" y="1412879"/>
            <a:ext cx="622300" cy="3167063"/>
          </a:xfrm>
          <a:custGeom>
            <a:avLst/>
            <a:gdLst>
              <a:gd name="T0" fmla="*/ 0 w 1103"/>
              <a:gd name="T1" fmla="*/ 0 h 1311"/>
              <a:gd name="T2" fmla="*/ 2147483647 w 1103"/>
              <a:gd name="T3" fmla="*/ 2147483647 h 1311"/>
              <a:gd name="T4" fmla="*/ 2147483647 w 1103"/>
              <a:gd name="T5" fmla="*/ 2147483647 h 1311"/>
              <a:gd name="T6" fmla="*/ 2147483647 w 1103"/>
              <a:gd name="T7" fmla="*/ 2147483647 h 1311"/>
              <a:gd name="T8" fmla="*/ 2147483647 w 1103"/>
              <a:gd name="T9" fmla="*/ 2147483647 h 1311"/>
              <a:gd name="T10" fmla="*/ 2147483647 w 1103"/>
              <a:gd name="T11" fmla="*/ 2147483647 h 1311"/>
              <a:gd name="T12" fmla="*/ 0 w 1103"/>
              <a:gd name="T13" fmla="*/ 0 h 1311"/>
              <a:gd name="T14" fmla="*/ 0 60000 65536"/>
              <a:gd name="T15" fmla="*/ 0 60000 65536"/>
              <a:gd name="T16" fmla="*/ 0 60000 65536"/>
              <a:gd name="T17" fmla="*/ 0 60000 65536"/>
              <a:gd name="T18" fmla="*/ 0 60000 65536"/>
              <a:gd name="T19" fmla="*/ 0 60000 65536"/>
              <a:gd name="T20" fmla="*/ 0 60000 65536"/>
              <a:gd name="T21" fmla="*/ 0 w 1103"/>
              <a:gd name="T22" fmla="*/ 0 h 1311"/>
              <a:gd name="T23" fmla="*/ 1103 w 1103"/>
              <a:gd name="T24" fmla="*/ 1311 h 1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3" h="1311">
                <a:moveTo>
                  <a:pt x="0" y="0"/>
                </a:moveTo>
                <a:lnTo>
                  <a:pt x="647" y="690"/>
                </a:lnTo>
                <a:lnTo>
                  <a:pt x="455" y="574"/>
                </a:lnTo>
                <a:lnTo>
                  <a:pt x="1102" y="1310"/>
                </a:lnTo>
                <a:lnTo>
                  <a:pt x="246" y="412"/>
                </a:lnTo>
                <a:lnTo>
                  <a:pt x="394" y="500"/>
                </a:lnTo>
                <a:lnTo>
                  <a:pt x="0" y="0"/>
                </a:lnTo>
              </a:path>
            </a:pathLst>
          </a:custGeom>
          <a:solidFill>
            <a:srgbClr val="FF9900"/>
          </a:solidFill>
          <a:ln w="12700" cap="rnd">
            <a:solidFill>
              <a:srgbClr val="FF9900"/>
            </a:solidFill>
            <a:round/>
            <a:headEnd/>
            <a:tailEnd/>
          </a:ln>
          <a:effectLst>
            <a:outerShdw dist="35921" dir="2700000" algn="ctr" rotWithShape="0">
              <a:schemeClr val="tx1"/>
            </a:outerShdw>
          </a:effec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32" name="Line 775"/>
          <p:cNvSpPr>
            <a:spLocks noChangeShapeType="1"/>
          </p:cNvSpPr>
          <p:nvPr/>
        </p:nvSpPr>
        <p:spPr bwMode="auto">
          <a:xfrm flipV="1">
            <a:off x="3492500" y="3933829"/>
            <a:ext cx="1584325" cy="1223963"/>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lIns="0" tIns="0" rIns="0" bIns="0" anchor="b"/>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633" name="Line 776"/>
          <p:cNvSpPr>
            <a:spLocks noChangeShapeType="1"/>
          </p:cNvSpPr>
          <p:nvPr/>
        </p:nvSpPr>
        <p:spPr bwMode="auto">
          <a:xfrm flipH="1" flipV="1">
            <a:off x="5292725" y="3933829"/>
            <a:ext cx="1008063" cy="1008063"/>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lIns="0" tIns="0" rIns="0" bIns="0" anchor="b"/>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634" name="Text Box 779"/>
          <p:cNvSpPr txBox="1">
            <a:spLocks noChangeArrowheads="1"/>
          </p:cNvSpPr>
          <p:nvPr/>
        </p:nvSpPr>
        <p:spPr bwMode="auto">
          <a:xfrm>
            <a:off x="4500026" y="3847584"/>
            <a:ext cx="2314736" cy="184666"/>
          </a:xfrm>
          <a:prstGeom prst="rect">
            <a:avLst/>
          </a:prstGeom>
          <a:noFill/>
          <a:ln>
            <a:noFill/>
          </a:ln>
          <a:effectLst>
            <a:outerShdw dist="28398" dir="1593903" algn="ctr" rotWithShape="0">
              <a:schemeClr val="tx1"/>
            </a:outerShdw>
          </a:effectLst>
          <a:extLst/>
        </p:spPr>
        <p:txBody>
          <a:bodyPr wrap="none" lIns="0" tIns="0" rIns="0" bIns="0" anchor="b">
            <a:spAutoFit/>
          </a:bodyPr>
          <a:lstStyle>
            <a:lvl1pPr eaLnBrk="0" hangingPunct="0">
              <a:defRPr>
                <a:solidFill>
                  <a:schemeClr val="tx2"/>
                </a:solidFill>
                <a:latin typeface="Arial" charset="0"/>
                <a:ea typeface="黑体" pitchFamily="2" charset="-122"/>
              </a:defRPr>
            </a:lvl1pPr>
            <a:lvl2pPr marL="742950" indent="-285750" eaLnBrk="0" hangingPunct="0">
              <a:defRPr>
                <a:solidFill>
                  <a:schemeClr val="tx2"/>
                </a:solidFill>
                <a:latin typeface="Arial" charset="0"/>
                <a:ea typeface="黑体" pitchFamily="2" charset="-122"/>
              </a:defRPr>
            </a:lvl2pPr>
            <a:lvl3pPr marL="1143000" indent="-228600" eaLnBrk="0" hangingPunct="0">
              <a:defRPr>
                <a:solidFill>
                  <a:schemeClr val="tx2"/>
                </a:solidFill>
                <a:latin typeface="Arial" charset="0"/>
                <a:ea typeface="黑体" pitchFamily="2" charset="-122"/>
              </a:defRPr>
            </a:lvl3pPr>
            <a:lvl4pPr marL="1600200" indent="-228600" eaLnBrk="0" hangingPunct="0">
              <a:defRPr>
                <a:solidFill>
                  <a:schemeClr val="tx2"/>
                </a:solidFill>
                <a:latin typeface="Arial" charset="0"/>
                <a:ea typeface="黑体" pitchFamily="2" charset="-122"/>
              </a:defRPr>
            </a:lvl4pPr>
            <a:lvl5pPr marL="2057400" indent="-228600" eaLnBrk="0" hangingPunct="0">
              <a:defRPr>
                <a:solidFill>
                  <a:schemeClr val="tx2"/>
                </a:solidFill>
                <a:latin typeface="Arial" charset="0"/>
                <a:ea typeface="黑体" pitchFamily="2" charset="-122"/>
              </a:defRPr>
            </a:lvl5pPr>
            <a:lvl6pPr marL="2514600" indent="-228600" eaLnBrk="0" fontAlgn="base" hangingPunct="0">
              <a:spcBef>
                <a:spcPct val="0"/>
              </a:spcBef>
              <a:spcAft>
                <a:spcPct val="0"/>
              </a:spcAft>
              <a:defRPr>
                <a:solidFill>
                  <a:schemeClr val="tx2"/>
                </a:solidFill>
                <a:latin typeface="Arial" charset="0"/>
                <a:ea typeface="黑体" pitchFamily="2" charset="-122"/>
              </a:defRPr>
            </a:lvl6pPr>
            <a:lvl7pPr marL="2971800" indent="-228600" eaLnBrk="0" fontAlgn="base" hangingPunct="0">
              <a:spcBef>
                <a:spcPct val="0"/>
              </a:spcBef>
              <a:spcAft>
                <a:spcPct val="0"/>
              </a:spcAft>
              <a:defRPr>
                <a:solidFill>
                  <a:schemeClr val="tx2"/>
                </a:solidFill>
                <a:latin typeface="Arial" charset="0"/>
                <a:ea typeface="黑体" pitchFamily="2" charset="-122"/>
              </a:defRPr>
            </a:lvl7pPr>
            <a:lvl8pPr marL="3429000" indent="-228600" eaLnBrk="0" fontAlgn="base" hangingPunct="0">
              <a:spcBef>
                <a:spcPct val="0"/>
              </a:spcBef>
              <a:spcAft>
                <a:spcPct val="0"/>
              </a:spcAft>
              <a:defRPr>
                <a:solidFill>
                  <a:schemeClr val="tx2"/>
                </a:solidFill>
                <a:latin typeface="Arial" charset="0"/>
                <a:ea typeface="黑体" pitchFamily="2" charset="-122"/>
              </a:defRPr>
            </a:lvl8pPr>
            <a:lvl9pPr marL="3886200" indent="-228600" eaLnBrk="0" fontAlgn="base" hangingPunct="0">
              <a:spcBef>
                <a:spcPct val="0"/>
              </a:spcBef>
              <a:spcAft>
                <a:spcPct val="0"/>
              </a:spcAft>
              <a:defRPr>
                <a:solidFill>
                  <a:schemeClr val="tx2"/>
                </a:solidFill>
                <a:latin typeface="Arial" charset="0"/>
                <a:ea typeface="黑体" pitchFamily="2" charset="-122"/>
              </a:defRPr>
            </a:lvl9pPr>
          </a:lstStyle>
          <a:p>
            <a:pPr eaLnBrk="1" fontAlgn="base" hangingPunct="1">
              <a:spcBef>
                <a:spcPct val="0"/>
              </a:spcBef>
              <a:spcAft>
                <a:spcPct val="0"/>
              </a:spcAft>
              <a:defRPr/>
            </a:pPr>
            <a:r>
              <a:rPr lang="ru-RU" altLang="zh-CN" sz="1200" b="1" dirty="0" smtClean="0">
                <a:solidFill>
                  <a:srgbClr val="FFFFFF"/>
                </a:solidFill>
                <a:latin typeface="微软雅黑" pitchFamily="34" charset="-122"/>
                <a:ea typeface="微软雅黑" pitchFamily="34" charset="-122"/>
              </a:rPr>
              <a:t>Центр аварийного контроля</a:t>
            </a:r>
            <a:endParaRPr lang="zh-CN" altLang="en-US" sz="1200" b="1" dirty="0">
              <a:solidFill>
                <a:srgbClr val="FFFFFF"/>
              </a:solidFill>
              <a:latin typeface="微软雅黑" pitchFamily="34" charset="-122"/>
              <a:ea typeface="微软雅黑" pitchFamily="34" charset="-122"/>
            </a:endParaRPr>
          </a:p>
        </p:txBody>
      </p:sp>
      <p:sp>
        <p:nvSpPr>
          <p:cNvPr id="635" name="Text Box 782"/>
          <p:cNvSpPr txBox="1">
            <a:spLocks noChangeArrowheads="1"/>
          </p:cNvSpPr>
          <p:nvPr/>
        </p:nvSpPr>
        <p:spPr bwMode="auto">
          <a:xfrm>
            <a:off x="5795966" y="5115997"/>
            <a:ext cx="2941511" cy="184666"/>
          </a:xfrm>
          <a:prstGeom prst="rect">
            <a:avLst/>
          </a:prstGeom>
          <a:noFill/>
          <a:ln>
            <a:noFill/>
          </a:ln>
          <a:effectLst>
            <a:outerShdw dist="28398" dir="1593903" algn="ctr" rotWithShape="0">
              <a:schemeClr val="tx1"/>
            </a:outerShdw>
          </a:effectLst>
          <a:extLst/>
        </p:spPr>
        <p:txBody>
          <a:bodyPr wrap="none" lIns="0" tIns="0" rIns="0" bIns="0" anchor="b">
            <a:spAutoFit/>
          </a:bodyPr>
          <a:lstStyle>
            <a:lvl1pPr eaLnBrk="0" hangingPunct="0">
              <a:defRPr>
                <a:solidFill>
                  <a:schemeClr val="tx2"/>
                </a:solidFill>
                <a:latin typeface="Arial" charset="0"/>
                <a:ea typeface="黑体" pitchFamily="2" charset="-122"/>
              </a:defRPr>
            </a:lvl1pPr>
            <a:lvl2pPr marL="742950" indent="-285750" eaLnBrk="0" hangingPunct="0">
              <a:defRPr>
                <a:solidFill>
                  <a:schemeClr val="tx2"/>
                </a:solidFill>
                <a:latin typeface="Arial" charset="0"/>
                <a:ea typeface="黑体" pitchFamily="2" charset="-122"/>
              </a:defRPr>
            </a:lvl2pPr>
            <a:lvl3pPr marL="1143000" indent="-228600" eaLnBrk="0" hangingPunct="0">
              <a:defRPr>
                <a:solidFill>
                  <a:schemeClr val="tx2"/>
                </a:solidFill>
                <a:latin typeface="Arial" charset="0"/>
                <a:ea typeface="黑体" pitchFamily="2" charset="-122"/>
              </a:defRPr>
            </a:lvl3pPr>
            <a:lvl4pPr marL="1600200" indent="-228600" eaLnBrk="0" hangingPunct="0">
              <a:defRPr>
                <a:solidFill>
                  <a:schemeClr val="tx2"/>
                </a:solidFill>
                <a:latin typeface="Arial" charset="0"/>
                <a:ea typeface="黑体" pitchFamily="2" charset="-122"/>
              </a:defRPr>
            </a:lvl4pPr>
            <a:lvl5pPr marL="2057400" indent="-228600" eaLnBrk="0" hangingPunct="0">
              <a:defRPr>
                <a:solidFill>
                  <a:schemeClr val="tx2"/>
                </a:solidFill>
                <a:latin typeface="Arial" charset="0"/>
                <a:ea typeface="黑体" pitchFamily="2" charset="-122"/>
              </a:defRPr>
            </a:lvl5pPr>
            <a:lvl6pPr marL="2514600" indent="-228600" eaLnBrk="0" fontAlgn="base" hangingPunct="0">
              <a:spcBef>
                <a:spcPct val="0"/>
              </a:spcBef>
              <a:spcAft>
                <a:spcPct val="0"/>
              </a:spcAft>
              <a:defRPr>
                <a:solidFill>
                  <a:schemeClr val="tx2"/>
                </a:solidFill>
                <a:latin typeface="Arial" charset="0"/>
                <a:ea typeface="黑体" pitchFamily="2" charset="-122"/>
              </a:defRPr>
            </a:lvl6pPr>
            <a:lvl7pPr marL="2971800" indent="-228600" eaLnBrk="0" fontAlgn="base" hangingPunct="0">
              <a:spcBef>
                <a:spcPct val="0"/>
              </a:spcBef>
              <a:spcAft>
                <a:spcPct val="0"/>
              </a:spcAft>
              <a:defRPr>
                <a:solidFill>
                  <a:schemeClr val="tx2"/>
                </a:solidFill>
                <a:latin typeface="Arial" charset="0"/>
                <a:ea typeface="黑体" pitchFamily="2" charset="-122"/>
              </a:defRPr>
            </a:lvl7pPr>
            <a:lvl8pPr marL="3429000" indent="-228600" eaLnBrk="0" fontAlgn="base" hangingPunct="0">
              <a:spcBef>
                <a:spcPct val="0"/>
              </a:spcBef>
              <a:spcAft>
                <a:spcPct val="0"/>
              </a:spcAft>
              <a:defRPr>
                <a:solidFill>
                  <a:schemeClr val="tx2"/>
                </a:solidFill>
                <a:latin typeface="Arial" charset="0"/>
                <a:ea typeface="黑体" pitchFamily="2" charset="-122"/>
              </a:defRPr>
            </a:lvl8pPr>
            <a:lvl9pPr marL="3886200" indent="-228600" eaLnBrk="0" fontAlgn="base" hangingPunct="0">
              <a:spcBef>
                <a:spcPct val="0"/>
              </a:spcBef>
              <a:spcAft>
                <a:spcPct val="0"/>
              </a:spcAft>
              <a:defRPr>
                <a:solidFill>
                  <a:schemeClr val="tx2"/>
                </a:solidFill>
                <a:latin typeface="Arial" charset="0"/>
                <a:ea typeface="黑体" pitchFamily="2" charset="-122"/>
              </a:defRPr>
            </a:lvl9pPr>
          </a:lstStyle>
          <a:p>
            <a:pPr eaLnBrk="1" fontAlgn="base" hangingPunct="1">
              <a:spcBef>
                <a:spcPct val="0"/>
              </a:spcBef>
              <a:spcAft>
                <a:spcPct val="0"/>
              </a:spcAft>
              <a:defRPr/>
            </a:pPr>
            <a:r>
              <a:rPr lang="ru-RU" altLang="zh-CN" sz="1200" b="1" dirty="0">
                <a:solidFill>
                  <a:srgbClr val="FFFFFF"/>
                </a:solidFill>
                <a:latin typeface="微软雅黑" pitchFamily="34" charset="-122"/>
                <a:ea typeface="微软雅黑" pitchFamily="34" charset="-122"/>
              </a:rPr>
              <a:t>Команда мобильного реагирования</a:t>
            </a:r>
            <a:endParaRPr lang="zh-CN" altLang="en-US" sz="1200" b="1" dirty="0">
              <a:solidFill>
                <a:srgbClr val="FFFFFF"/>
              </a:solidFill>
              <a:latin typeface="微软雅黑" pitchFamily="34" charset="-122"/>
              <a:ea typeface="微软雅黑" pitchFamily="34" charset="-122"/>
            </a:endParaRPr>
          </a:p>
        </p:txBody>
      </p:sp>
      <p:pic>
        <p:nvPicPr>
          <p:cNvPr id="8244" name="图片 88" descr="警车.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rot="467268">
            <a:off x="679452" y="6381754"/>
            <a:ext cx="8683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793" descr="罩子"/>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0" y="3429004"/>
            <a:ext cx="25923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Picture 794" descr="罩子"/>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 y="5427667"/>
            <a:ext cx="22685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9" name="Picture 795" descr="罩子"/>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842127" y="4221167"/>
            <a:ext cx="22669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Picture 796" descr="罩子"/>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284663" y="5427667"/>
            <a:ext cx="2881312"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 name="Picture 797" descr="罩子"/>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508625" y="2708279"/>
            <a:ext cx="30241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 name="Text Box 809"/>
          <p:cNvSpPr txBox="1">
            <a:spLocks noChangeArrowheads="1"/>
          </p:cNvSpPr>
          <p:nvPr/>
        </p:nvSpPr>
        <p:spPr bwMode="auto">
          <a:xfrm>
            <a:off x="3474803" y="5860792"/>
            <a:ext cx="1548501" cy="184666"/>
          </a:xfrm>
          <a:prstGeom prst="rect">
            <a:avLst/>
          </a:prstGeom>
          <a:noFill/>
          <a:ln>
            <a:noFill/>
          </a:ln>
          <a:effectLst>
            <a:outerShdw dist="28398" dir="1593903" algn="ctr" rotWithShape="0">
              <a:schemeClr val="tx1"/>
            </a:outerShdw>
          </a:effectLst>
          <a:extLst/>
        </p:spPr>
        <p:txBody>
          <a:bodyPr wrap="none" lIns="0" tIns="0" rIns="0" bIns="0" anchor="b">
            <a:spAutoFit/>
          </a:bodyPr>
          <a:lstStyle>
            <a:lvl1pPr eaLnBrk="0" hangingPunct="0">
              <a:defRPr>
                <a:solidFill>
                  <a:schemeClr val="tx2"/>
                </a:solidFill>
                <a:latin typeface="Arial" charset="0"/>
                <a:ea typeface="黑体" pitchFamily="2" charset="-122"/>
              </a:defRPr>
            </a:lvl1pPr>
            <a:lvl2pPr marL="742950" indent="-285750" eaLnBrk="0" hangingPunct="0">
              <a:defRPr>
                <a:solidFill>
                  <a:schemeClr val="tx2"/>
                </a:solidFill>
                <a:latin typeface="Arial" charset="0"/>
                <a:ea typeface="黑体" pitchFamily="2" charset="-122"/>
              </a:defRPr>
            </a:lvl2pPr>
            <a:lvl3pPr marL="1143000" indent="-228600" eaLnBrk="0" hangingPunct="0">
              <a:defRPr>
                <a:solidFill>
                  <a:schemeClr val="tx2"/>
                </a:solidFill>
                <a:latin typeface="Arial" charset="0"/>
                <a:ea typeface="黑体" pitchFamily="2" charset="-122"/>
              </a:defRPr>
            </a:lvl3pPr>
            <a:lvl4pPr marL="1600200" indent="-228600" eaLnBrk="0" hangingPunct="0">
              <a:defRPr>
                <a:solidFill>
                  <a:schemeClr val="tx2"/>
                </a:solidFill>
                <a:latin typeface="Arial" charset="0"/>
                <a:ea typeface="黑体" pitchFamily="2" charset="-122"/>
              </a:defRPr>
            </a:lvl4pPr>
            <a:lvl5pPr marL="2057400" indent="-228600" eaLnBrk="0" hangingPunct="0">
              <a:defRPr>
                <a:solidFill>
                  <a:schemeClr val="tx2"/>
                </a:solidFill>
                <a:latin typeface="Arial" charset="0"/>
                <a:ea typeface="黑体" pitchFamily="2" charset="-122"/>
              </a:defRPr>
            </a:lvl5pPr>
            <a:lvl6pPr marL="2514600" indent="-228600" eaLnBrk="0" fontAlgn="base" hangingPunct="0">
              <a:spcBef>
                <a:spcPct val="0"/>
              </a:spcBef>
              <a:spcAft>
                <a:spcPct val="0"/>
              </a:spcAft>
              <a:defRPr>
                <a:solidFill>
                  <a:schemeClr val="tx2"/>
                </a:solidFill>
                <a:latin typeface="Arial" charset="0"/>
                <a:ea typeface="黑体" pitchFamily="2" charset="-122"/>
              </a:defRPr>
            </a:lvl6pPr>
            <a:lvl7pPr marL="2971800" indent="-228600" eaLnBrk="0" fontAlgn="base" hangingPunct="0">
              <a:spcBef>
                <a:spcPct val="0"/>
              </a:spcBef>
              <a:spcAft>
                <a:spcPct val="0"/>
              </a:spcAft>
              <a:defRPr>
                <a:solidFill>
                  <a:schemeClr val="tx2"/>
                </a:solidFill>
                <a:latin typeface="Arial" charset="0"/>
                <a:ea typeface="黑体" pitchFamily="2" charset="-122"/>
              </a:defRPr>
            </a:lvl7pPr>
            <a:lvl8pPr marL="3429000" indent="-228600" eaLnBrk="0" fontAlgn="base" hangingPunct="0">
              <a:spcBef>
                <a:spcPct val="0"/>
              </a:spcBef>
              <a:spcAft>
                <a:spcPct val="0"/>
              </a:spcAft>
              <a:defRPr>
                <a:solidFill>
                  <a:schemeClr val="tx2"/>
                </a:solidFill>
                <a:latin typeface="Arial" charset="0"/>
                <a:ea typeface="黑体" pitchFamily="2" charset="-122"/>
              </a:defRPr>
            </a:lvl8pPr>
            <a:lvl9pPr marL="3886200" indent="-228600" eaLnBrk="0" fontAlgn="base" hangingPunct="0">
              <a:spcBef>
                <a:spcPct val="0"/>
              </a:spcBef>
              <a:spcAft>
                <a:spcPct val="0"/>
              </a:spcAft>
              <a:defRPr>
                <a:solidFill>
                  <a:schemeClr val="tx2"/>
                </a:solidFill>
                <a:latin typeface="Arial" charset="0"/>
                <a:ea typeface="黑体" pitchFamily="2" charset="-122"/>
              </a:defRPr>
            </a:lvl9pPr>
          </a:lstStyle>
          <a:p>
            <a:pPr eaLnBrk="1" fontAlgn="base" hangingPunct="1">
              <a:spcBef>
                <a:spcPct val="0"/>
              </a:spcBef>
              <a:spcAft>
                <a:spcPct val="0"/>
              </a:spcAft>
              <a:defRPr/>
            </a:pPr>
            <a:r>
              <a:rPr lang="ru-RU" altLang="zh-CN" sz="1200" b="1" smtClean="0">
                <a:solidFill>
                  <a:srgbClr val="FFFFFF"/>
                </a:solidFill>
                <a:latin typeface="微软雅黑" pitchFamily="34" charset="-122"/>
                <a:ea typeface="微软雅黑" pitchFamily="34" charset="-122"/>
              </a:rPr>
              <a:t>Иные организации</a:t>
            </a:r>
            <a:endParaRPr lang="zh-CN" altLang="en-US" sz="1200" b="1" dirty="0">
              <a:solidFill>
                <a:srgbClr val="FFFFFF"/>
              </a:solidFill>
              <a:latin typeface="微软雅黑" pitchFamily="34" charset="-122"/>
              <a:ea typeface="微软雅黑" pitchFamily="34" charset="-122"/>
            </a:endParaRPr>
          </a:p>
        </p:txBody>
      </p:sp>
      <p:pic>
        <p:nvPicPr>
          <p:cNvPr id="643" name="Picture 812" descr="平安重庆"/>
          <p:cNvPicPr>
            <a:picLocks noChangeAspect="1" noChangeArrowheads="1"/>
          </p:cNvPicPr>
          <p:nvPr/>
        </p:nvPicPr>
        <p:blipFill>
          <a:blip r:embed="rId34" cstate="print">
            <a:extLst>
              <a:ext uri="{28A0092B-C50C-407E-A947-70E740481C1C}">
                <a14:useLocalDpi xmlns:a14="http://schemas.microsoft.com/office/drawing/2010/main" val="0"/>
              </a:ext>
            </a:extLst>
          </a:blip>
          <a:srcRect b="19383"/>
          <a:stretch>
            <a:fillRect/>
          </a:stretch>
        </p:blipFill>
        <p:spPr bwMode="auto">
          <a:xfrm>
            <a:off x="990600" y="-888782"/>
            <a:ext cx="703738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4" name="Oval 748"/>
          <p:cNvSpPr>
            <a:spLocks noChangeArrowheads="1"/>
          </p:cNvSpPr>
          <p:nvPr/>
        </p:nvSpPr>
        <p:spPr bwMode="auto">
          <a:xfrm>
            <a:off x="5940425" y="6381750"/>
            <a:ext cx="71438" cy="71438"/>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pic>
        <p:nvPicPr>
          <p:cNvPr id="646" name="Picture 250"/>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3059113" y="4652963"/>
            <a:ext cx="182996" cy="395102"/>
          </a:xfrm>
          <a:prstGeom prst="rect">
            <a:avLst/>
          </a:prstGeom>
          <a:noFill/>
          <a:ln w="9525">
            <a:noFill/>
            <a:miter lim="800000"/>
            <a:headEnd/>
            <a:tailEnd/>
          </a:ln>
          <a:effectLst/>
        </p:spPr>
      </p:pic>
      <p:grpSp>
        <p:nvGrpSpPr>
          <p:cNvPr id="18" name="Group 239"/>
          <p:cNvGrpSpPr>
            <a:grpSpLocks/>
          </p:cNvGrpSpPr>
          <p:nvPr/>
        </p:nvGrpSpPr>
        <p:grpSpPr bwMode="auto">
          <a:xfrm>
            <a:off x="3121377" y="4905898"/>
            <a:ext cx="148110" cy="159669"/>
            <a:chOff x="732" y="2868"/>
            <a:chExt cx="148" cy="183"/>
          </a:xfrm>
        </p:grpSpPr>
        <p:sp>
          <p:nvSpPr>
            <p:cNvPr id="651" name="Freeform 242"/>
            <p:cNvSpPr>
              <a:spLocks/>
            </p:cNvSpPr>
            <p:nvPr/>
          </p:nvSpPr>
          <p:spPr bwMode="auto">
            <a:xfrm>
              <a:off x="757" y="2938"/>
              <a:ext cx="121" cy="109"/>
            </a:xfrm>
            <a:custGeom>
              <a:avLst/>
              <a:gdLst>
                <a:gd name="T0" fmla="*/ 114 w 245"/>
                <a:gd name="T1" fmla="*/ 109 h 108"/>
                <a:gd name="T2" fmla="*/ 121 w 245"/>
                <a:gd name="T3" fmla="*/ 98 h 108"/>
                <a:gd name="T4" fmla="*/ 7 w 245"/>
                <a:gd name="T5" fmla="*/ 0 h 108"/>
                <a:gd name="T6" fmla="*/ 0 w 245"/>
                <a:gd name="T7" fmla="*/ 11 h 108"/>
                <a:gd name="T8" fmla="*/ 114 w 245"/>
                <a:gd name="T9" fmla="*/ 109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08">
                  <a:moveTo>
                    <a:pt x="231" y="108"/>
                  </a:moveTo>
                  <a:lnTo>
                    <a:pt x="245" y="97"/>
                  </a:lnTo>
                  <a:lnTo>
                    <a:pt x="14" y="0"/>
                  </a:lnTo>
                  <a:lnTo>
                    <a:pt x="0" y="11"/>
                  </a:lnTo>
                  <a:lnTo>
                    <a:pt x="231" y="108"/>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52" name="Freeform 243"/>
            <p:cNvSpPr>
              <a:spLocks/>
            </p:cNvSpPr>
            <p:nvPr/>
          </p:nvSpPr>
          <p:spPr bwMode="auto">
            <a:xfrm>
              <a:off x="727" y="2938"/>
              <a:ext cx="127" cy="116"/>
            </a:xfrm>
            <a:custGeom>
              <a:avLst/>
              <a:gdLst>
                <a:gd name="T0" fmla="*/ 0 w 251"/>
                <a:gd name="T1" fmla="*/ 106 h 115"/>
                <a:gd name="T2" fmla="*/ 7 w 251"/>
                <a:gd name="T3" fmla="*/ 116 h 115"/>
                <a:gd name="T4" fmla="*/ 124 w 251"/>
                <a:gd name="T5" fmla="*/ 11 h 115"/>
                <a:gd name="T6" fmla="*/ 117 w 251"/>
                <a:gd name="T7" fmla="*/ 0 h 115"/>
                <a:gd name="T8" fmla="*/ 0 w 251"/>
                <a:gd name="T9" fmla="*/ 106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115">
                  <a:moveTo>
                    <a:pt x="0" y="105"/>
                  </a:moveTo>
                  <a:lnTo>
                    <a:pt x="14" y="115"/>
                  </a:lnTo>
                  <a:lnTo>
                    <a:pt x="251" y="11"/>
                  </a:lnTo>
                  <a:lnTo>
                    <a:pt x="237" y="0"/>
                  </a:lnTo>
                  <a:lnTo>
                    <a:pt x="0" y="105"/>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53" name="Freeform 244"/>
            <p:cNvSpPr>
              <a:spLocks/>
            </p:cNvSpPr>
            <p:nvPr/>
          </p:nvSpPr>
          <p:spPr bwMode="auto">
            <a:xfrm>
              <a:off x="773" y="2869"/>
              <a:ext cx="81" cy="67"/>
            </a:xfrm>
            <a:custGeom>
              <a:avLst/>
              <a:gdLst>
                <a:gd name="T0" fmla="*/ 75 w 169"/>
                <a:gd name="T1" fmla="*/ 67 h 62"/>
                <a:gd name="T2" fmla="*/ 81 w 169"/>
                <a:gd name="T3" fmla="*/ 55 h 62"/>
                <a:gd name="T4" fmla="*/ 6 w 169"/>
                <a:gd name="T5" fmla="*/ 0 h 62"/>
                <a:gd name="T6" fmla="*/ 0 w 169"/>
                <a:gd name="T7" fmla="*/ 11 h 62"/>
                <a:gd name="T8" fmla="*/ 75 w 169"/>
                <a:gd name="T9" fmla="*/ 6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62">
                  <a:moveTo>
                    <a:pt x="157" y="62"/>
                  </a:moveTo>
                  <a:lnTo>
                    <a:pt x="169" y="51"/>
                  </a:lnTo>
                  <a:lnTo>
                    <a:pt x="12" y="0"/>
                  </a:lnTo>
                  <a:lnTo>
                    <a:pt x="0" y="10"/>
                  </a:lnTo>
                  <a:lnTo>
                    <a:pt x="157" y="62"/>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54" name="Freeform 245"/>
            <p:cNvSpPr>
              <a:spLocks/>
            </p:cNvSpPr>
            <p:nvPr/>
          </p:nvSpPr>
          <p:spPr bwMode="auto">
            <a:xfrm>
              <a:off x="757" y="2869"/>
              <a:ext cx="86" cy="67"/>
            </a:xfrm>
            <a:custGeom>
              <a:avLst/>
              <a:gdLst>
                <a:gd name="T0" fmla="*/ 0 w 171"/>
                <a:gd name="T1" fmla="*/ 55 h 62"/>
                <a:gd name="T2" fmla="*/ 6 w 171"/>
                <a:gd name="T3" fmla="*/ 67 h 62"/>
                <a:gd name="T4" fmla="*/ 86 w 171"/>
                <a:gd name="T5" fmla="*/ 11 h 62"/>
                <a:gd name="T6" fmla="*/ 80 w 171"/>
                <a:gd name="T7" fmla="*/ 0 h 62"/>
                <a:gd name="T8" fmla="*/ 0 w 171"/>
                <a:gd name="T9" fmla="*/ 5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2">
                  <a:moveTo>
                    <a:pt x="0" y="51"/>
                  </a:moveTo>
                  <a:lnTo>
                    <a:pt x="12" y="62"/>
                  </a:lnTo>
                  <a:lnTo>
                    <a:pt x="171" y="10"/>
                  </a:lnTo>
                  <a:lnTo>
                    <a:pt x="159" y="0"/>
                  </a:lnTo>
                  <a:lnTo>
                    <a:pt x="0" y="51"/>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grpSp>
      <p:graphicFrame>
        <p:nvGraphicFramePr>
          <p:cNvPr id="8210" name="Object 18">
            <a:hlinkClick r:id="" action="ppaction://ole?verb=0"/>
          </p:cNvPr>
          <p:cNvGraphicFramePr>
            <a:graphicFrameLocks/>
          </p:cNvGraphicFramePr>
          <p:nvPr/>
        </p:nvGraphicFramePr>
        <p:xfrm>
          <a:off x="3127381" y="4869253"/>
          <a:ext cx="579432" cy="215510"/>
        </p:xfrm>
        <a:graphic>
          <a:graphicData uri="http://schemas.openxmlformats.org/presentationml/2006/ole">
            <mc:AlternateContent xmlns:mc="http://schemas.openxmlformats.org/markup-compatibility/2006">
              <mc:Choice xmlns:v="urn:schemas-microsoft-com:vml" Requires="v">
                <p:oleObj spid="_x0000_s3273" name="剪辑" r:id="rId35" imgW="5281613" imgH="2430463" progId="">
                  <p:embed/>
                </p:oleObj>
              </mc:Choice>
              <mc:Fallback>
                <p:oleObj name="剪辑" r:id="rId35" imgW="5281613" imgH="2430463" progId="">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7381" y="4869253"/>
                        <a:ext cx="579432" cy="21551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449" name="Picture 274"/>
          <p:cNvPicPr>
            <a:picLocks noChangeAspect="1" noChangeArrowheads="1"/>
          </p:cNvPicPr>
          <p:nvPr/>
        </p:nvPicPr>
        <p:blipFill>
          <a:blip r:embed="rId16" cstate="print">
            <a:clrChange>
              <a:clrFrom>
                <a:srgbClr val="000000"/>
              </a:clrFrom>
              <a:clrTo>
                <a:srgbClr val="000000">
                  <a:alpha val="0"/>
                </a:srgbClr>
              </a:clrTo>
            </a:clrChange>
            <a:grayscl/>
            <a:extLst>
              <a:ext uri="{28A0092B-C50C-407E-A947-70E740481C1C}">
                <a14:useLocalDpi xmlns:a14="http://schemas.microsoft.com/office/drawing/2010/main" val="0"/>
              </a:ext>
            </a:extLst>
          </a:blip>
          <a:srcRect/>
          <a:stretch>
            <a:fillRect/>
          </a:stretch>
        </p:blipFill>
        <p:spPr bwMode="auto">
          <a:xfrm>
            <a:off x="3277038" y="4724803"/>
            <a:ext cx="172820" cy="2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 name="Text Box 809"/>
          <p:cNvSpPr txBox="1">
            <a:spLocks noChangeArrowheads="1"/>
          </p:cNvSpPr>
          <p:nvPr/>
        </p:nvSpPr>
        <p:spPr bwMode="auto">
          <a:xfrm>
            <a:off x="2798265" y="5075892"/>
            <a:ext cx="1269679" cy="369332"/>
          </a:xfrm>
          <a:prstGeom prst="rect">
            <a:avLst/>
          </a:prstGeom>
          <a:noFill/>
          <a:ln>
            <a:noFill/>
          </a:ln>
          <a:effectLst>
            <a:outerShdw dist="28398" dir="1593903" algn="ctr" rotWithShape="0">
              <a:schemeClr val="tx1"/>
            </a:outerShdw>
          </a:effectLst>
          <a:extLst/>
        </p:spPr>
        <p:txBody>
          <a:bodyPr wrap="square" lIns="0" tIns="0" rIns="0" bIns="0" anchor="b">
            <a:spAutoFit/>
          </a:bodyPr>
          <a:lstStyle>
            <a:lvl1pPr eaLnBrk="0" hangingPunct="0">
              <a:defRPr>
                <a:solidFill>
                  <a:schemeClr val="tx2"/>
                </a:solidFill>
                <a:latin typeface="Arial" charset="0"/>
                <a:ea typeface="黑体" pitchFamily="2" charset="-122"/>
              </a:defRPr>
            </a:lvl1pPr>
            <a:lvl2pPr marL="742950" indent="-285750" eaLnBrk="0" hangingPunct="0">
              <a:defRPr>
                <a:solidFill>
                  <a:schemeClr val="tx2"/>
                </a:solidFill>
                <a:latin typeface="Arial" charset="0"/>
                <a:ea typeface="黑体" pitchFamily="2" charset="-122"/>
              </a:defRPr>
            </a:lvl2pPr>
            <a:lvl3pPr marL="1143000" indent="-228600" eaLnBrk="0" hangingPunct="0">
              <a:defRPr>
                <a:solidFill>
                  <a:schemeClr val="tx2"/>
                </a:solidFill>
                <a:latin typeface="Arial" charset="0"/>
                <a:ea typeface="黑体" pitchFamily="2" charset="-122"/>
              </a:defRPr>
            </a:lvl3pPr>
            <a:lvl4pPr marL="1600200" indent="-228600" eaLnBrk="0" hangingPunct="0">
              <a:defRPr>
                <a:solidFill>
                  <a:schemeClr val="tx2"/>
                </a:solidFill>
                <a:latin typeface="Arial" charset="0"/>
                <a:ea typeface="黑体" pitchFamily="2" charset="-122"/>
              </a:defRPr>
            </a:lvl4pPr>
            <a:lvl5pPr marL="2057400" indent="-228600" eaLnBrk="0" hangingPunct="0">
              <a:defRPr>
                <a:solidFill>
                  <a:schemeClr val="tx2"/>
                </a:solidFill>
                <a:latin typeface="Arial" charset="0"/>
                <a:ea typeface="黑体" pitchFamily="2" charset="-122"/>
              </a:defRPr>
            </a:lvl5pPr>
            <a:lvl6pPr marL="2514600" indent="-228600" eaLnBrk="0" fontAlgn="base" hangingPunct="0">
              <a:spcBef>
                <a:spcPct val="0"/>
              </a:spcBef>
              <a:spcAft>
                <a:spcPct val="0"/>
              </a:spcAft>
              <a:defRPr>
                <a:solidFill>
                  <a:schemeClr val="tx2"/>
                </a:solidFill>
                <a:latin typeface="Arial" charset="0"/>
                <a:ea typeface="黑体" pitchFamily="2" charset="-122"/>
              </a:defRPr>
            </a:lvl6pPr>
            <a:lvl7pPr marL="2971800" indent="-228600" eaLnBrk="0" fontAlgn="base" hangingPunct="0">
              <a:spcBef>
                <a:spcPct val="0"/>
              </a:spcBef>
              <a:spcAft>
                <a:spcPct val="0"/>
              </a:spcAft>
              <a:defRPr>
                <a:solidFill>
                  <a:schemeClr val="tx2"/>
                </a:solidFill>
                <a:latin typeface="Arial" charset="0"/>
                <a:ea typeface="黑体" pitchFamily="2" charset="-122"/>
              </a:defRPr>
            </a:lvl7pPr>
            <a:lvl8pPr marL="3429000" indent="-228600" eaLnBrk="0" fontAlgn="base" hangingPunct="0">
              <a:spcBef>
                <a:spcPct val="0"/>
              </a:spcBef>
              <a:spcAft>
                <a:spcPct val="0"/>
              </a:spcAft>
              <a:defRPr>
                <a:solidFill>
                  <a:schemeClr val="tx2"/>
                </a:solidFill>
                <a:latin typeface="Arial" charset="0"/>
                <a:ea typeface="黑体" pitchFamily="2" charset="-122"/>
              </a:defRPr>
            </a:lvl8pPr>
            <a:lvl9pPr marL="3886200" indent="-228600" eaLnBrk="0" fontAlgn="base" hangingPunct="0">
              <a:spcBef>
                <a:spcPct val="0"/>
              </a:spcBef>
              <a:spcAft>
                <a:spcPct val="0"/>
              </a:spcAft>
              <a:defRPr>
                <a:solidFill>
                  <a:schemeClr val="tx2"/>
                </a:solidFill>
                <a:latin typeface="Arial" charset="0"/>
                <a:ea typeface="黑体" pitchFamily="2" charset="-122"/>
              </a:defRPr>
            </a:lvl9pPr>
          </a:lstStyle>
          <a:p>
            <a:pPr eaLnBrk="1" fontAlgn="base" hangingPunct="1">
              <a:spcBef>
                <a:spcPct val="0"/>
              </a:spcBef>
              <a:spcAft>
                <a:spcPct val="0"/>
              </a:spcAft>
              <a:defRPr/>
            </a:pPr>
            <a:r>
              <a:rPr lang="ru-RU" altLang="zh-CN" sz="1200" b="1" smtClean="0">
                <a:solidFill>
                  <a:srgbClr val="FFFFFF"/>
                </a:solidFill>
                <a:latin typeface="微软雅黑" pitchFamily="34" charset="-122"/>
                <a:ea typeface="微软雅黑" pitchFamily="34" charset="-122"/>
              </a:rPr>
              <a:t>Иные организации</a:t>
            </a:r>
            <a:endParaRPr lang="zh-CN" altLang="en-US" sz="1200" b="1" dirty="0">
              <a:solidFill>
                <a:srgbClr val="FFFFFF"/>
              </a:solidFill>
              <a:latin typeface="微软雅黑" pitchFamily="34" charset="-122"/>
              <a:ea typeface="微软雅黑" pitchFamily="34" charset="-122"/>
            </a:endParaRPr>
          </a:p>
        </p:txBody>
      </p:sp>
      <p:pic>
        <p:nvPicPr>
          <p:cNvPr id="657" name="Picture 250"/>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3132140" y="3573463"/>
            <a:ext cx="182996" cy="395102"/>
          </a:xfrm>
          <a:prstGeom prst="rect">
            <a:avLst/>
          </a:prstGeom>
          <a:noFill/>
          <a:ln w="9525">
            <a:noFill/>
            <a:miter lim="800000"/>
            <a:headEnd/>
            <a:tailEnd/>
          </a:ln>
          <a:effectLst/>
        </p:spPr>
      </p:pic>
      <p:grpSp>
        <p:nvGrpSpPr>
          <p:cNvPr id="21" name="Group 239"/>
          <p:cNvGrpSpPr>
            <a:grpSpLocks/>
          </p:cNvGrpSpPr>
          <p:nvPr/>
        </p:nvGrpSpPr>
        <p:grpSpPr bwMode="auto">
          <a:xfrm>
            <a:off x="3194404" y="3826398"/>
            <a:ext cx="148110" cy="159669"/>
            <a:chOff x="732" y="2868"/>
            <a:chExt cx="148" cy="183"/>
          </a:xfrm>
        </p:grpSpPr>
        <p:sp>
          <p:nvSpPr>
            <p:cNvPr id="662" name="Freeform 242"/>
            <p:cNvSpPr>
              <a:spLocks/>
            </p:cNvSpPr>
            <p:nvPr/>
          </p:nvSpPr>
          <p:spPr bwMode="auto">
            <a:xfrm>
              <a:off x="759" y="2938"/>
              <a:ext cx="121" cy="109"/>
            </a:xfrm>
            <a:custGeom>
              <a:avLst/>
              <a:gdLst>
                <a:gd name="T0" fmla="*/ 114 w 245"/>
                <a:gd name="T1" fmla="*/ 109 h 108"/>
                <a:gd name="T2" fmla="*/ 121 w 245"/>
                <a:gd name="T3" fmla="*/ 98 h 108"/>
                <a:gd name="T4" fmla="*/ 7 w 245"/>
                <a:gd name="T5" fmla="*/ 0 h 108"/>
                <a:gd name="T6" fmla="*/ 0 w 245"/>
                <a:gd name="T7" fmla="*/ 11 h 108"/>
                <a:gd name="T8" fmla="*/ 114 w 245"/>
                <a:gd name="T9" fmla="*/ 109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108">
                  <a:moveTo>
                    <a:pt x="231" y="108"/>
                  </a:moveTo>
                  <a:lnTo>
                    <a:pt x="245" y="97"/>
                  </a:lnTo>
                  <a:lnTo>
                    <a:pt x="14" y="0"/>
                  </a:lnTo>
                  <a:lnTo>
                    <a:pt x="0" y="11"/>
                  </a:lnTo>
                  <a:lnTo>
                    <a:pt x="231" y="108"/>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63" name="Freeform 243"/>
            <p:cNvSpPr>
              <a:spLocks/>
            </p:cNvSpPr>
            <p:nvPr/>
          </p:nvSpPr>
          <p:spPr bwMode="auto">
            <a:xfrm>
              <a:off x="730" y="2938"/>
              <a:ext cx="124" cy="116"/>
            </a:xfrm>
            <a:custGeom>
              <a:avLst/>
              <a:gdLst>
                <a:gd name="T0" fmla="*/ 0 w 251"/>
                <a:gd name="T1" fmla="*/ 106 h 115"/>
                <a:gd name="T2" fmla="*/ 7 w 251"/>
                <a:gd name="T3" fmla="*/ 116 h 115"/>
                <a:gd name="T4" fmla="*/ 124 w 251"/>
                <a:gd name="T5" fmla="*/ 11 h 115"/>
                <a:gd name="T6" fmla="*/ 117 w 251"/>
                <a:gd name="T7" fmla="*/ 0 h 115"/>
                <a:gd name="T8" fmla="*/ 0 w 251"/>
                <a:gd name="T9" fmla="*/ 106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115">
                  <a:moveTo>
                    <a:pt x="0" y="105"/>
                  </a:moveTo>
                  <a:lnTo>
                    <a:pt x="14" y="115"/>
                  </a:lnTo>
                  <a:lnTo>
                    <a:pt x="251" y="11"/>
                  </a:lnTo>
                  <a:lnTo>
                    <a:pt x="237" y="0"/>
                  </a:lnTo>
                  <a:lnTo>
                    <a:pt x="0" y="105"/>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64" name="Freeform 244"/>
            <p:cNvSpPr>
              <a:spLocks/>
            </p:cNvSpPr>
            <p:nvPr/>
          </p:nvSpPr>
          <p:spPr bwMode="auto">
            <a:xfrm>
              <a:off x="773" y="2869"/>
              <a:ext cx="81" cy="67"/>
            </a:xfrm>
            <a:custGeom>
              <a:avLst/>
              <a:gdLst>
                <a:gd name="T0" fmla="*/ 75 w 169"/>
                <a:gd name="T1" fmla="*/ 67 h 62"/>
                <a:gd name="T2" fmla="*/ 81 w 169"/>
                <a:gd name="T3" fmla="*/ 55 h 62"/>
                <a:gd name="T4" fmla="*/ 6 w 169"/>
                <a:gd name="T5" fmla="*/ 0 h 62"/>
                <a:gd name="T6" fmla="*/ 0 w 169"/>
                <a:gd name="T7" fmla="*/ 11 h 62"/>
                <a:gd name="T8" fmla="*/ 75 w 169"/>
                <a:gd name="T9" fmla="*/ 6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62">
                  <a:moveTo>
                    <a:pt x="157" y="62"/>
                  </a:moveTo>
                  <a:lnTo>
                    <a:pt x="169" y="51"/>
                  </a:lnTo>
                  <a:lnTo>
                    <a:pt x="12" y="0"/>
                  </a:lnTo>
                  <a:lnTo>
                    <a:pt x="0" y="10"/>
                  </a:lnTo>
                  <a:lnTo>
                    <a:pt x="157" y="62"/>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65" name="Freeform 245"/>
            <p:cNvSpPr>
              <a:spLocks/>
            </p:cNvSpPr>
            <p:nvPr/>
          </p:nvSpPr>
          <p:spPr bwMode="auto">
            <a:xfrm>
              <a:off x="759" y="2869"/>
              <a:ext cx="86" cy="67"/>
            </a:xfrm>
            <a:custGeom>
              <a:avLst/>
              <a:gdLst>
                <a:gd name="T0" fmla="*/ 0 w 171"/>
                <a:gd name="T1" fmla="*/ 55 h 62"/>
                <a:gd name="T2" fmla="*/ 6 w 171"/>
                <a:gd name="T3" fmla="*/ 67 h 62"/>
                <a:gd name="T4" fmla="*/ 86 w 171"/>
                <a:gd name="T5" fmla="*/ 11 h 62"/>
                <a:gd name="T6" fmla="*/ 80 w 171"/>
                <a:gd name="T7" fmla="*/ 0 h 62"/>
                <a:gd name="T8" fmla="*/ 0 w 171"/>
                <a:gd name="T9" fmla="*/ 5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2">
                  <a:moveTo>
                    <a:pt x="0" y="51"/>
                  </a:moveTo>
                  <a:lnTo>
                    <a:pt x="12" y="62"/>
                  </a:lnTo>
                  <a:lnTo>
                    <a:pt x="171" y="10"/>
                  </a:lnTo>
                  <a:lnTo>
                    <a:pt x="159" y="0"/>
                  </a:lnTo>
                  <a:lnTo>
                    <a:pt x="0" y="51"/>
                  </a:lnTo>
                  <a:close/>
                </a:path>
              </a:pathLst>
            </a:custGeom>
            <a:solidFill>
              <a:srgbClr val="000000"/>
            </a:solidFill>
            <a:ln>
              <a:noFill/>
            </a:ln>
            <a:effectLst>
              <a:outerShdw dist="35921" dir="2700000" algn="ctr" rotWithShape="0">
                <a:srgbClr val="808080"/>
              </a:outerShdw>
            </a:effectLst>
            <a:ex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grpSp>
      <p:graphicFrame>
        <p:nvGraphicFramePr>
          <p:cNvPr id="8209" name="Object 17">
            <a:hlinkClick r:id="" action="ppaction://ole?verb=0"/>
          </p:cNvPr>
          <p:cNvGraphicFramePr>
            <a:graphicFrameLocks/>
          </p:cNvGraphicFramePr>
          <p:nvPr/>
        </p:nvGraphicFramePr>
        <p:xfrm>
          <a:off x="3200408" y="3789753"/>
          <a:ext cx="579432" cy="215510"/>
        </p:xfrm>
        <a:graphic>
          <a:graphicData uri="http://schemas.openxmlformats.org/presentationml/2006/ole">
            <mc:AlternateContent xmlns:mc="http://schemas.openxmlformats.org/markup-compatibility/2006">
              <mc:Choice xmlns:v="urn:schemas-microsoft-com:vml" Requires="v">
                <p:oleObj spid="_x0000_s3274" name="剪辑" r:id="rId36" imgW="5281613" imgH="2430463" progId="">
                  <p:embed/>
                </p:oleObj>
              </mc:Choice>
              <mc:Fallback>
                <p:oleObj name="剪辑" r:id="rId36" imgW="5281613" imgH="2430463" progId="">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8" y="3789753"/>
                        <a:ext cx="579432" cy="21551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441" name="Picture 274"/>
          <p:cNvPicPr>
            <a:picLocks noChangeAspect="1" noChangeArrowheads="1"/>
          </p:cNvPicPr>
          <p:nvPr/>
        </p:nvPicPr>
        <p:blipFill>
          <a:blip r:embed="rId16" cstate="print">
            <a:clrChange>
              <a:clrFrom>
                <a:srgbClr val="000000"/>
              </a:clrFrom>
              <a:clrTo>
                <a:srgbClr val="000000">
                  <a:alpha val="0"/>
                </a:srgbClr>
              </a:clrTo>
            </a:clrChange>
            <a:grayscl/>
            <a:extLst>
              <a:ext uri="{28A0092B-C50C-407E-A947-70E740481C1C}">
                <a14:useLocalDpi xmlns:a14="http://schemas.microsoft.com/office/drawing/2010/main" val="0"/>
              </a:ext>
            </a:extLst>
          </a:blip>
          <a:srcRect/>
          <a:stretch>
            <a:fillRect/>
          </a:stretch>
        </p:blipFill>
        <p:spPr bwMode="auto">
          <a:xfrm>
            <a:off x="3350065" y="3645303"/>
            <a:ext cx="172820" cy="2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 name="Text Box 809"/>
          <p:cNvSpPr txBox="1">
            <a:spLocks noChangeArrowheads="1"/>
          </p:cNvSpPr>
          <p:nvPr/>
        </p:nvSpPr>
        <p:spPr bwMode="auto">
          <a:xfrm>
            <a:off x="2987675" y="3995772"/>
            <a:ext cx="1271711" cy="369332"/>
          </a:xfrm>
          <a:prstGeom prst="rect">
            <a:avLst/>
          </a:prstGeom>
          <a:noFill/>
          <a:ln>
            <a:noFill/>
          </a:ln>
          <a:effectLst>
            <a:outerShdw dist="28398" dir="1593903" algn="ctr" rotWithShape="0">
              <a:schemeClr val="tx1"/>
            </a:outerShdw>
          </a:effectLst>
          <a:extLst/>
        </p:spPr>
        <p:txBody>
          <a:bodyPr wrap="square" lIns="0" tIns="0" rIns="0" bIns="0" anchor="b">
            <a:spAutoFit/>
          </a:bodyPr>
          <a:lstStyle>
            <a:lvl1pPr eaLnBrk="0" hangingPunct="0">
              <a:defRPr>
                <a:solidFill>
                  <a:schemeClr val="tx2"/>
                </a:solidFill>
                <a:latin typeface="Arial" charset="0"/>
                <a:ea typeface="黑体" pitchFamily="2" charset="-122"/>
              </a:defRPr>
            </a:lvl1pPr>
            <a:lvl2pPr marL="742950" indent="-285750" eaLnBrk="0" hangingPunct="0">
              <a:defRPr>
                <a:solidFill>
                  <a:schemeClr val="tx2"/>
                </a:solidFill>
                <a:latin typeface="Arial" charset="0"/>
                <a:ea typeface="黑体" pitchFamily="2" charset="-122"/>
              </a:defRPr>
            </a:lvl2pPr>
            <a:lvl3pPr marL="1143000" indent="-228600" eaLnBrk="0" hangingPunct="0">
              <a:defRPr>
                <a:solidFill>
                  <a:schemeClr val="tx2"/>
                </a:solidFill>
                <a:latin typeface="Arial" charset="0"/>
                <a:ea typeface="黑体" pitchFamily="2" charset="-122"/>
              </a:defRPr>
            </a:lvl3pPr>
            <a:lvl4pPr marL="1600200" indent="-228600" eaLnBrk="0" hangingPunct="0">
              <a:defRPr>
                <a:solidFill>
                  <a:schemeClr val="tx2"/>
                </a:solidFill>
                <a:latin typeface="Arial" charset="0"/>
                <a:ea typeface="黑体" pitchFamily="2" charset="-122"/>
              </a:defRPr>
            </a:lvl4pPr>
            <a:lvl5pPr marL="2057400" indent="-228600" eaLnBrk="0" hangingPunct="0">
              <a:defRPr>
                <a:solidFill>
                  <a:schemeClr val="tx2"/>
                </a:solidFill>
                <a:latin typeface="Arial" charset="0"/>
                <a:ea typeface="黑体" pitchFamily="2" charset="-122"/>
              </a:defRPr>
            </a:lvl5pPr>
            <a:lvl6pPr marL="2514600" indent="-228600" eaLnBrk="0" fontAlgn="base" hangingPunct="0">
              <a:spcBef>
                <a:spcPct val="0"/>
              </a:spcBef>
              <a:spcAft>
                <a:spcPct val="0"/>
              </a:spcAft>
              <a:defRPr>
                <a:solidFill>
                  <a:schemeClr val="tx2"/>
                </a:solidFill>
                <a:latin typeface="Arial" charset="0"/>
                <a:ea typeface="黑体" pitchFamily="2" charset="-122"/>
              </a:defRPr>
            </a:lvl6pPr>
            <a:lvl7pPr marL="2971800" indent="-228600" eaLnBrk="0" fontAlgn="base" hangingPunct="0">
              <a:spcBef>
                <a:spcPct val="0"/>
              </a:spcBef>
              <a:spcAft>
                <a:spcPct val="0"/>
              </a:spcAft>
              <a:defRPr>
                <a:solidFill>
                  <a:schemeClr val="tx2"/>
                </a:solidFill>
                <a:latin typeface="Arial" charset="0"/>
                <a:ea typeface="黑体" pitchFamily="2" charset="-122"/>
              </a:defRPr>
            </a:lvl7pPr>
            <a:lvl8pPr marL="3429000" indent="-228600" eaLnBrk="0" fontAlgn="base" hangingPunct="0">
              <a:spcBef>
                <a:spcPct val="0"/>
              </a:spcBef>
              <a:spcAft>
                <a:spcPct val="0"/>
              </a:spcAft>
              <a:defRPr>
                <a:solidFill>
                  <a:schemeClr val="tx2"/>
                </a:solidFill>
                <a:latin typeface="Arial" charset="0"/>
                <a:ea typeface="黑体" pitchFamily="2" charset="-122"/>
              </a:defRPr>
            </a:lvl8pPr>
            <a:lvl9pPr marL="3886200" indent="-228600" eaLnBrk="0" fontAlgn="base" hangingPunct="0">
              <a:spcBef>
                <a:spcPct val="0"/>
              </a:spcBef>
              <a:spcAft>
                <a:spcPct val="0"/>
              </a:spcAft>
              <a:defRPr>
                <a:solidFill>
                  <a:schemeClr val="tx2"/>
                </a:solidFill>
                <a:latin typeface="Arial" charset="0"/>
                <a:ea typeface="黑体" pitchFamily="2" charset="-122"/>
              </a:defRPr>
            </a:lvl9pPr>
          </a:lstStyle>
          <a:p>
            <a:pPr eaLnBrk="1" fontAlgn="base" hangingPunct="1">
              <a:spcBef>
                <a:spcPct val="0"/>
              </a:spcBef>
              <a:spcAft>
                <a:spcPct val="0"/>
              </a:spcAft>
              <a:defRPr/>
            </a:pPr>
            <a:r>
              <a:rPr lang="ru-RU" altLang="zh-CN" sz="1200" b="1" smtClean="0">
                <a:solidFill>
                  <a:srgbClr val="FFFFFF"/>
                </a:solidFill>
                <a:latin typeface="微软雅黑" pitchFamily="34" charset="-122"/>
                <a:ea typeface="微软雅黑" pitchFamily="34" charset="-122"/>
              </a:rPr>
              <a:t>Иные организации</a:t>
            </a:r>
            <a:endParaRPr lang="zh-CN" altLang="en-US" sz="1200" b="1" dirty="0">
              <a:solidFill>
                <a:srgbClr val="FFFFFF"/>
              </a:solidFill>
              <a:latin typeface="微软雅黑" pitchFamily="34" charset="-122"/>
              <a:ea typeface="微软雅黑" pitchFamily="34" charset="-122"/>
            </a:endParaRPr>
          </a:p>
        </p:txBody>
      </p:sp>
      <p:sp>
        <p:nvSpPr>
          <p:cNvPr id="667" name="Line 775"/>
          <p:cNvSpPr>
            <a:spLocks noChangeShapeType="1"/>
          </p:cNvSpPr>
          <p:nvPr/>
        </p:nvSpPr>
        <p:spPr bwMode="auto">
          <a:xfrm flipV="1">
            <a:off x="3708402" y="3644900"/>
            <a:ext cx="1223963" cy="21590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lIns="0" tIns="0" rIns="0" bIns="0" anchor="b"/>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668" name="Line 775"/>
          <p:cNvSpPr>
            <a:spLocks noChangeShapeType="1"/>
          </p:cNvSpPr>
          <p:nvPr/>
        </p:nvSpPr>
        <p:spPr bwMode="auto">
          <a:xfrm flipV="1">
            <a:off x="3924302" y="3860800"/>
            <a:ext cx="1223963" cy="187325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lIns="0" tIns="0" rIns="0" bIns="0" anchor="b"/>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669" name="Freeform 134"/>
          <p:cNvSpPr>
            <a:spLocks/>
          </p:cNvSpPr>
          <p:nvPr/>
        </p:nvSpPr>
        <p:spPr bwMode="auto">
          <a:xfrm rot="13475651" flipH="1" flipV="1">
            <a:off x="5435602" y="1125542"/>
            <a:ext cx="527050" cy="2352675"/>
          </a:xfrm>
          <a:custGeom>
            <a:avLst/>
            <a:gdLst>
              <a:gd name="T0" fmla="*/ 0 w 1103"/>
              <a:gd name="T1" fmla="*/ 0 h 1311"/>
              <a:gd name="T2" fmla="*/ 2147483647 w 1103"/>
              <a:gd name="T3" fmla="*/ 2147483647 h 1311"/>
              <a:gd name="T4" fmla="*/ 2147483647 w 1103"/>
              <a:gd name="T5" fmla="*/ 2147483647 h 1311"/>
              <a:gd name="T6" fmla="*/ 2147483647 w 1103"/>
              <a:gd name="T7" fmla="*/ 2147483647 h 1311"/>
              <a:gd name="T8" fmla="*/ 2147483647 w 1103"/>
              <a:gd name="T9" fmla="*/ 2147483647 h 1311"/>
              <a:gd name="T10" fmla="*/ 2147483647 w 1103"/>
              <a:gd name="T11" fmla="*/ 2147483647 h 1311"/>
              <a:gd name="T12" fmla="*/ 0 w 1103"/>
              <a:gd name="T13" fmla="*/ 0 h 1311"/>
              <a:gd name="T14" fmla="*/ 0 60000 65536"/>
              <a:gd name="T15" fmla="*/ 0 60000 65536"/>
              <a:gd name="T16" fmla="*/ 0 60000 65536"/>
              <a:gd name="T17" fmla="*/ 0 60000 65536"/>
              <a:gd name="T18" fmla="*/ 0 60000 65536"/>
              <a:gd name="T19" fmla="*/ 0 60000 65536"/>
              <a:gd name="T20" fmla="*/ 0 60000 65536"/>
              <a:gd name="T21" fmla="*/ 0 w 1103"/>
              <a:gd name="T22" fmla="*/ 0 h 1311"/>
              <a:gd name="T23" fmla="*/ 1103 w 1103"/>
              <a:gd name="T24" fmla="*/ 1311 h 1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3" h="1311">
                <a:moveTo>
                  <a:pt x="0" y="0"/>
                </a:moveTo>
                <a:lnTo>
                  <a:pt x="647" y="690"/>
                </a:lnTo>
                <a:lnTo>
                  <a:pt x="455" y="574"/>
                </a:lnTo>
                <a:lnTo>
                  <a:pt x="1102" y="1310"/>
                </a:lnTo>
                <a:lnTo>
                  <a:pt x="246" y="412"/>
                </a:lnTo>
                <a:lnTo>
                  <a:pt x="394" y="500"/>
                </a:lnTo>
                <a:lnTo>
                  <a:pt x="0" y="0"/>
                </a:lnTo>
              </a:path>
            </a:pathLst>
          </a:custGeom>
          <a:solidFill>
            <a:srgbClr val="FF9900"/>
          </a:solidFill>
          <a:ln w="12700" cap="rnd">
            <a:solidFill>
              <a:srgbClr val="FF9900"/>
            </a:solidFill>
            <a:round/>
            <a:headEnd/>
            <a:tailEnd/>
          </a:ln>
          <a:effectLst>
            <a:outerShdw dist="35921" dir="2700000" algn="ctr" rotWithShape="0">
              <a:schemeClr val="tx1"/>
            </a:outerShdw>
          </a:effec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670" name="Text Box 670"/>
          <p:cNvSpPr txBox="1">
            <a:spLocks noChangeArrowheads="1"/>
          </p:cNvSpPr>
          <p:nvPr/>
        </p:nvSpPr>
        <p:spPr bwMode="auto">
          <a:xfrm>
            <a:off x="107952" y="6366494"/>
            <a:ext cx="3455988" cy="46166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200"/>
              </a:lnSpc>
              <a:spcBef>
                <a:spcPct val="50000"/>
              </a:spcBef>
              <a:spcAft>
                <a:spcPct val="0"/>
              </a:spcAft>
            </a:pPr>
            <a:r>
              <a:rPr lang="ru-RU" altLang="zh-CN" sz="1200" b="1" dirty="0" smtClean="0">
                <a:solidFill>
                  <a:srgbClr val="FFFFFF"/>
                </a:solidFill>
                <a:latin typeface="微软雅黑" pitchFamily="34" charset="-122"/>
                <a:ea typeface="微软雅黑" pitchFamily="34" charset="-122"/>
              </a:rPr>
              <a:t>Команда по контролю и противодействию криминальным и террористическим актам</a:t>
            </a:r>
            <a:endParaRPr lang="zh-CN" altLang="en-US" sz="1200" b="1" dirty="0">
              <a:solidFill>
                <a:srgbClr val="FFFFFF"/>
              </a:solidFill>
              <a:latin typeface="微软雅黑" pitchFamily="34" charset="-122"/>
              <a:ea typeface="微软雅黑" pitchFamily="34" charset="-122"/>
            </a:endParaRPr>
          </a:p>
        </p:txBody>
      </p:sp>
      <p:sp>
        <p:nvSpPr>
          <p:cNvPr id="671" name="Text Box 671"/>
          <p:cNvSpPr txBox="1">
            <a:spLocks noChangeArrowheads="1"/>
          </p:cNvSpPr>
          <p:nvPr/>
        </p:nvSpPr>
        <p:spPr bwMode="auto">
          <a:xfrm>
            <a:off x="4572000" y="6553501"/>
            <a:ext cx="3024188" cy="30777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200"/>
              </a:lnSpc>
              <a:spcBef>
                <a:spcPct val="50000"/>
              </a:spcBef>
              <a:spcAft>
                <a:spcPct val="0"/>
              </a:spcAft>
            </a:pPr>
            <a:r>
              <a:rPr lang="ru-RU" altLang="zh-CN" sz="1200" b="1" dirty="0" smtClean="0">
                <a:solidFill>
                  <a:srgbClr val="FFFFFF"/>
                </a:solidFill>
                <a:latin typeface="微软雅黑" pitchFamily="34" charset="-122"/>
                <a:ea typeface="微软雅黑" pitchFamily="34" charset="-122"/>
              </a:rPr>
              <a:t>Команда по предотвращению и контролю пожаров</a:t>
            </a:r>
            <a:endParaRPr lang="zh-CN" altLang="en-US" sz="1200" b="1" dirty="0">
              <a:solidFill>
                <a:srgbClr val="FFFFFF"/>
              </a:solidFill>
              <a:latin typeface="微软雅黑" pitchFamily="34" charset="-122"/>
              <a:ea typeface="微软雅黑" pitchFamily="34" charset="-122"/>
            </a:endParaRPr>
          </a:p>
        </p:txBody>
      </p:sp>
      <p:sp>
        <p:nvSpPr>
          <p:cNvPr id="672" name="Text Box 672"/>
          <p:cNvSpPr txBox="1">
            <a:spLocks noChangeArrowheads="1"/>
          </p:cNvSpPr>
          <p:nvPr/>
        </p:nvSpPr>
        <p:spPr bwMode="auto">
          <a:xfrm>
            <a:off x="6664768" y="3416399"/>
            <a:ext cx="2232025" cy="46166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200"/>
              </a:lnSpc>
              <a:spcBef>
                <a:spcPct val="50000"/>
              </a:spcBef>
              <a:spcAft>
                <a:spcPct val="0"/>
              </a:spcAft>
            </a:pPr>
            <a:r>
              <a:rPr lang="ru-RU" altLang="zh-CN" sz="1200" b="1" dirty="0" smtClean="0">
                <a:solidFill>
                  <a:srgbClr val="FFFFFF"/>
                </a:solidFill>
                <a:latin typeface="微软雅黑" pitchFamily="34" charset="-122"/>
                <a:ea typeface="微软雅黑" pitchFamily="34" charset="-122"/>
              </a:rPr>
              <a:t>Команда </a:t>
            </a:r>
            <a:r>
              <a:rPr lang="ru-RU" altLang="zh-CN" sz="1200" b="1" smtClean="0">
                <a:solidFill>
                  <a:srgbClr val="FFFFFF"/>
                </a:solidFill>
                <a:latin typeface="微软雅黑" pitchFamily="34" charset="-122"/>
                <a:ea typeface="微软雅黑" pitchFamily="34" charset="-122"/>
              </a:rPr>
              <a:t>по контролю и предотвращению аварий на транспорте</a:t>
            </a:r>
            <a:endParaRPr lang="zh-CN" altLang="en-US" sz="1200" b="1" dirty="0">
              <a:solidFill>
                <a:srgbClr val="FFFFFF"/>
              </a:solidFill>
              <a:latin typeface="微软雅黑" pitchFamily="34" charset="-122"/>
              <a:ea typeface="微软雅黑" pitchFamily="34" charset="-122"/>
            </a:endParaRPr>
          </a:p>
        </p:txBody>
      </p:sp>
      <p:sp>
        <p:nvSpPr>
          <p:cNvPr id="673" name="Text Box 673"/>
          <p:cNvSpPr txBox="1">
            <a:spLocks noChangeArrowheads="1"/>
          </p:cNvSpPr>
          <p:nvPr/>
        </p:nvSpPr>
        <p:spPr bwMode="auto">
          <a:xfrm>
            <a:off x="4572002" y="6021288"/>
            <a:ext cx="2087563" cy="46166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200"/>
              </a:lnSpc>
              <a:spcBef>
                <a:spcPct val="50000"/>
              </a:spcBef>
              <a:spcAft>
                <a:spcPct val="0"/>
              </a:spcAft>
            </a:pPr>
            <a:r>
              <a:rPr lang="ru-RU" altLang="zh-CN" sz="1200" b="1" dirty="0" smtClean="0">
                <a:solidFill>
                  <a:srgbClr val="FFFFFF"/>
                </a:solidFill>
                <a:latin typeface="微软雅黑" pitchFamily="34" charset="-122"/>
                <a:ea typeface="微软雅黑" pitchFamily="34" charset="-122"/>
              </a:rPr>
              <a:t>Команда по </a:t>
            </a:r>
            <a:r>
              <a:rPr lang="ru-RU" altLang="zh-CN" sz="1200" b="1" smtClean="0">
                <a:solidFill>
                  <a:srgbClr val="FFFFFF"/>
                </a:solidFill>
                <a:latin typeface="微软雅黑" pitchFamily="34" charset="-122"/>
                <a:ea typeface="微软雅黑" pitchFamily="34" charset="-122"/>
              </a:rPr>
              <a:t>контролю и предотвращению аварий на производстве</a:t>
            </a:r>
            <a:endParaRPr lang="zh-CN" altLang="en-US" sz="1200" b="1" dirty="0">
              <a:solidFill>
                <a:srgbClr val="FFFFFF"/>
              </a:solidFill>
              <a:latin typeface="微软雅黑" pitchFamily="34" charset="-122"/>
              <a:ea typeface="微软雅黑" pitchFamily="34" charset="-122"/>
            </a:endParaRPr>
          </a:p>
        </p:txBody>
      </p:sp>
      <p:sp>
        <p:nvSpPr>
          <p:cNvPr id="674" name="Text Box 674"/>
          <p:cNvSpPr txBox="1">
            <a:spLocks noChangeArrowheads="1"/>
          </p:cNvSpPr>
          <p:nvPr/>
        </p:nvSpPr>
        <p:spPr bwMode="auto">
          <a:xfrm>
            <a:off x="5652120" y="4632275"/>
            <a:ext cx="3400025" cy="50013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300"/>
              </a:lnSpc>
              <a:spcBef>
                <a:spcPct val="50000"/>
              </a:spcBef>
              <a:spcAft>
                <a:spcPct val="0"/>
              </a:spcAft>
            </a:pPr>
            <a:r>
              <a:rPr lang="ru-RU" altLang="zh-CN" sz="1300" b="1">
                <a:solidFill>
                  <a:srgbClr val="FFFFFF"/>
                </a:solidFill>
                <a:latin typeface="微软雅黑" pitchFamily="34" charset="-122"/>
                <a:ea typeface="微软雅黑" pitchFamily="34" charset="-122"/>
              </a:rPr>
              <a:t>Команда по контролю и предотвращению инцидентов в сфере здравоохранения</a:t>
            </a:r>
            <a:endParaRPr lang="zh-CN" altLang="en-US" sz="1300" b="1" dirty="0">
              <a:solidFill>
                <a:srgbClr val="FFFFFF"/>
              </a:solidFill>
              <a:latin typeface="微软雅黑" pitchFamily="34" charset="-122"/>
              <a:ea typeface="微软雅黑" pitchFamily="34" charset="-122"/>
            </a:endParaRPr>
          </a:p>
        </p:txBody>
      </p:sp>
      <p:sp>
        <p:nvSpPr>
          <p:cNvPr id="675" name="Text Box 675"/>
          <p:cNvSpPr txBox="1">
            <a:spLocks noChangeArrowheads="1"/>
          </p:cNvSpPr>
          <p:nvPr/>
        </p:nvSpPr>
        <p:spPr bwMode="auto">
          <a:xfrm>
            <a:off x="6227765" y="2519661"/>
            <a:ext cx="2447925" cy="400110"/>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ru-RU" altLang="zh-CN" sz="1300" b="1" dirty="0" smtClean="0">
                <a:solidFill>
                  <a:srgbClr val="FFFFFF"/>
                </a:solidFill>
                <a:latin typeface="微软雅黑" pitchFamily="34" charset="-122"/>
                <a:ea typeface="微软雅黑" pitchFamily="34" charset="-122"/>
              </a:rPr>
              <a:t>Обеспечение безопасности и управление контролем</a:t>
            </a:r>
            <a:endParaRPr lang="zh-CN" altLang="en-US" sz="1300" b="1" dirty="0">
              <a:solidFill>
                <a:srgbClr val="FFFFFF"/>
              </a:solidFill>
              <a:latin typeface="微软雅黑" pitchFamily="34" charset="-122"/>
              <a:ea typeface="微软雅黑" pitchFamily="34" charset="-122"/>
            </a:endParaRPr>
          </a:p>
        </p:txBody>
      </p:sp>
      <p:graphicFrame>
        <p:nvGraphicFramePr>
          <p:cNvPr id="8206" name="Object 14"/>
          <p:cNvGraphicFramePr>
            <a:graphicFrameLocks noChangeAspect="1"/>
          </p:cNvGraphicFramePr>
          <p:nvPr/>
        </p:nvGraphicFramePr>
        <p:xfrm>
          <a:off x="5088791" y="6370638"/>
          <a:ext cx="1288167" cy="487362"/>
        </p:xfrm>
        <a:graphic>
          <a:graphicData uri="http://schemas.openxmlformats.org/presentationml/2006/ole">
            <mc:AlternateContent xmlns:mc="http://schemas.openxmlformats.org/markup-compatibility/2006">
              <mc:Choice xmlns:v="urn:schemas-microsoft-com:vml" Requires="v">
                <p:oleObj spid="_x0000_s3275" name="Visio" r:id="rId37" imgW="878456" imgH="502619" progId="">
                  <p:embed/>
                </p:oleObj>
              </mc:Choice>
              <mc:Fallback>
                <p:oleObj name="Visio" r:id="rId37" imgW="878456" imgH="502619" progId="">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88791" y="6370638"/>
                        <a:ext cx="1288167" cy="487362"/>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5076827" y="5919788"/>
          <a:ext cx="1276203" cy="484187"/>
        </p:xfrm>
        <a:graphic>
          <a:graphicData uri="http://schemas.openxmlformats.org/presentationml/2006/ole">
            <mc:AlternateContent xmlns:mc="http://schemas.openxmlformats.org/markup-compatibility/2006">
              <mc:Choice xmlns:v="urn:schemas-microsoft-com:vml" Requires="v">
                <p:oleObj spid="_x0000_s3276" name="Visio" r:id="rId39" imgW="875264" imgH="499602" progId="">
                  <p:embed/>
                </p:oleObj>
              </mc:Choice>
              <mc:Fallback>
                <p:oleObj name="Visio" r:id="rId39" imgW="875264" imgH="499602" progId="">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076827" y="5919788"/>
                        <a:ext cx="1276203" cy="484187"/>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8" name="Object 16"/>
          <p:cNvGraphicFramePr>
            <a:graphicFrameLocks noChangeAspect="1"/>
          </p:cNvGraphicFramePr>
          <p:nvPr/>
        </p:nvGraphicFramePr>
        <p:xfrm>
          <a:off x="6020685" y="5983288"/>
          <a:ext cx="1288167" cy="487362"/>
        </p:xfrm>
        <a:graphic>
          <a:graphicData uri="http://schemas.openxmlformats.org/presentationml/2006/ole">
            <mc:AlternateContent xmlns:mc="http://schemas.openxmlformats.org/markup-compatibility/2006">
              <mc:Choice xmlns:v="urn:schemas-microsoft-com:vml" Requires="v">
                <p:oleObj spid="_x0000_s3277" name="Visio" r:id="rId41" imgW="878456" imgH="502619" progId="">
                  <p:embed/>
                </p:oleObj>
              </mc:Choice>
              <mc:Fallback>
                <p:oleObj name="Visio" r:id="rId41" imgW="878456" imgH="502619" progId="">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020685" y="5983288"/>
                        <a:ext cx="1288167" cy="487362"/>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406403" y="6072188"/>
          <a:ext cx="1165225" cy="600075"/>
        </p:xfrm>
        <a:graphic>
          <a:graphicData uri="http://schemas.openxmlformats.org/presentationml/2006/ole">
            <mc:AlternateContent xmlns:mc="http://schemas.openxmlformats.org/markup-compatibility/2006">
              <mc:Choice xmlns:v="urn:schemas-microsoft-com:vml" Requires="v">
                <p:oleObj spid="_x0000_s3278" name="Visio" r:id="rId43" imgW="878675" imgH="502426" progId="">
                  <p:embed/>
                </p:oleObj>
              </mc:Choice>
              <mc:Fallback>
                <p:oleObj name="Visio" r:id="rId43" imgW="878675" imgH="502426" progId="">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06403" y="6072188"/>
                        <a:ext cx="1165225" cy="600075"/>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395290" y="5516563"/>
          <a:ext cx="1154113" cy="595313"/>
        </p:xfrm>
        <a:graphic>
          <a:graphicData uri="http://schemas.openxmlformats.org/presentationml/2006/ole">
            <mc:AlternateContent xmlns:mc="http://schemas.openxmlformats.org/markup-compatibility/2006">
              <mc:Choice xmlns:v="urn:schemas-microsoft-com:vml" Requires="v">
                <p:oleObj spid="_x0000_s3279" name="Visio" r:id="rId45" imgW="875264" imgH="499602" progId="">
                  <p:embed/>
                </p:oleObj>
              </mc:Choice>
              <mc:Fallback>
                <p:oleObj name="Visio" r:id="rId45" imgW="875264" imgH="499602" progId="">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95290" y="5516563"/>
                        <a:ext cx="1154113" cy="59531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1250953" y="5594351"/>
          <a:ext cx="1163638" cy="601663"/>
        </p:xfrm>
        <a:graphic>
          <a:graphicData uri="http://schemas.openxmlformats.org/presentationml/2006/ole">
            <mc:AlternateContent xmlns:mc="http://schemas.openxmlformats.org/markup-compatibility/2006">
              <mc:Choice xmlns:v="urn:schemas-microsoft-com:vml" Requires="v">
                <p:oleObj spid="_x0000_s3280" name="Visio" r:id="rId46" imgW="878675" imgH="502426" progId="">
                  <p:embed/>
                </p:oleObj>
              </mc:Choice>
              <mc:Fallback>
                <p:oleObj name="Visio" r:id="rId46" imgW="878675" imgH="502426" progId="">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0953" y="5594351"/>
                        <a:ext cx="1163638" cy="60166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4" name="Text Box 809"/>
          <p:cNvSpPr txBox="1">
            <a:spLocks noChangeArrowheads="1"/>
          </p:cNvSpPr>
          <p:nvPr/>
        </p:nvSpPr>
        <p:spPr bwMode="auto">
          <a:xfrm>
            <a:off x="1258890" y="4787860"/>
            <a:ext cx="1292230" cy="369332"/>
          </a:xfrm>
          <a:prstGeom prst="rect">
            <a:avLst/>
          </a:prstGeom>
          <a:noFill/>
          <a:ln>
            <a:noFill/>
          </a:ln>
          <a:effectLst>
            <a:outerShdw dist="28398" dir="1593903" algn="ctr" rotWithShape="0">
              <a:schemeClr val="tx1"/>
            </a:outerShdw>
          </a:effectLst>
          <a:extLst/>
        </p:spPr>
        <p:txBody>
          <a:bodyPr wrap="square" lIns="0" tIns="0" rIns="0" bIns="0" anchor="b">
            <a:spAutoFit/>
          </a:bodyPr>
          <a:lstStyle>
            <a:lvl1pPr eaLnBrk="0" hangingPunct="0">
              <a:defRPr>
                <a:solidFill>
                  <a:schemeClr val="tx2"/>
                </a:solidFill>
                <a:latin typeface="Arial" charset="0"/>
                <a:ea typeface="黑体" pitchFamily="2" charset="-122"/>
              </a:defRPr>
            </a:lvl1pPr>
            <a:lvl2pPr marL="742950" indent="-285750" eaLnBrk="0" hangingPunct="0">
              <a:defRPr>
                <a:solidFill>
                  <a:schemeClr val="tx2"/>
                </a:solidFill>
                <a:latin typeface="Arial" charset="0"/>
                <a:ea typeface="黑体" pitchFamily="2" charset="-122"/>
              </a:defRPr>
            </a:lvl2pPr>
            <a:lvl3pPr marL="1143000" indent="-228600" eaLnBrk="0" hangingPunct="0">
              <a:defRPr>
                <a:solidFill>
                  <a:schemeClr val="tx2"/>
                </a:solidFill>
                <a:latin typeface="Arial" charset="0"/>
                <a:ea typeface="黑体" pitchFamily="2" charset="-122"/>
              </a:defRPr>
            </a:lvl3pPr>
            <a:lvl4pPr marL="1600200" indent="-228600" eaLnBrk="0" hangingPunct="0">
              <a:defRPr>
                <a:solidFill>
                  <a:schemeClr val="tx2"/>
                </a:solidFill>
                <a:latin typeface="Arial" charset="0"/>
                <a:ea typeface="黑体" pitchFamily="2" charset="-122"/>
              </a:defRPr>
            </a:lvl4pPr>
            <a:lvl5pPr marL="2057400" indent="-228600" eaLnBrk="0" hangingPunct="0">
              <a:defRPr>
                <a:solidFill>
                  <a:schemeClr val="tx2"/>
                </a:solidFill>
                <a:latin typeface="Arial" charset="0"/>
                <a:ea typeface="黑体" pitchFamily="2" charset="-122"/>
              </a:defRPr>
            </a:lvl5pPr>
            <a:lvl6pPr marL="2514600" indent="-228600" eaLnBrk="0" fontAlgn="base" hangingPunct="0">
              <a:spcBef>
                <a:spcPct val="0"/>
              </a:spcBef>
              <a:spcAft>
                <a:spcPct val="0"/>
              </a:spcAft>
              <a:defRPr>
                <a:solidFill>
                  <a:schemeClr val="tx2"/>
                </a:solidFill>
                <a:latin typeface="Arial" charset="0"/>
                <a:ea typeface="黑体" pitchFamily="2" charset="-122"/>
              </a:defRPr>
            </a:lvl6pPr>
            <a:lvl7pPr marL="2971800" indent="-228600" eaLnBrk="0" fontAlgn="base" hangingPunct="0">
              <a:spcBef>
                <a:spcPct val="0"/>
              </a:spcBef>
              <a:spcAft>
                <a:spcPct val="0"/>
              </a:spcAft>
              <a:defRPr>
                <a:solidFill>
                  <a:schemeClr val="tx2"/>
                </a:solidFill>
                <a:latin typeface="Arial" charset="0"/>
                <a:ea typeface="黑体" pitchFamily="2" charset="-122"/>
              </a:defRPr>
            </a:lvl7pPr>
            <a:lvl8pPr marL="3429000" indent="-228600" eaLnBrk="0" fontAlgn="base" hangingPunct="0">
              <a:spcBef>
                <a:spcPct val="0"/>
              </a:spcBef>
              <a:spcAft>
                <a:spcPct val="0"/>
              </a:spcAft>
              <a:defRPr>
                <a:solidFill>
                  <a:schemeClr val="tx2"/>
                </a:solidFill>
                <a:latin typeface="Arial" charset="0"/>
                <a:ea typeface="黑体" pitchFamily="2" charset="-122"/>
              </a:defRPr>
            </a:lvl8pPr>
            <a:lvl9pPr marL="3886200" indent="-228600" eaLnBrk="0" fontAlgn="base" hangingPunct="0">
              <a:spcBef>
                <a:spcPct val="0"/>
              </a:spcBef>
              <a:spcAft>
                <a:spcPct val="0"/>
              </a:spcAft>
              <a:defRPr>
                <a:solidFill>
                  <a:schemeClr val="tx2"/>
                </a:solidFill>
                <a:latin typeface="Arial" charset="0"/>
                <a:ea typeface="黑体" pitchFamily="2" charset="-122"/>
              </a:defRPr>
            </a:lvl9pPr>
          </a:lstStyle>
          <a:p>
            <a:pPr eaLnBrk="1" fontAlgn="base" hangingPunct="1">
              <a:spcBef>
                <a:spcPct val="0"/>
              </a:spcBef>
              <a:spcAft>
                <a:spcPct val="0"/>
              </a:spcAft>
              <a:defRPr/>
            </a:pPr>
            <a:r>
              <a:rPr lang="ru-RU" altLang="zh-CN" sz="1200" b="1" smtClean="0">
                <a:solidFill>
                  <a:srgbClr val="FFFFFF"/>
                </a:solidFill>
                <a:latin typeface="微软雅黑" pitchFamily="34" charset="-122"/>
                <a:ea typeface="微软雅黑" pitchFamily="34" charset="-122"/>
              </a:rPr>
              <a:t>Полицейская платформа</a:t>
            </a:r>
            <a:endParaRPr lang="zh-CN" altLang="en-US" sz="1200" b="1" dirty="0">
              <a:solidFill>
                <a:srgbClr val="FFFFFF"/>
              </a:solidFill>
              <a:latin typeface="微软雅黑" pitchFamily="34" charset="-122"/>
              <a:ea typeface="微软雅黑" pitchFamily="34" charset="-122"/>
            </a:endParaRPr>
          </a:p>
        </p:txBody>
      </p:sp>
      <p:sp>
        <p:nvSpPr>
          <p:cNvPr id="686" name="Text Box 688"/>
          <p:cNvSpPr txBox="1">
            <a:spLocks noChangeArrowheads="1"/>
          </p:cNvSpPr>
          <p:nvPr/>
        </p:nvSpPr>
        <p:spPr bwMode="auto">
          <a:xfrm>
            <a:off x="618898" y="3412393"/>
            <a:ext cx="1084707" cy="30777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ru-RU" altLang="zh-CN" sz="1000" b="1" smtClean="0">
                <a:solidFill>
                  <a:srgbClr val="FFFF00"/>
                </a:solidFill>
                <a:latin typeface="微软雅黑" pitchFamily="34" charset="-122"/>
                <a:ea typeface="微软雅黑" pitchFamily="34" charset="-122"/>
              </a:rPr>
              <a:t>Безопасность строительства</a:t>
            </a:r>
            <a:endParaRPr lang="zh-CN" altLang="en-US" sz="1000" b="1" dirty="0">
              <a:solidFill>
                <a:srgbClr val="FFFF00"/>
              </a:solidFill>
              <a:latin typeface="微软雅黑" pitchFamily="34" charset="-122"/>
              <a:ea typeface="微软雅黑" pitchFamily="34" charset="-122"/>
            </a:endParaRPr>
          </a:p>
        </p:txBody>
      </p:sp>
      <p:sp>
        <p:nvSpPr>
          <p:cNvPr id="8271" name="Text Box 689"/>
          <p:cNvSpPr txBox="1">
            <a:spLocks noChangeArrowheads="1"/>
          </p:cNvSpPr>
          <p:nvPr/>
        </p:nvSpPr>
        <p:spPr bwMode="auto">
          <a:xfrm>
            <a:off x="5219702" y="5363924"/>
            <a:ext cx="1160459" cy="369332"/>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ru-RU" altLang="zh-CN" sz="1200" b="1" smtClean="0">
                <a:solidFill>
                  <a:srgbClr val="FFFF00"/>
                </a:solidFill>
                <a:latin typeface="微软雅黑" pitchFamily="34" charset="-122"/>
                <a:ea typeface="微软雅黑" pitchFamily="34" charset="-122"/>
              </a:rPr>
              <a:t>Безопасное производство</a:t>
            </a:r>
            <a:endParaRPr lang="zh-CN" altLang="en-US" sz="1200" b="1" dirty="0">
              <a:solidFill>
                <a:srgbClr val="FFFF00"/>
              </a:solidFill>
              <a:latin typeface="微软雅黑" pitchFamily="34" charset="-122"/>
              <a:ea typeface="微软雅黑" pitchFamily="34" charset="-122"/>
            </a:endParaRPr>
          </a:p>
        </p:txBody>
      </p:sp>
      <p:sp>
        <p:nvSpPr>
          <p:cNvPr id="692" name="Text Box 694"/>
          <p:cNvSpPr txBox="1">
            <a:spLocks noChangeArrowheads="1"/>
          </p:cNvSpPr>
          <p:nvPr/>
        </p:nvSpPr>
        <p:spPr bwMode="auto">
          <a:xfrm>
            <a:off x="594964" y="5400619"/>
            <a:ext cx="1384652" cy="400110"/>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ru-RU" altLang="zh-CN" sz="1300" b="1" smtClean="0">
                <a:solidFill>
                  <a:srgbClr val="FFFF00"/>
                </a:solidFill>
                <a:latin typeface="微软雅黑" pitchFamily="34" charset="-122"/>
                <a:ea typeface="微软雅黑" pitchFamily="34" charset="-122"/>
              </a:rPr>
              <a:t>Общественная безопасность</a:t>
            </a:r>
            <a:endParaRPr lang="zh-CN" altLang="en-US" sz="1300" b="1" dirty="0">
              <a:solidFill>
                <a:srgbClr val="FFFF00"/>
              </a:solidFill>
              <a:latin typeface="微软雅黑" pitchFamily="34" charset="-122"/>
              <a:ea typeface="微软雅黑" pitchFamily="34" charset="-122"/>
            </a:endParaRPr>
          </a:p>
        </p:txBody>
      </p:sp>
      <p:sp>
        <p:nvSpPr>
          <p:cNvPr id="693" name="Text Box 695"/>
          <p:cNvSpPr txBox="1">
            <a:spLocks noChangeArrowheads="1"/>
          </p:cNvSpPr>
          <p:nvPr/>
        </p:nvSpPr>
        <p:spPr bwMode="auto">
          <a:xfrm>
            <a:off x="7169930" y="2945984"/>
            <a:ext cx="1464288" cy="43088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ru-RU" altLang="zh-CN" sz="1400" b="1" dirty="0" smtClean="0">
                <a:solidFill>
                  <a:srgbClr val="FFFF00"/>
                </a:solidFill>
                <a:latin typeface="微软雅黑" pitchFamily="34" charset="-122"/>
                <a:ea typeface="微软雅黑" pitchFamily="34" charset="-122"/>
              </a:rPr>
              <a:t>Безопасность </a:t>
            </a:r>
            <a:r>
              <a:rPr lang="ru-RU" altLang="zh-CN" sz="1400" b="1" smtClean="0">
                <a:solidFill>
                  <a:srgbClr val="FFFF00"/>
                </a:solidFill>
                <a:latin typeface="微软雅黑" pitchFamily="34" charset="-122"/>
                <a:ea typeface="微软雅黑" pitchFamily="34" charset="-122"/>
              </a:rPr>
              <a:t>на транспорте</a:t>
            </a:r>
            <a:endParaRPr lang="zh-CN" altLang="en-US" sz="1400" b="1" dirty="0">
              <a:solidFill>
                <a:srgbClr val="FFFF00"/>
              </a:solidFill>
              <a:latin typeface="微软雅黑" pitchFamily="34" charset="-122"/>
              <a:ea typeface="微软雅黑" pitchFamily="34" charset="-122"/>
            </a:endParaRPr>
          </a:p>
        </p:txBody>
      </p:sp>
      <p:sp>
        <p:nvSpPr>
          <p:cNvPr id="694" name="Text Box 696"/>
          <p:cNvSpPr txBox="1">
            <a:spLocks noChangeArrowheads="1"/>
          </p:cNvSpPr>
          <p:nvPr/>
        </p:nvSpPr>
        <p:spPr bwMode="auto">
          <a:xfrm>
            <a:off x="7621297" y="4077980"/>
            <a:ext cx="1746451" cy="553998"/>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ru-RU" altLang="zh-CN" sz="1200" b="1" dirty="0" smtClean="0">
                <a:solidFill>
                  <a:srgbClr val="FFFF00"/>
                </a:solidFill>
                <a:latin typeface="微软雅黑" pitchFamily="34" charset="-122"/>
                <a:ea typeface="微软雅黑" pitchFamily="34" charset="-122"/>
              </a:rPr>
              <a:t>Безопасность в </a:t>
            </a:r>
            <a:r>
              <a:rPr lang="ru-RU" altLang="zh-CN" sz="1200" b="1" smtClean="0">
                <a:solidFill>
                  <a:srgbClr val="FFFF00"/>
                </a:solidFill>
                <a:latin typeface="微软雅黑" pitchFamily="34" charset="-122"/>
                <a:ea typeface="微软雅黑" pitchFamily="34" charset="-122"/>
              </a:rPr>
              <a:t>области здравоохранения</a:t>
            </a:r>
            <a:endParaRPr lang="zh-CN" altLang="en-US" sz="1200" b="1" dirty="0">
              <a:solidFill>
                <a:srgbClr val="FFFF00"/>
              </a:solidFill>
              <a:latin typeface="微软雅黑" pitchFamily="34" charset="-122"/>
              <a:ea typeface="微软雅黑" pitchFamily="34" charset="-122"/>
            </a:endParaRPr>
          </a:p>
        </p:txBody>
      </p:sp>
      <p:pic>
        <p:nvPicPr>
          <p:cNvPr id="8435" name="Picture 153" descr="C:\Documents and Settings\Administrator\Desktop\To IMPORT\28.tif"/>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rot="21578821" flipH="1">
            <a:off x="1605234" y="4221686"/>
            <a:ext cx="146894" cy="28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6" name="Picture 134" descr="C:\Documents and Settings\Administrator\Desktop\To IMPORT\8.tif"/>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rot="21578821" flipH="1">
            <a:off x="1476416" y="4257906"/>
            <a:ext cx="145902" cy="28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7" name="Picture 138" descr="C:\Documents and Settings\Administrator\Desktop\To IMPORT\12.tif"/>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rot="21578821" flipH="1">
            <a:off x="1770035" y="4229368"/>
            <a:ext cx="156820" cy="28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8" name="Picture 145" descr="C:\Documents and Settings\Administrator\Desktop\To IMPORT\20.tif"/>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rot="21578821">
            <a:off x="1902354" y="4279915"/>
            <a:ext cx="148879" cy="28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34" name="Picture 703" descr="阳光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49201" y="4278408"/>
            <a:ext cx="349871" cy="51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25" name="Oval 746"/>
          <p:cNvSpPr>
            <a:spLocks noChangeArrowheads="1"/>
          </p:cNvSpPr>
          <p:nvPr/>
        </p:nvSpPr>
        <p:spPr bwMode="auto">
          <a:xfrm>
            <a:off x="1077915" y="414813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6" name="Oval 753"/>
          <p:cNvSpPr>
            <a:spLocks noChangeArrowheads="1"/>
          </p:cNvSpPr>
          <p:nvPr/>
        </p:nvSpPr>
        <p:spPr bwMode="auto">
          <a:xfrm>
            <a:off x="646115" y="4291013"/>
            <a:ext cx="73025"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7" name="Oval 753"/>
          <p:cNvSpPr>
            <a:spLocks noChangeArrowheads="1"/>
          </p:cNvSpPr>
          <p:nvPr/>
        </p:nvSpPr>
        <p:spPr bwMode="auto">
          <a:xfrm>
            <a:off x="719140" y="3932238"/>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8" name="Oval 746"/>
          <p:cNvSpPr>
            <a:spLocks noChangeArrowheads="1"/>
          </p:cNvSpPr>
          <p:nvPr/>
        </p:nvSpPr>
        <p:spPr bwMode="auto">
          <a:xfrm>
            <a:off x="862015" y="407511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9" name="Oval 746"/>
          <p:cNvSpPr>
            <a:spLocks noChangeArrowheads="1"/>
          </p:cNvSpPr>
          <p:nvPr/>
        </p:nvSpPr>
        <p:spPr bwMode="auto">
          <a:xfrm>
            <a:off x="1077915" y="3787775"/>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30" name="Oval 746"/>
          <p:cNvSpPr>
            <a:spLocks noChangeArrowheads="1"/>
          </p:cNvSpPr>
          <p:nvPr/>
        </p:nvSpPr>
        <p:spPr bwMode="auto">
          <a:xfrm>
            <a:off x="1150940" y="393223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31" name="Oval 746"/>
          <p:cNvSpPr>
            <a:spLocks noChangeArrowheads="1"/>
          </p:cNvSpPr>
          <p:nvPr/>
        </p:nvSpPr>
        <p:spPr bwMode="auto">
          <a:xfrm>
            <a:off x="1295402" y="414813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32" name="Oval 746"/>
          <p:cNvSpPr>
            <a:spLocks noChangeArrowheads="1"/>
          </p:cNvSpPr>
          <p:nvPr/>
        </p:nvSpPr>
        <p:spPr bwMode="auto">
          <a:xfrm>
            <a:off x="1222377" y="457993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7" name="Oval 746"/>
          <p:cNvSpPr>
            <a:spLocks noChangeArrowheads="1"/>
          </p:cNvSpPr>
          <p:nvPr/>
        </p:nvSpPr>
        <p:spPr bwMode="auto">
          <a:xfrm>
            <a:off x="1258890" y="62372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8" name="Oval 753"/>
          <p:cNvSpPr>
            <a:spLocks noChangeArrowheads="1"/>
          </p:cNvSpPr>
          <p:nvPr/>
        </p:nvSpPr>
        <p:spPr bwMode="auto">
          <a:xfrm>
            <a:off x="827090" y="6380163"/>
            <a:ext cx="73025"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9" name="Oval 753"/>
          <p:cNvSpPr>
            <a:spLocks noChangeArrowheads="1"/>
          </p:cNvSpPr>
          <p:nvPr/>
        </p:nvSpPr>
        <p:spPr bwMode="auto">
          <a:xfrm>
            <a:off x="900115" y="6021388"/>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0" name="Oval 746"/>
          <p:cNvSpPr>
            <a:spLocks noChangeArrowheads="1"/>
          </p:cNvSpPr>
          <p:nvPr/>
        </p:nvSpPr>
        <p:spPr bwMode="auto">
          <a:xfrm>
            <a:off x="1042990" y="61642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1" name="Oval 746"/>
          <p:cNvSpPr>
            <a:spLocks noChangeArrowheads="1"/>
          </p:cNvSpPr>
          <p:nvPr/>
        </p:nvSpPr>
        <p:spPr bwMode="auto">
          <a:xfrm>
            <a:off x="1258890" y="5876925"/>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2" name="Oval 746"/>
          <p:cNvSpPr>
            <a:spLocks noChangeArrowheads="1"/>
          </p:cNvSpPr>
          <p:nvPr/>
        </p:nvSpPr>
        <p:spPr bwMode="auto">
          <a:xfrm>
            <a:off x="1331915" y="60213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3" name="Oval 746"/>
          <p:cNvSpPr>
            <a:spLocks noChangeArrowheads="1"/>
          </p:cNvSpPr>
          <p:nvPr/>
        </p:nvSpPr>
        <p:spPr bwMode="auto">
          <a:xfrm>
            <a:off x="1476377" y="62372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24" name="Oval 746"/>
          <p:cNvSpPr>
            <a:spLocks noChangeArrowheads="1"/>
          </p:cNvSpPr>
          <p:nvPr/>
        </p:nvSpPr>
        <p:spPr bwMode="auto">
          <a:xfrm>
            <a:off x="1403352" y="66690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9" name="Oval 746"/>
          <p:cNvSpPr>
            <a:spLocks noChangeArrowheads="1"/>
          </p:cNvSpPr>
          <p:nvPr/>
        </p:nvSpPr>
        <p:spPr bwMode="auto">
          <a:xfrm>
            <a:off x="6227765" y="62372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0" name="Oval 753"/>
          <p:cNvSpPr>
            <a:spLocks noChangeArrowheads="1"/>
          </p:cNvSpPr>
          <p:nvPr/>
        </p:nvSpPr>
        <p:spPr bwMode="auto">
          <a:xfrm>
            <a:off x="5795965" y="6380163"/>
            <a:ext cx="73025"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1" name="Oval 753"/>
          <p:cNvSpPr>
            <a:spLocks noChangeArrowheads="1"/>
          </p:cNvSpPr>
          <p:nvPr/>
        </p:nvSpPr>
        <p:spPr bwMode="auto">
          <a:xfrm>
            <a:off x="5868990" y="6021388"/>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2" name="Oval 746"/>
          <p:cNvSpPr>
            <a:spLocks noChangeArrowheads="1"/>
          </p:cNvSpPr>
          <p:nvPr/>
        </p:nvSpPr>
        <p:spPr bwMode="auto">
          <a:xfrm>
            <a:off x="6011865" y="61642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3" name="Oval 746"/>
          <p:cNvSpPr>
            <a:spLocks noChangeArrowheads="1"/>
          </p:cNvSpPr>
          <p:nvPr/>
        </p:nvSpPr>
        <p:spPr bwMode="auto">
          <a:xfrm>
            <a:off x="6227765" y="5876925"/>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4" name="Oval 746"/>
          <p:cNvSpPr>
            <a:spLocks noChangeArrowheads="1"/>
          </p:cNvSpPr>
          <p:nvPr/>
        </p:nvSpPr>
        <p:spPr bwMode="auto">
          <a:xfrm>
            <a:off x="6300790" y="60213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5" name="Oval 746"/>
          <p:cNvSpPr>
            <a:spLocks noChangeArrowheads="1"/>
          </p:cNvSpPr>
          <p:nvPr/>
        </p:nvSpPr>
        <p:spPr bwMode="auto">
          <a:xfrm>
            <a:off x="6445252" y="62372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16" name="Oval 746"/>
          <p:cNvSpPr>
            <a:spLocks noChangeArrowheads="1"/>
          </p:cNvSpPr>
          <p:nvPr/>
        </p:nvSpPr>
        <p:spPr bwMode="auto">
          <a:xfrm>
            <a:off x="6372227" y="666908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1" name="Oval 746"/>
          <p:cNvSpPr>
            <a:spLocks noChangeArrowheads="1"/>
          </p:cNvSpPr>
          <p:nvPr/>
        </p:nvSpPr>
        <p:spPr bwMode="auto">
          <a:xfrm>
            <a:off x="8099425" y="46529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2" name="Oval 753"/>
          <p:cNvSpPr>
            <a:spLocks noChangeArrowheads="1"/>
          </p:cNvSpPr>
          <p:nvPr/>
        </p:nvSpPr>
        <p:spPr bwMode="auto">
          <a:xfrm>
            <a:off x="7667625" y="4795838"/>
            <a:ext cx="73025"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3" name="Oval 753"/>
          <p:cNvSpPr>
            <a:spLocks noChangeArrowheads="1"/>
          </p:cNvSpPr>
          <p:nvPr/>
        </p:nvSpPr>
        <p:spPr bwMode="auto">
          <a:xfrm>
            <a:off x="7740650" y="4437063"/>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4" name="Oval 746"/>
          <p:cNvSpPr>
            <a:spLocks noChangeArrowheads="1"/>
          </p:cNvSpPr>
          <p:nvPr/>
        </p:nvSpPr>
        <p:spPr bwMode="auto">
          <a:xfrm>
            <a:off x="7883525" y="4579938"/>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5" name="Oval 746"/>
          <p:cNvSpPr>
            <a:spLocks noChangeArrowheads="1"/>
          </p:cNvSpPr>
          <p:nvPr/>
        </p:nvSpPr>
        <p:spPr bwMode="auto">
          <a:xfrm>
            <a:off x="8099425" y="4292600"/>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6" name="Oval 746"/>
          <p:cNvSpPr>
            <a:spLocks noChangeArrowheads="1"/>
          </p:cNvSpPr>
          <p:nvPr/>
        </p:nvSpPr>
        <p:spPr bwMode="auto">
          <a:xfrm>
            <a:off x="8172450" y="44370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7" name="Oval 746"/>
          <p:cNvSpPr>
            <a:spLocks noChangeArrowheads="1"/>
          </p:cNvSpPr>
          <p:nvPr/>
        </p:nvSpPr>
        <p:spPr bwMode="auto">
          <a:xfrm>
            <a:off x="8316913" y="46529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8" name="Oval 746"/>
          <p:cNvSpPr>
            <a:spLocks noChangeArrowheads="1"/>
          </p:cNvSpPr>
          <p:nvPr/>
        </p:nvSpPr>
        <p:spPr bwMode="auto">
          <a:xfrm>
            <a:off x="8243888" y="50847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3" name="Oval 746"/>
          <p:cNvSpPr>
            <a:spLocks noChangeArrowheads="1"/>
          </p:cNvSpPr>
          <p:nvPr/>
        </p:nvSpPr>
        <p:spPr bwMode="auto">
          <a:xfrm>
            <a:off x="6948488" y="3717926"/>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4" name="Oval 753"/>
          <p:cNvSpPr>
            <a:spLocks noChangeArrowheads="1"/>
          </p:cNvSpPr>
          <p:nvPr/>
        </p:nvSpPr>
        <p:spPr bwMode="auto">
          <a:xfrm>
            <a:off x="6516688" y="3860801"/>
            <a:ext cx="73025"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5" name="Oval 753"/>
          <p:cNvSpPr>
            <a:spLocks noChangeArrowheads="1"/>
          </p:cNvSpPr>
          <p:nvPr/>
        </p:nvSpPr>
        <p:spPr bwMode="auto">
          <a:xfrm>
            <a:off x="6589713" y="3502026"/>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6" name="Oval 746"/>
          <p:cNvSpPr>
            <a:spLocks noChangeArrowheads="1"/>
          </p:cNvSpPr>
          <p:nvPr/>
        </p:nvSpPr>
        <p:spPr bwMode="auto">
          <a:xfrm>
            <a:off x="6732588" y="3644901"/>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7" name="Oval 746"/>
          <p:cNvSpPr>
            <a:spLocks noChangeArrowheads="1"/>
          </p:cNvSpPr>
          <p:nvPr/>
        </p:nvSpPr>
        <p:spPr bwMode="auto">
          <a:xfrm>
            <a:off x="6948488" y="3357563"/>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8" name="Oval 746"/>
          <p:cNvSpPr>
            <a:spLocks noChangeArrowheads="1"/>
          </p:cNvSpPr>
          <p:nvPr/>
        </p:nvSpPr>
        <p:spPr bwMode="auto">
          <a:xfrm>
            <a:off x="7021513" y="3502026"/>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9" name="Oval 746"/>
          <p:cNvSpPr>
            <a:spLocks noChangeArrowheads="1"/>
          </p:cNvSpPr>
          <p:nvPr/>
        </p:nvSpPr>
        <p:spPr bwMode="auto">
          <a:xfrm>
            <a:off x="7165975" y="3717926"/>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400" name="Oval 746"/>
          <p:cNvSpPr>
            <a:spLocks noChangeArrowheads="1"/>
          </p:cNvSpPr>
          <p:nvPr/>
        </p:nvSpPr>
        <p:spPr bwMode="auto">
          <a:xfrm>
            <a:off x="7092950" y="4149726"/>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4" name="Oval 746"/>
          <p:cNvSpPr>
            <a:spLocks noChangeArrowheads="1"/>
          </p:cNvSpPr>
          <p:nvPr/>
        </p:nvSpPr>
        <p:spPr bwMode="auto">
          <a:xfrm>
            <a:off x="1906590" y="4005263"/>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5" name="Oval 746"/>
          <p:cNvSpPr>
            <a:spLocks noChangeArrowheads="1"/>
          </p:cNvSpPr>
          <p:nvPr/>
        </p:nvSpPr>
        <p:spPr bwMode="auto">
          <a:xfrm>
            <a:off x="1690690" y="3932238"/>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6" name="Oval 746"/>
          <p:cNvSpPr>
            <a:spLocks noChangeArrowheads="1"/>
          </p:cNvSpPr>
          <p:nvPr/>
        </p:nvSpPr>
        <p:spPr bwMode="auto">
          <a:xfrm>
            <a:off x="1906590" y="364490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7" name="Oval 746"/>
          <p:cNvSpPr>
            <a:spLocks noChangeArrowheads="1"/>
          </p:cNvSpPr>
          <p:nvPr/>
        </p:nvSpPr>
        <p:spPr bwMode="auto">
          <a:xfrm>
            <a:off x="1979615" y="3789363"/>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8" name="Oval 746"/>
          <p:cNvSpPr>
            <a:spLocks noChangeArrowheads="1"/>
          </p:cNvSpPr>
          <p:nvPr/>
        </p:nvSpPr>
        <p:spPr bwMode="auto">
          <a:xfrm>
            <a:off x="2051052" y="4005263"/>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9" name="Oval 746"/>
          <p:cNvSpPr>
            <a:spLocks noChangeArrowheads="1"/>
          </p:cNvSpPr>
          <p:nvPr/>
        </p:nvSpPr>
        <p:spPr bwMode="auto">
          <a:xfrm>
            <a:off x="1763715" y="4221163"/>
            <a:ext cx="73025"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0" name="Oval 746"/>
          <p:cNvSpPr>
            <a:spLocks noChangeArrowheads="1"/>
          </p:cNvSpPr>
          <p:nvPr/>
        </p:nvSpPr>
        <p:spPr bwMode="auto">
          <a:xfrm>
            <a:off x="1547815" y="4078288"/>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1" name="Oval 746"/>
          <p:cNvSpPr>
            <a:spLocks noChangeArrowheads="1"/>
          </p:cNvSpPr>
          <p:nvPr/>
        </p:nvSpPr>
        <p:spPr bwMode="auto">
          <a:xfrm>
            <a:off x="1763715" y="3789363"/>
            <a:ext cx="73025"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92" name="Oval 746"/>
          <p:cNvSpPr>
            <a:spLocks noChangeArrowheads="1"/>
          </p:cNvSpPr>
          <p:nvPr/>
        </p:nvSpPr>
        <p:spPr bwMode="auto">
          <a:xfrm>
            <a:off x="1474790" y="3789363"/>
            <a:ext cx="73025"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5" name="Oval 746"/>
          <p:cNvSpPr>
            <a:spLocks noChangeArrowheads="1"/>
          </p:cNvSpPr>
          <p:nvPr/>
        </p:nvSpPr>
        <p:spPr bwMode="auto">
          <a:xfrm>
            <a:off x="1547815" y="6021388"/>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6" name="Oval 746"/>
          <p:cNvSpPr>
            <a:spLocks noChangeArrowheads="1"/>
          </p:cNvSpPr>
          <p:nvPr/>
        </p:nvSpPr>
        <p:spPr bwMode="auto">
          <a:xfrm>
            <a:off x="1331915" y="5948363"/>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7" name="Oval 746"/>
          <p:cNvSpPr>
            <a:spLocks noChangeArrowheads="1"/>
          </p:cNvSpPr>
          <p:nvPr/>
        </p:nvSpPr>
        <p:spPr bwMode="auto">
          <a:xfrm>
            <a:off x="1547815" y="5661025"/>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8" name="Oval 746"/>
          <p:cNvSpPr>
            <a:spLocks noChangeArrowheads="1"/>
          </p:cNvSpPr>
          <p:nvPr/>
        </p:nvSpPr>
        <p:spPr bwMode="auto">
          <a:xfrm>
            <a:off x="1620840" y="5805488"/>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9" name="Oval 746"/>
          <p:cNvSpPr>
            <a:spLocks noChangeArrowheads="1"/>
          </p:cNvSpPr>
          <p:nvPr/>
        </p:nvSpPr>
        <p:spPr bwMode="auto">
          <a:xfrm>
            <a:off x="1692277" y="6021388"/>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0" name="Oval 746"/>
          <p:cNvSpPr>
            <a:spLocks noChangeArrowheads="1"/>
          </p:cNvSpPr>
          <p:nvPr/>
        </p:nvSpPr>
        <p:spPr bwMode="auto">
          <a:xfrm>
            <a:off x="1404940" y="6237288"/>
            <a:ext cx="73025"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1" name="Oval 746"/>
          <p:cNvSpPr>
            <a:spLocks noChangeArrowheads="1"/>
          </p:cNvSpPr>
          <p:nvPr/>
        </p:nvSpPr>
        <p:spPr bwMode="auto">
          <a:xfrm>
            <a:off x="1189040" y="6094413"/>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2" name="Oval 746"/>
          <p:cNvSpPr>
            <a:spLocks noChangeArrowheads="1"/>
          </p:cNvSpPr>
          <p:nvPr/>
        </p:nvSpPr>
        <p:spPr bwMode="auto">
          <a:xfrm>
            <a:off x="1404940" y="5805488"/>
            <a:ext cx="73025"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83" name="Oval 746"/>
          <p:cNvSpPr>
            <a:spLocks noChangeArrowheads="1"/>
          </p:cNvSpPr>
          <p:nvPr/>
        </p:nvSpPr>
        <p:spPr bwMode="auto">
          <a:xfrm>
            <a:off x="1116015" y="5805488"/>
            <a:ext cx="73025"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6" name="Oval 746"/>
          <p:cNvSpPr>
            <a:spLocks noChangeArrowheads="1"/>
          </p:cNvSpPr>
          <p:nvPr/>
        </p:nvSpPr>
        <p:spPr bwMode="auto">
          <a:xfrm>
            <a:off x="6947432" y="6237288"/>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7" name="Oval 746"/>
          <p:cNvSpPr>
            <a:spLocks noChangeArrowheads="1"/>
          </p:cNvSpPr>
          <p:nvPr/>
        </p:nvSpPr>
        <p:spPr bwMode="auto">
          <a:xfrm>
            <a:off x="6732060" y="6164263"/>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8" name="Oval 746"/>
          <p:cNvSpPr>
            <a:spLocks noChangeArrowheads="1"/>
          </p:cNvSpPr>
          <p:nvPr/>
        </p:nvSpPr>
        <p:spPr bwMode="auto">
          <a:xfrm>
            <a:off x="6947432" y="5876925"/>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9" name="Oval 746"/>
          <p:cNvSpPr>
            <a:spLocks noChangeArrowheads="1"/>
          </p:cNvSpPr>
          <p:nvPr/>
        </p:nvSpPr>
        <p:spPr bwMode="auto">
          <a:xfrm>
            <a:off x="7020279" y="6021388"/>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0" name="Oval 746"/>
          <p:cNvSpPr>
            <a:spLocks noChangeArrowheads="1"/>
          </p:cNvSpPr>
          <p:nvPr/>
        </p:nvSpPr>
        <p:spPr bwMode="auto">
          <a:xfrm>
            <a:off x="7091542" y="6237288"/>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1" name="Oval 746"/>
          <p:cNvSpPr>
            <a:spLocks noChangeArrowheads="1"/>
          </p:cNvSpPr>
          <p:nvPr/>
        </p:nvSpPr>
        <p:spPr bwMode="auto">
          <a:xfrm>
            <a:off x="6804907" y="6453188"/>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2" name="Oval 746"/>
          <p:cNvSpPr>
            <a:spLocks noChangeArrowheads="1"/>
          </p:cNvSpPr>
          <p:nvPr/>
        </p:nvSpPr>
        <p:spPr bwMode="auto">
          <a:xfrm>
            <a:off x="6589534" y="6310313"/>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3" name="Oval 746"/>
          <p:cNvSpPr>
            <a:spLocks noChangeArrowheads="1"/>
          </p:cNvSpPr>
          <p:nvPr/>
        </p:nvSpPr>
        <p:spPr bwMode="auto">
          <a:xfrm>
            <a:off x="6804907" y="6021388"/>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74" name="Oval 746"/>
          <p:cNvSpPr>
            <a:spLocks noChangeArrowheads="1"/>
          </p:cNvSpPr>
          <p:nvPr/>
        </p:nvSpPr>
        <p:spPr bwMode="auto">
          <a:xfrm>
            <a:off x="6516688" y="6021388"/>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7" name="Oval 746"/>
          <p:cNvSpPr>
            <a:spLocks noChangeArrowheads="1"/>
          </p:cNvSpPr>
          <p:nvPr/>
        </p:nvSpPr>
        <p:spPr bwMode="auto">
          <a:xfrm>
            <a:off x="8531757" y="4652963"/>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8" name="Oval 746"/>
          <p:cNvSpPr>
            <a:spLocks noChangeArrowheads="1"/>
          </p:cNvSpPr>
          <p:nvPr/>
        </p:nvSpPr>
        <p:spPr bwMode="auto">
          <a:xfrm>
            <a:off x="8316385" y="4579938"/>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9" name="Oval 746"/>
          <p:cNvSpPr>
            <a:spLocks noChangeArrowheads="1"/>
          </p:cNvSpPr>
          <p:nvPr/>
        </p:nvSpPr>
        <p:spPr bwMode="auto">
          <a:xfrm>
            <a:off x="8531757" y="4292600"/>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0" name="Oval 746"/>
          <p:cNvSpPr>
            <a:spLocks noChangeArrowheads="1"/>
          </p:cNvSpPr>
          <p:nvPr/>
        </p:nvSpPr>
        <p:spPr bwMode="auto">
          <a:xfrm>
            <a:off x="8604604" y="4437063"/>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1" name="Oval 746"/>
          <p:cNvSpPr>
            <a:spLocks noChangeArrowheads="1"/>
          </p:cNvSpPr>
          <p:nvPr/>
        </p:nvSpPr>
        <p:spPr bwMode="auto">
          <a:xfrm>
            <a:off x="8675867" y="4652963"/>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2" name="Oval 746"/>
          <p:cNvSpPr>
            <a:spLocks noChangeArrowheads="1"/>
          </p:cNvSpPr>
          <p:nvPr/>
        </p:nvSpPr>
        <p:spPr bwMode="auto">
          <a:xfrm>
            <a:off x="8389232" y="4868863"/>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3" name="Oval 746"/>
          <p:cNvSpPr>
            <a:spLocks noChangeArrowheads="1"/>
          </p:cNvSpPr>
          <p:nvPr/>
        </p:nvSpPr>
        <p:spPr bwMode="auto">
          <a:xfrm>
            <a:off x="8173859" y="4725988"/>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4" name="Oval 746"/>
          <p:cNvSpPr>
            <a:spLocks noChangeArrowheads="1"/>
          </p:cNvSpPr>
          <p:nvPr/>
        </p:nvSpPr>
        <p:spPr bwMode="auto">
          <a:xfrm>
            <a:off x="8389232" y="4437063"/>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65" name="Oval 746"/>
          <p:cNvSpPr>
            <a:spLocks noChangeArrowheads="1"/>
          </p:cNvSpPr>
          <p:nvPr/>
        </p:nvSpPr>
        <p:spPr bwMode="auto">
          <a:xfrm>
            <a:off x="8101013" y="4437063"/>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48" name="Oval 746"/>
          <p:cNvSpPr>
            <a:spLocks noChangeArrowheads="1"/>
          </p:cNvSpPr>
          <p:nvPr/>
        </p:nvSpPr>
        <p:spPr bwMode="auto">
          <a:xfrm>
            <a:off x="7523694" y="3573463"/>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49" name="Oval 746"/>
          <p:cNvSpPr>
            <a:spLocks noChangeArrowheads="1"/>
          </p:cNvSpPr>
          <p:nvPr/>
        </p:nvSpPr>
        <p:spPr bwMode="auto">
          <a:xfrm>
            <a:off x="7308322" y="3500438"/>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0" name="Oval 746"/>
          <p:cNvSpPr>
            <a:spLocks noChangeArrowheads="1"/>
          </p:cNvSpPr>
          <p:nvPr/>
        </p:nvSpPr>
        <p:spPr bwMode="auto">
          <a:xfrm>
            <a:off x="7523694" y="3213100"/>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1" name="Oval 746"/>
          <p:cNvSpPr>
            <a:spLocks noChangeArrowheads="1"/>
          </p:cNvSpPr>
          <p:nvPr/>
        </p:nvSpPr>
        <p:spPr bwMode="auto">
          <a:xfrm>
            <a:off x="7596541" y="3357563"/>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2" name="Oval 746"/>
          <p:cNvSpPr>
            <a:spLocks noChangeArrowheads="1"/>
          </p:cNvSpPr>
          <p:nvPr/>
        </p:nvSpPr>
        <p:spPr bwMode="auto">
          <a:xfrm>
            <a:off x="7667804" y="3573463"/>
            <a:ext cx="72846"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3" name="Oval 746"/>
          <p:cNvSpPr>
            <a:spLocks noChangeArrowheads="1"/>
          </p:cNvSpPr>
          <p:nvPr/>
        </p:nvSpPr>
        <p:spPr bwMode="auto">
          <a:xfrm>
            <a:off x="7381169" y="3789363"/>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4" name="Oval 746"/>
          <p:cNvSpPr>
            <a:spLocks noChangeArrowheads="1"/>
          </p:cNvSpPr>
          <p:nvPr/>
        </p:nvSpPr>
        <p:spPr bwMode="auto">
          <a:xfrm>
            <a:off x="7165796" y="3646488"/>
            <a:ext cx="72846"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5" name="Oval 746"/>
          <p:cNvSpPr>
            <a:spLocks noChangeArrowheads="1"/>
          </p:cNvSpPr>
          <p:nvPr/>
        </p:nvSpPr>
        <p:spPr bwMode="auto">
          <a:xfrm>
            <a:off x="7381169" y="3357563"/>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56" name="Oval 746"/>
          <p:cNvSpPr>
            <a:spLocks noChangeArrowheads="1"/>
          </p:cNvSpPr>
          <p:nvPr/>
        </p:nvSpPr>
        <p:spPr bwMode="auto">
          <a:xfrm>
            <a:off x="7092950" y="3357563"/>
            <a:ext cx="72846" cy="71438"/>
          </a:xfrm>
          <a:prstGeom prst="ellipse">
            <a:avLst/>
          </a:prstGeom>
          <a:solidFill>
            <a:srgbClr val="24CA67"/>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graphicFrame>
        <p:nvGraphicFramePr>
          <p:cNvPr id="8200" name="Object 8"/>
          <p:cNvGraphicFramePr>
            <a:graphicFrameLocks noChangeAspect="1"/>
          </p:cNvGraphicFramePr>
          <p:nvPr/>
        </p:nvGraphicFramePr>
        <p:xfrm>
          <a:off x="6815138" y="4658052"/>
          <a:ext cx="1165225" cy="600075"/>
        </p:xfrm>
        <a:graphic>
          <a:graphicData uri="http://schemas.openxmlformats.org/presentationml/2006/ole">
            <mc:AlternateContent xmlns:mc="http://schemas.openxmlformats.org/markup-compatibility/2006">
              <mc:Choice xmlns:v="urn:schemas-microsoft-com:vml" Requires="v">
                <p:oleObj spid="_x0000_s3281" name="Visio" r:id="rId53" imgW="878675" imgH="502426" progId="">
                  <p:embed/>
                </p:oleObj>
              </mc:Choice>
              <mc:Fallback>
                <p:oleObj name="Visio" r:id="rId53" imgW="878675" imgH="502426" progId="">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815138" y="4658052"/>
                        <a:ext cx="1165225" cy="600075"/>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nvPr>
        </p:nvGraphicFramePr>
        <p:xfrm>
          <a:off x="7338437" y="4296306"/>
          <a:ext cx="1154113" cy="595313"/>
        </p:xfrm>
        <a:graphic>
          <a:graphicData uri="http://schemas.openxmlformats.org/presentationml/2006/ole">
            <mc:AlternateContent xmlns:mc="http://schemas.openxmlformats.org/markup-compatibility/2006">
              <mc:Choice xmlns:v="urn:schemas-microsoft-com:vml" Requires="v">
                <p:oleObj spid="_x0000_s3282" name="Visio" r:id="rId54" imgW="875264" imgH="499602" progId="">
                  <p:embed/>
                </p:oleObj>
              </mc:Choice>
              <mc:Fallback>
                <p:oleObj name="Visio" r:id="rId54" imgW="875264" imgH="499602" progId="">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338437" y="4296306"/>
                        <a:ext cx="1154113" cy="59531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7659688" y="4180215"/>
          <a:ext cx="1163638" cy="601663"/>
        </p:xfrm>
        <a:graphic>
          <a:graphicData uri="http://schemas.openxmlformats.org/presentationml/2006/ole">
            <mc:AlternateContent xmlns:mc="http://schemas.openxmlformats.org/markup-compatibility/2006">
              <mc:Choice xmlns:v="urn:schemas-microsoft-com:vml" Requires="v">
                <p:oleObj spid="_x0000_s3283" name="Visio" r:id="rId55" imgW="878675" imgH="502426" progId="">
                  <p:embed/>
                </p:oleObj>
              </mc:Choice>
              <mc:Fallback>
                <p:oleObj name="Visio" r:id="rId55" imgW="878675" imgH="502426" progId="">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659688" y="4180215"/>
                        <a:ext cx="1163638" cy="60166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5807077" y="3505527"/>
          <a:ext cx="1165225" cy="600075"/>
        </p:xfrm>
        <a:graphic>
          <a:graphicData uri="http://schemas.openxmlformats.org/presentationml/2006/ole">
            <mc:AlternateContent xmlns:mc="http://schemas.openxmlformats.org/markup-compatibility/2006">
              <mc:Choice xmlns:v="urn:schemas-microsoft-com:vml" Requires="v">
                <p:oleObj spid="_x0000_s3284" name="Visio" r:id="rId56" imgW="878675" imgH="502426" progId="">
                  <p:embed/>
                </p:oleObj>
              </mc:Choice>
              <mc:Fallback>
                <p:oleObj name="Visio" r:id="rId56" imgW="878675" imgH="502426" progId="">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807077" y="3505527"/>
                        <a:ext cx="1165225" cy="600075"/>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5795964" y="2949902"/>
          <a:ext cx="1154113" cy="595313"/>
        </p:xfrm>
        <a:graphic>
          <a:graphicData uri="http://schemas.openxmlformats.org/presentationml/2006/ole">
            <mc:AlternateContent xmlns:mc="http://schemas.openxmlformats.org/markup-compatibility/2006">
              <mc:Choice xmlns:v="urn:schemas-microsoft-com:vml" Requires="v">
                <p:oleObj spid="_x0000_s3285" name="Visio" r:id="rId57" imgW="875264" imgH="499602" progId="">
                  <p:embed/>
                </p:oleObj>
              </mc:Choice>
              <mc:Fallback>
                <p:oleObj name="Visio" r:id="rId57" imgW="875264" imgH="499602" progId="">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795964" y="2949902"/>
                        <a:ext cx="1154113" cy="59531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nvPr>
        </p:nvGraphicFramePr>
        <p:xfrm>
          <a:off x="6561904" y="2994551"/>
          <a:ext cx="1163638" cy="601663"/>
        </p:xfrm>
        <a:graphic>
          <a:graphicData uri="http://schemas.openxmlformats.org/presentationml/2006/ole">
            <mc:AlternateContent xmlns:mc="http://schemas.openxmlformats.org/markup-compatibility/2006">
              <mc:Choice xmlns:v="urn:schemas-microsoft-com:vml" Requires="v">
                <p:oleObj spid="_x0000_s3286" name="Visio" r:id="rId58" imgW="878675" imgH="502426" progId="">
                  <p:embed/>
                </p:oleObj>
              </mc:Choice>
              <mc:Fallback>
                <p:oleObj name="Visio" r:id="rId58" imgW="878675" imgH="502426" progId="">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561904" y="2994551"/>
                        <a:ext cx="1163638" cy="60166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4" name="Object 2"/>
          <p:cNvGraphicFramePr>
            <a:graphicFrameLocks noChangeAspect="1"/>
          </p:cNvGraphicFramePr>
          <p:nvPr/>
        </p:nvGraphicFramePr>
        <p:xfrm>
          <a:off x="479426" y="4040297"/>
          <a:ext cx="1165225" cy="600075"/>
        </p:xfrm>
        <a:graphic>
          <a:graphicData uri="http://schemas.openxmlformats.org/presentationml/2006/ole">
            <mc:AlternateContent xmlns:mc="http://schemas.openxmlformats.org/markup-compatibility/2006">
              <mc:Choice xmlns:v="urn:schemas-microsoft-com:vml" Requires="v">
                <p:oleObj spid="_x0000_s3287" name="Visio" r:id="rId59" imgW="878675" imgH="502426" progId="">
                  <p:embed/>
                </p:oleObj>
              </mc:Choice>
              <mc:Fallback>
                <p:oleObj name="Visio" r:id="rId59" imgW="878675" imgH="502426" progId="">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79426" y="4040297"/>
                        <a:ext cx="1165225" cy="600075"/>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nvPr>
        </p:nvGraphicFramePr>
        <p:xfrm>
          <a:off x="279277" y="3813679"/>
          <a:ext cx="1154113" cy="595313"/>
        </p:xfrm>
        <a:graphic>
          <a:graphicData uri="http://schemas.openxmlformats.org/presentationml/2006/ole">
            <mc:AlternateContent xmlns:mc="http://schemas.openxmlformats.org/markup-compatibility/2006">
              <mc:Choice xmlns:v="urn:schemas-microsoft-com:vml" Requires="v">
                <p:oleObj spid="_x0000_s3288" name="Visio" r:id="rId60" imgW="875264" imgH="499602" progId="">
                  <p:embed/>
                </p:oleObj>
              </mc:Choice>
              <mc:Fallback>
                <p:oleObj name="Visio" r:id="rId60" imgW="875264" imgH="499602" progId="">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9277" y="3813679"/>
                        <a:ext cx="1154113" cy="59531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nvPr>
        </p:nvGraphicFramePr>
        <p:xfrm>
          <a:off x="981887" y="3710009"/>
          <a:ext cx="1163638" cy="601663"/>
        </p:xfrm>
        <a:graphic>
          <a:graphicData uri="http://schemas.openxmlformats.org/presentationml/2006/ole">
            <mc:AlternateContent xmlns:mc="http://schemas.openxmlformats.org/markup-compatibility/2006">
              <mc:Choice xmlns:v="urn:schemas-microsoft-com:vml" Requires="v">
                <p:oleObj spid="_x0000_s3289" name="Visio" r:id="rId61" imgW="878675" imgH="502426" progId="">
                  <p:embed/>
                </p:oleObj>
              </mc:Choice>
              <mc:Fallback>
                <p:oleObj name="Visio" r:id="rId61" imgW="878675" imgH="502426" progId="">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81887" y="3710009"/>
                        <a:ext cx="1163638" cy="601663"/>
                      </a:xfrm>
                      <a:prstGeom prst="rect">
                        <a:avLst/>
                      </a:prstGeom>
                      <a:noFill/>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 name="Oval 746"/>
          <p:cNvSpPr>
            <a:spLocks noChangeArrowheads="1"/>
          </p:cNvSpPr>
          <p:nvPr/>
        </p:nvSpPr>
        <p:spPr bwMode="auto">
          <a:xfrm>
            <a:off x="6732590" y="5876925"/>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0" name="Oval 746"/>
          <p:cNvSpPr>
            <a:spLocks noChangeArrowheads="1"/>
          </p:cNvSpPr>
          <p:nvPr/>
        </p:nvSpPr>
        <p:spPr bwMode="auto">
          <a:xfrm>
            <a:off x="1690688" y="4508500"/>
            <a:ext cx="73025" cy="71438"/>
          </a:xfrm>
          <a:prstGeom prst="ellipse">
            <a:avLst/>
          </a:pr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1" name="Oval 746"/>
          <p:cNvSpPr>
            <a:spLocks noChangeArrowheads="1"/>
          </p:cNvSpPr>
          <p:nvPr/>
        </p:nvSpPr>
        <p:spPr bwMode="auto">
          <a:xfrm>
            <a:off x="6588125" y="5876925"/>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2" name="Oval 746"/>
          <p:cNvSpPr>
            <a:spLocks noChangeArrowheads="1"/>
          </p:cNvSpPr>
          <p:nvPr/>
        </p:nvSpPr>
        <p:spPr bwMode="auto">
          <a:xfrm>
            <a:off x="1835152" y="4508500"/>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3" name="Oval 746"/>
          <p:cNvSpPr>
            <a:spLocks noChangeArrowheads="1"/>
          </p:cNvSpPr>
          <p:nvPr/>
        </p:nvSpPr>
        <p:spPr bwMode="auto">
          <a:xfrm>
            <a:off x="1835152" y="5876925"/>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4" name="Oval 746"/>
          <p:cNvSpPr>
            <a:spLocks noChangeArrowheads="1"/>
          </p:cNvSpPr>
          <p:nvPr/>
        </p:nvSpPr>
        <p:spPr bwMode="auto">
          <a:xfrm>
            <a:off x="1835152" y="6021392"/>
            <a:ext cx="73025"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5" name="Oval 746"/>
          <p:cNvSpPr>
            <a:spLocks noChangeArrowheads="1"/>
          </p:cNvSpPr>
          <p:nvPr/>
        </p:nvSpPr>
        <p:spPr bwMode="auto">
          <a:xfrm>
            <a:off x="7596188" y="5013325"/>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6" name="Oval 746"/>
          <p:cNvSpPr>
            <a:spLocks noChangeArrowheads="1"/>
          </p:cNvSpPr>
          <p:nvPr/>
        </p:nvSpPr>
        <p:spPr bwMode="auto">
          <a:xfrm>
            <a:off x="7451727" y="5013325"/>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7" name="Oval 746"/>
          <p:cNvSpPr>
            <a:spLocks noChangeArrowheads="1"/>
          </p:cNvSpPr>
          <p:nvPr/>
        </p:nvSpPr>
        <p:spPr bwMode="auto">
          <a:xfrm>
            <a:off x="7235825" y="386080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18" name="Oval 746"/>
          <p:cNvSpPr>
            <a:spLocks noChangeArrowheads="1"/>
          </p:cNvSpPr>
          <p:nvPr/>
        </p:nvSpPr>
        <p:spPr bwMode="auto">
          <a:xfrm>
            <a:off x="7091365" y="3860800"/>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43" name="AutoShape 822"/>
          <p:cNvSpPr>
            <a:spLocks noChangeArrowheads="1"/>
          </p:cNvSpPr>
          <p:nvPr/>
        </p:nvSpPr>
        <p:spPr bwMode="auto">
          <a:xfrm rot="1526724">
            <a:off x="2664967" y="4005263"/>
            <a:ext cx="972407" cy="431800"/>
          </a:xfrm>
          <a:prstGeom prst="rightArrow">
            <a:avLst>
              <a:gd name="adj1" fmla="val 50000"/>
              <a:gd name="adj2" fmla="val 54228"/>
            </a:avLst>
          </a:prstGeom>
          <a:gradFill rotWithShape="1">
            <a:gsLst>
              <a:gs pos="0">
                <a:srgbClr val="DBDBDB"/>
              </a:gs>
              <a:gs pos="100000">
                <a:srgbClr val="FFFF00"/>
              </a:gs>
            </a:gsLst>
            <a:lin ang="0" scaled="1"/>
          </a:gradFill>
          <a:ln>
            <a:noFill/>
          </a:ln>
          <a:effectLst>
            <a:prstShdw prst="shdw17" dist="17961" dir="2700000">
              <a:srgbClr val="99990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344" name="AutoShape 823"/>
          <p:cNvSpPr>
            <a:spLocks noChangeArrowheads="1"/>
          </p:cNvSpPr>
          <p:nvPr/>
        </p:nvSpPr>
        <p:spPr bwMode="auto">
          <a:xfrm rot="20362961">
            <a:off x="2590800" y="4652963"/>
            <a:ext cx="972407" cy="431800"/>
          </a:xfrm>
          <a:prstGeom prst="rightArrow">
            <a:avLst>
              <a:gd name="adj1" fmla="val 50000"/>
              <a:gd name="adj2" fmla="val 54228"/>
            </a:avLst>
          </a:prstGeom>
          <a:gradFill rotWithShape="1">
            <a:gsLst>
              <a:gs pos="0">
                <a:srgbClr val="DBDBDB"/>
              </a:gs>
              <a:gs pos="100000">
                <a:srgbClr val="FFFF00"/>
              </a:gs>
            </a:gsLst>
            <a:lin ang="0" scaled="1"/>
          </a:gradFill>
          <a:ln>
            <a:noFill/>
          </a:ln>
          <a:effectLst>
            <a:prstShdw prst="shdw17" dist="17961" dir="2700000">
              <a:srgbClr val="99990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345" name="AutoShape 824"/>
          <p:cNvSpPr>
            <a:spLocks noChangeArrowheads="1"/>
          </p:cNvSpPr>
          <p:nvPr/>
        </p:nvSpPr>
        <p:spPr bwMode="auto">
          <a:xfrm rot="20073276" flipH="1">
            <a:off x="5544281" y="4005263"/>
            <a:ext cx="972407" cy="431800"/>
          </a:xfrm>
          <a:prstGeom prst="rightArrow">
            <a:avLst>
              <a:gd name="adj1" fmla="val 50000"/>
              <a:gd name="adj2" fmla="val 54228"/>
            </a:avLst>
          </a:prstGeom>
          <a:gradFill rotWithShape="1">
            <a:gsLst>
              <a:gs pos="0">
                <a:srgbClr val="DBDBDB"/>
              </a:gs>
              <a:gs pos="100000">
                <a:srgbClr val="FFFF00"/>
              </a:gs>
            </a:gsLst>
            <a:lin ang="0" scaled="1"/>
          </a:gradFill>
          <a:ln>
            <a:noFill/>
          </a:ln>
          <a:effectLst>
            <a:prstShdw prst="shdw17" dist="17961" dir="2700000">
              <a:srgbClr val="99990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346" name="AutoShape 825"/>
          <p:cNvSpPr>
            <a:spLocks noChangeArrowheads="1"/>
          </p:cNvSpPr>
          <p:nvPr/>
        </p:nvSpPr>
        <p:spPr bwMode="auto">
          <a:xfrm rot="1432175" flipH="1">
            <a:off x="5544281" y="4652963"/>
            <a:ext cx="972407" cy="431800"/>
          </a:xfrm>
          <a:prstGeom prst="rightArrow">
            <a:avLst>
              <a:gd name="adj1" fmla="val 50000"/>
              <a:gd name="adj2" fmla="val 54228"/>
            </a:avLst>
          </a:prstGeom>
          <a:gradFill rotWithShape="1">
            <a:gsLst>
              <a:gs pos="0">
                <a:srgbClr val="DBDBDB"/>
              </a:gs>
              <a:gs pos="100000">
                <a:srgbClr val="FFFF00"/>
              </a:gs>
            </a:gsLst>
            <a:lin ang="0" scaled="1"/>
          </a:gradFill>
          <a:ln>
            <a:noFill/>
          </a:ln>
          <a:effectLst>
            <a:prstShdw prst="shdw17" dist="17961" dir="2700000">
              <a:srgbClr val="99990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347" name="Text Box 744"/>
          <p:cNvSpPr txBox="1">
            <a:spLocks noChangeArrowheads="1"/>
          </p:cNvSpPr>
          <p:nvPr/>
        </p:nvSpPr>
        <p:spPr bwMode="auto">
          <a:xfrm>
            <a:off x="3652207" y="4308278"/>
            <a:ext cx="1854166"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lnSpc>
                <a:spcPts val="2000"/>
              </a:lnSpc>
              <a:spcBef>
                <a:spcPct val="0"/>
              </a:spcBef>
              <a:spcAft>
                <a:spcPct val="0"/>
              </a:spcAft>
            </a:pPr>
            <a:r>
              <a:rPr lang="ru-RU" altLang="zh-CN" sz="2000" b="1" dirty="0" smtClean="0">
                <a:solidFill>
                  <a:srgbClr val="FFFFFF"/>
                </a:solidFill>
                <a:latin typeface="微软雅黑" pitchFamily="34" charset="-122"/>
                <a:ea typeface="微软雅黑" pitchFamily="34" charset="-122"/>
              </a:rPr>
              <a:t>Сеть передачи</a:t>
            </a:r>
            <a:endParaRPr lang="zh-CN" altLang="en-US" sz="2000" b="1" dirty="0">
              <a:solidFill>
                <a:srgbClr val="FFFFFF"/>
              </a:solidFill>
              <a:latin typeface="微软雅黑" pitchFamily="34" charset="-122"/>
              <a:ea typeface="微软雅黑" pitchFamily="34" charset="-122"/>
            </a:endParaRPr>
          </a:p>
        </p:txBody>
      </p:sp>
      <p:sp>
        <p:nvSpPr>
          <p:cNvPr id="8340" name="Text Box 744"/>
          <p:cNvSpPr txBox="1">
            <a:spLocks noChangeArrowheads="1"/>
          </p:cNvSpPr>
          <p:nvPr/>
        </p:nvSpPr>
        <p:spPr bwMode="auto">
          <a:xfrm>
            <a:off x="2995947" y="2409825"/>
            <a:ext cx="166660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800"/>
              </a:lnSpc>
              <a:spcBef>
                <a:spcPct val="0"/>
              </a:spcBef>
              <a:spcAft>
                <a:spcPct val="0"/>
              </a:spcAft>
            </a:pPr>
            <a:r>
              <a:rPr lang="ru-RU" b="1" dirty="0">
                <a:solidFill>
                  <a:schemeClr val="bg1"/>
                </a:solidFill>
              </a:rPr>
              <a:t/>
            </a:r>
            <a:br>
              <a:rPr lang="ru-RU" b="1" dirty="0">
                <a:solidFill>
                  <a:schemeClr val="bg1"/>
                </a:solidFill>
              </a:rPr>
            </a:br>
            <a:r>
              <a:rPr lang="ru-RU" b="1" dirty="0">
                <a:solidFill>
                  <a:schemeClr val="bg1"/>
                </a:solidFill>
              </a:rPr>
              <a:t>Аварийная </a:t>
            </a:r>
            <a:endParaRPr lang="ru-RU" b="1" dirty="0" smtClean="0">
              <a:solidFill>
                <a:schemeClr val="bg1"/>
              </a:solidFill>
            </a:endParaRPr>
          </a:p>
          <a:p>
            <a:pPr eaLnBrk="1" fontAlgn="base" hangingPunct="1">
              <a:lnSpc>
                <a:spcPts val="1800"/>
              </a:lnSpc>
              <a:spcBef>
                <a:spcPct val="0"/>
              </a:spcBef>
              <a:spcAft>
                <a:spcPct val="0"/>
              </a:spcAft>
            </a:pPr>
            <a:r>
              <a:rPr lang="ru-RU" b="1" dirty="0" smtClean="0">
                <a:solidFill>
                  <a:schemeClr val="bg1"/>
                </a:solidFill>
              </a:rPr>
              <a:t>связь</a:t>
            </a:r>
            <a:endParaRPr lang="zh-CN" altLang="en-US" b="1" dirty="0">
              <a:solidFill>
                <a:schemeClr val="bg1"/>
              </a:solidFill>
              <a:latin typeface="微软雅黑" pitchFamily="34" charset="-122"/>
              <a:ea typeface="微软雅黑" pitchFamily="34" charset="-122"/>
            </a:endParaRPr>
          </a:p>
        </p:txBody>
      </p:sp>
      <p:sp>
        <p:nvSpPr>
          <p:cNvPr id="8341" name="Text Box 744"/>
          <p:cNvSpPr txBox="1">
            <a:spLocks noChangeArrowheads="1"/>
          </p:cNvSpPr>
          <p:nvPr/>
        </p:nvSpPr>
        <p:spPr bwMode="auto">
          <a:xfrm>
            <a:off x="4715194" y="2649867"/>
            <a:ext cx="2374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800"/>
              </a:lnSpc>
              <a:spcBef>
                <a:spcPct val="0"/>
              </a:spcBef>
              <a:spcAft>
                <a:spcPct val="0"/>
              </a:spcAft>
            </a:pPr>
            <a:r>
              <a:rPr lang="ru-RU" altLang="zh-CN" b="1" dirty="0" smtClean="0">
                <a:solidFill>
                  <a:srgbClr val="FFFFFF"/>
                </a:solidFill>
                <a:latin typeface="微软雅黑" pitchFamily="34" charset="-122"/>
                <a:ea typeface="微软雅黑" pitchFamily="34" charset="-122"/>
              </a:rPr>
              <a:t>Приложения безопасности</a:t>
            </a:r>
            <a:endParaRPr lang="zh-CN" altLang="en-US" b="1" dirty="0">
              <a:solidFill>
                <a:srgbClr val="FFFFFF"/>
              </a:solidFill>
              <a:latin typeface="微软雅黑" pitchFamily="34" charset="-122"/>
              <a:ea typeface="微软雅黑" pitchFamily="34" charset="-122"/>
            </a:endParaRPr>
          </a:p>
        </p:txBody>
      </p:sp>
      <p:sp>
        <p:nvSpPr>
          <p:cNvPr id="8342" name="Line 830"/>
          <p:cNvSpPr>
            <a:spLocks noChangeShapeType="1"/>
          </p:cNvSpPr>
          <p:nvPr/>
        </p:nvSpPr>
        <p:spPr bwMode="auto">
          <a:xfrm>
            <a:off x="3059113" y="3141663"/>
            <a:ext cx="3600450" cy="0"/>
          </a:xfrm>
          <a:prstGeom prst="line">
            <a:avLst/>
          </a:prstGeom>
          <a:noFill/>
          <a:ln w="76200">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lIns="0" tIns="0" rIns="0" bIns="0" anchor="b"/>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pic>
        <p:nvPicPr>
          <p:cNvPr id="8336" name="Picture 153" descr="C:\Documents and Settings\Administrator\Desktop\To IMPORT\28.tif"/>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rot="807051">
            <a:off x="1132527" y="5897686"/>
            <a:ext cx="147300" cy="3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7" name="Picture 134" descr="C:\Documents and Settings\Administrator\Desktop\To IMPORT\8.tif"/>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rot="807051">
            <a:off x="1249509" y="5970943"/>
            <a:ext cx="146305" cy="3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8" name="Picture 138" descr="C:\Documents and Settings\Administrator\Desktop\To IMPORT\12.tif"/>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rot="807051">
            <a:off x="959867" y="5868734"/>
            <a:ext cx="157253" cy="3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39" name="Picture 145" descr="C:\Documents and Settings\Administrator\Desktop\To IMPORT\20.tif"/>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rot="807051" flipH="1">
            <a:off x="824226" y="5901194"/>
            <a:ext cx="149291" cy="35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6" name="Picture 836" descr="阳光"/>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323850" y="6165854"/>
            <a:ext cx="3746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6" name="AutoShape 838"/>
          <p:cNvSpPr>
            <a:spLocks noChangeArrowheads="1"/>
          </p:cNvSpPr>
          <p:nvPr/>
        </p:nvSpPr>
        <p:spPr bwMode="auto">
          <a:xfrm>
            <a:off x="900115" y="1484313"/>
            <a:ext cx="7559675" cy="863600"/>
          </a:xfrm>
          <a:prstGeom prst="roundRect">
            <a:avLst>
              <a:gd name="adj" fmla="val 16667"/>
            </a:avLst>
          </a:prstGeom>
          <a:gradFill rotWithShape="1">
            <a:gsLst>
              <a:gs pos="0">
                <a:schemeClr val="bg2">
                  <a:alpha val="42999"/>
                </a:schemeClr>
              </a:gs>
              <a:gs pos="100000">
                <a:schemeClr val="bg2">
                  <a:gamma/>
                  <a:shade val="46275"/>
                  <a:invGamma/>
                  <a:alpha val="39999"/>
                </a:schemeClr>
              </a:gs>
            </a:gsLst>
            <a:lin ang="5400000" scaled="1"/>
          </a:gradFill>
          <a:ln w="9525" algn="ctr">
            <a:solidFill>
              <a:schemeClr val="bg1"/>
            </a:solidFill>
            <a:round/>
            <a:headEnd/>
            <a:tailEnd/>
          </a:ln>
          <a:effectLst/>
        </p:spPr>
        <p:txBody>
          <a:bodyPr wrap="none" lIns="0" tIns="0" rIns="0" bIns="0" anchor="ct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8325" name="AutoShape 839"/>
          <p:cNvSpPr>
            <a:spLocks noChangeArrowheads="1"/>
          </p:cNvSpPr>
          <p:nvPr/>
        </p:nvSpPr>
        <p:spPr bwMode="auto">
          <a:xfrm>
            <a:off x="1042990"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8326" name="AutoShape 840"/>
          <p:cNvSpPr>
            <a:spLocks noChangeArrowheads="1"/>
          </p:cNvSpPr>
          <p:nvPr/>
        </p:nvSpPr>
        <p:spPr bwMode="auto">
          <a:xfrm>
            <a:off x="2376490"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27" name="AutoShape 841"/>
          <p:cNvSpPr>
            <a:spLocks noChangeArrowheads="1"/>
          </p:cNvSpPr>
          <p:nvPr/>
        </p:nvSpPr>
        <p:spPr bwMode="auto">
          <a:xfrm>
            <a:off x="3060703"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28" name="AutoShape 842"/>
          <p:cNvSpPr>
            <a:spLocks noChangeArrowheads="1"/>
          </p:cNvSpPr>
          <p:nvPr/>
        </p:nvSpPr>
        <p:spPr bwMode="auto">
          <a:xfrm>
            <a:off x="3708403"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29" name="AutoShape 843"/>
          <p:cNvSpPr>
            <a:spLocks noChangeArrowheads="1"/>
          </p:cNvSpPr>
          <p:nvPr/>
        </p:nvSpPr>
        <p:spPr bwMode="auto">
          <a:xfrm>
            <a:off x="4356103"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30" name="AutoShape 844"/>
          <p:cNvSpPr>
            <a:spLocks noChangeArrowheads="1"/>
          </p:cNvSpPr>
          <p:nvPr/>
        </p:nvSpPr>
        <p:spPr bwMode="auto">
          <a:xfrm>
            <a:off x="5003803"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31" name="AutoShape 845"/>
          <p:cNvSpPr>
            <a:spLocks noChangeArrowheads="1"/>
          </p:cNvSpPr>
          <p:nvPr/>
        </p:nvSpPr>
        <p:spPr bwMode="auto">
          <a:xfrm>
            <a:off x="5651503"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32" name="AutoShape 846"/>
          <p:cNvSpPr>
            <a:spLocks noChangeArrowheads="1"/>
          </p:cNvSpPr>
          <p:nvPr/>
        </p:nvSpPr>
        <p:spPr bwMode="auto">
          <a:xfrm>
            <a:off x="6300790"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33" name="AutoShape 847"/>
          <p:cNvSpPr>
            <a:spLocks noChangeArrowheads="1"/>
          </p:cNvSpPr>
          <p:nvPr/>
        </p:nvSpPr>
        <p:spPr bwMode="auto">
          <a:xfrm>
            <a:off x="6948490"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34" name="AutoShape 848"/>
          <p:cNvSpPr>
            <a:spLocks noChangeArrowheads="1"/>
          </p:cNvSpPr>
          <p:nvPr/>
        </p:nvSpPr>
        <p:spPr bwMode="auto">
          <a:xfrm>
            <a:off x="7596190"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algn="ctr" eaLnBrk="0" fontAlgn="base" hangingPunct="0">
              <a:spcBef>
                <a:spcPct val="0"/>
              </a:spcBef>
              <a:spcAft>
                <a:spcPct val="0"/>
              </a:spcAft>
            </a:pPr>
            <a:endParaRPr lang="zh-CN" altLang="zh-CN" sz="1300" b="1">
              <a:solidFill>
                <a:srgbClr val="000000"/>
              </a:solidFill>
              <a:latin typeface="微软雅黑" pitchFamily="34" charset="-122"/>
              <a:ea typeface="微软雅黑" pitchFamily="34" charset="-122"/>
            </a:endParaRPr>
          </a:p>
        </p:txBody>
      </p:sp>
      <p:sp>
        <p:nvSpPr>
          <p:cNvPr id="8335" name="AutoShape 849"/>
          <p:cNvSpPr>
            <a:spLocks noChangeArrowheads="1"/>
          </p:cNvSpPr>
          <p:nvPr/>
        </p:nvSpPr>
        <p:spPr bwMode="auto">
          <a:xfrm>
            <a:off x="1728790" y="1570038"/>
            <a:ext cx="611188" cy="763588"/>
          </a:xfrm>
          <a:prstGeom prst="roundRect">
            <a:avLst>
              <a:gd name="adj" fmla="val 16667"/>
            </a:avLst>
          </a:prstGeom>
          <a:gradFill rotWithShape="1">
            <a:gsLst>
              <a:gs pos="0">
                <a:srgbClr val="969696">
                  <a:alpha val="39998"/>
                </a:srgbClr>
              </a:gs>
              <a:gs pos="100000">
                <a:srgbClr val="454545">
                  <a:alpha val="39998"/>
                </a:srgbClr>
              </a:gs>
            </a:gsLst>
            <a:lin ang="5400000" scaled="1"/>
          </a:gradFill>
          <a:ln w="12700" algn="ctr">
            <a:solidFill>
              <a:schemeClr val="bg1"/>
            </a:solidFill>
            <a:round/>
            <a:headEnd/>
            <a:tailEnd/>
          </a:ln>
        </p:spPr>
        <p:txBody>
          <a:bodyPr wrap="none" lIns="0" tIns="0" rIns="0" bIns="0"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pic>
        <p:nvPicPr>
          <p:cNvPr id="848" name="Picture 57" descr="11"/>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1706563" y="1573213"/>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 name="图片 24" descr="交通摄像机.png"/>
          <p:cNvPicPr>
            <a:picLocks noChangeAspect="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2498727" y="1890713"/>
            <a:ext cx="5032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 name="Picture 62" descr="11"/>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074988" y="1628775"/>
            <a:ext cx="6127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 name="Picture 63" descr="222"/>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1057275" y="1820863"/>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2" name="Picture 94" descr="倒萨"/>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3851275" y="1674813"/>
            <a:ext cx="393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3" name="Picture 855" descr="传感器1"/>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4476752" y="1682750"/>
            <a:ext cx="5048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4" name="Picture 856" descr="传感器2"/>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5046663" y="1701803"/>
            <a:ext cx="5762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5" name="Picture 857" descr="传感器3"/>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700713" y="1630366"/>
            <a:ext cx="571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6" name="Picture 858" descr="传感器4"/>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6343652" y="1644650"/>
            <a:ext cx="5762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7" name="Picture 859" descr="传感器5"/>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6962777" y="1587500"/>
            <a:ext cx="5810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8" name="Picture 860" descr="传感器6"/>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7640638" y="1719263"/>
            <a:ext cx="5318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9" name="Text Box 677"/>
          <p:cNvSpPr txBox="1">
            <a:spLocks noChangeArrowheads="1"/>
          </p:cNvSpPr>
          <p:nvPr/>
        </p:nvSpPr>
        <p:spPr bwMode="auto">
          <a:xfrm>
            <a:off x="36513" y="4430786"/>
            <a:ext cx="3455987" cy="46166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200"/>
              </a:lnSpc>
              <a:spcBef>
                <a:spcPct val="50000"/>
              </a:spcBef>
              <a:spcAft>
                <a:spcPct val="0"/>
              </a:spcAft>
            </a:pPr>
            <a:r>
              <a:rPr lang="ru-RU" altLang="zh-CN" sz="1200" b="1" dirty="0">
                <a:solidFill>
                  <a:srgbClr val="FFFFFF"/>
                </a:solidFill>
                <a:latin typeface="微软雅黑" pitchFamily="34" charset="-122"/>
                <a:ea typeface="微软雅黑" pitchFamily="34" charset="-122"/>
              </a:rPr>
              <a:t>Команда по контролю и предотвращению аварийных ситуаций на муниципальном уровне</a:t>
            </a:r>
            <a:endParaRPr lang="zh-CN" altLang="en-US" sz="1200" b="1" dirty="0">
              <a:solidFill>
                <a:srgbClr val="FFFFFF"/>
              </a:solidFill>
              <a:latin typeface="微软雅黑" pitchFamily="34" charset="-122"/>
              <a:ea typeface="微软雅黑" pitchFamily="34" charset="-122"/>
            </a:endParaRPr>
          </a:p>
        </p:txBody>
      </p:sp>
      <p:sp>
        <p:nvSpPr>
          <p:cNvPr id="860" name="Text Box 676"/>
          <p:cNvSpPr txBox="1">
            <a:spLocks noChangeArrowheads="1"/>
          </p:cNvSpPr>
          <p:nvPr/>
        </p:nvSpPr>
        <p:spPr bwMode="auto">
          <a:xfrm>
            <a:off x="0" y="4151287"/>
            <a:ext cx="3455988" cy="307777"/>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ts val="1200"/>
              </a:lnSpc>
              <a:spcBef>
                <a:spcPct val="50000"/>
              </a:spcBef>
              <a:spcAft>
                <a:spcPct val="0"/>
              </a:spcAft>
            </a:pPr>
            <a:r>
              <a:rPr lang="ru-RU" altLang="zh-CN" sz="1200" b="1" dirty="0">
                <a:solidFill>
                  <a:srgbClr val="FFFFFF"/>
                </a:solidFill>
                <a:latin typeface="微软雅黑" pitchFamily="34" charset="-122"/>
                <a:ea typeface="微软雅黑" pitchFamily="34" charset="-122"/>
              </a:rPr>
              <a:t>Команда по контролю и предотвращению стихийных бедствий</a:t>
            </a:r>
            <a:endParaRPr lang="zh-CN" altLang="en-US" sz="1200" b="1" dirty="0">
              <a:solidFill>
                <a:srgbClr val="FFFFFF"/>
              </a:solidFill>
              <a:latin typeface="微软雅黑" pitchFamily="34" charset="-122"/>
              <a:ea typeface="微软雅黑" pitchFamily="34" charset="-122"/>
            </a:endParaRPr>
          </a:p>
        </p:txBody>
      </p:sp>
      <p:sp>
        <p:nvSpPr>
          <p:cNvPr id="109173" name="WordArt 1653"/>
          <p:cNvSpPr>
            <a:spLocks noChangeArrowheads="1" noChangeShapeType="1" noTextEdit="1"/>
          </p:cNvSpPr>
          <p:nvPr/>
        </p:nvSpPr>
        <p:spPr bwMode="auto">
          <a:xfrm>
            <a:off x="3103445" y="2133600"/>
            <a:ext cx="2589330" cy="514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ru-RU" altLang="zh-CN" sz="4000" b="1"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微软雅黑" pitchFamily="34" charset="-122"/>
                <a:ea typeface="微软雅黑" pitchFamily="34" charset="-122"/>
              </a:rPr>
              <a:t>Безопасный город</a:t>
            </a:r>
            <a:endParaRPr lang="zh-CN" altLang="en-US" sz="4000" b="1"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微软雅黑" pitchFamily="34" charset="-122"/>
              <a:ea typeface="微软雅黑" pitchFamily="34" charset="-122"/>
            </a:endParaRPr>
          </a:p>
        </p:txBody>
      </p:sp>
      <p:sp>
        <p:nvSpPr>
          <p:cNvPr id="862" name="标题 1"/>
          <p:cNvSpPr txBox="1">
            <a:spLocks/>
          </p:cNvSpPr>
          <p:nvPr/>
        </p:nvSpPr>
        <p:spPr>
          <a:xfrm>
            <a:off x="179389" y="188913"/>
            <a:ext cx="5598066"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nSpc>
                <a:spcPct val="93000"/>
              </a:lnSpc>
              <a:defRPr kumimoji="1" sz="2400">
                <a:solidFill>
                  <a:srgbClr val="0070C0"/>
                </a:solidFill>
                <a:latin typeface="微软雅黑" pitchFamily="34" charset="-122"/>
                <a:ea typeface="微软雅黑" pitchFamily="34" charset="-122"/>
                <a:cs typeface="+mj-cs"/>
              </a:defRPr>
            </a:lvl1pPr>
            <a:lvl2pPr>
              <a:lnSpc>
                <a:spcPct val="93000"/>
              </a:lnSpc>
              <a:defRPr kumimoji="1" sz="2100">
                <a:latin typeface="Arial" pitchFamily="34" charset="0"/>
              </a:defRPr>
            </a:lvl2pPr>
            <a:lvl3pPr>
              <a:lnSpc>
                <a:spcPct val="93000"/>
              </a:lnSpc>
              <a:defRPr kumimoji="1" sz="2100">
                <a:latin typeface="Arial" pitchFamily="34" charset="0"/>
              </a:defRPr>
            </a:lvl3pPr>
            <a:lvl4pPr>
              <a:lnSpc>
                <a:spcPct val="93000"/>
              </a:lnSpc>
              <a:defRPr kumimoji="1" sz="2100">
                <a:latin typeface="Arial" pitchFamily="34" charset="0"/>
              </a:defRPr>
            </a:lvl4pPr>
            <a:lvl5pPr>
              <a:lnSpc>
                <a:spcPct val="93000"/>
              </a:lnSpc>
              <a:defRPr kumimoji="1" sz="2100">
                <a:latin typeface="Arial" pitchFamily="34" charset="0"/>
              </a:defRPr>
            </a:lvl5pPr>
            <a:lvl6pPr marL="457200" eaLnBrk="0" fontAlgn="base" hangingPunct="0">
              <a:lnSpc>
                <a:spcPct val="93000"/>
              </a:lnSpc>
              <a:spcBef>
                <a:spcPct val="0"/>
              </a:spcBef>
              <a:spcAft>
                <a:spcPct val="0"/>
              </a:spcAft>
              <a:defRPr kumimoji="1" sz="2100">
                <a:latin typeface="Arial" pitchFamily="34" charset="0"/>
              </a:defRPr>
            </a:lvl6pPr>
            <a:lvl7pPr marL="914400" eaLnBrk="0" fontAlgn="base" hangingPunct="0">
              <a:lnSpc>
                <a:spcPct val="93000"/>
              </a:lnSpc>
              <a:spcBef>
                <a:spcPct val="0"/>
              </a:spcBef>
              <a:spcAft>
                <a:spcPct val="0"/>
              </a:spcAft>
              <a:defRPr kumimoji="1" sz="2100">
                <a:latin typeface="Arial" pitchFamily="34" charset="0"/>
              </a:defRPr>
            </a:lvl7pPr>
            <a:lvl8pPr marL="1371600" eaLnBrk="0" fontAlgn="base" hangingPunct="0">
              <a:lnSpc>
                <a:spcPct val="93000"/>
              </a:lnSpc>
              <a:spcBef>
                <a:spcPct val="0"/>
              </a:spcBef>
              <a:spcAft>
                <a:spcPct val="0"/>
              </a:spcAft>
              <a:defRPr kumimoji="1" sz="2100">
                <a:latin typeface="Arial" pitchFamily="34" charset="0"/>
              </a:defRPr>
            </a:lvl8pPr>
            <a:lvl9pPr marL="1828800" eaLnBrk="0" fontAlgn="base" hangingPunct="0">
              <a:lnSpc>
                <a:spcPct val="93000"/>
              </a:lnSpc>
              <a:spcBef>
                <a:spcPct val="0"/>
              </a:spcBef>
              <a:spcAft>
                <a:spcPct val="0"/>
              </a:spcAft>
              <a:defRPr kumimoji="1" sz="2100">
                <a:latin typeface="Arial" pitchFamily="34" charset="0"/>
              </a:defRPr>
            </a:lvl9pPr>
          </a:lstStyle>
          <a:p>
            <a:pPr eaLnBrk="0" fontAlgn="base" hangingPunct="0">
              <a:spcBef>
                <a:spcPct val="0"/>
              </a:spcBef>
              <a:spcAft>
                <a:spcPct val="0"/>
              </a:spcAft>
            </a:pPr>
            <a:r>
              <a:rPr lang="en-US" altLang="zh-CN" b="1" dirty="0" smtClean="0"/>
              <a:t>Smart City</a:t>
            </a:r>
            <a:endParaRPr lang="zh-CN" altLang="en-US" b="1" dirty="0"/>
          </a:p>
        </p:txBody>
      </p:sp>
      <p:sp>
        <p:nvSpPr>
          <p:cNvPr id="863" name="Rectangle 3"/>
          <p:cNvSpPr txBox="1">
            <a:spLocks noChangeArrowheads="1"/>
          </p:cNvSpPr>
          <p:nvPr/>
        </p:nvSpPr>
        <p:spPr bwMode="auto">
          <a:xfrm>
            <a:off x="6443665" y="352429"/>
            <a:ext cx="2700337" cy="504825"/>
          </a:xfrm>
          <a:prstGeom prst="rect">
            <a:avLst/>
          </a:prstGeom>
          <a:noFill/>
          <a:ln w="9525">
            <a:noFill/>
            <a:miter lim="800000"/>
            <a:headEnd/>
            <a:tailEnd/>
          </a:ln>
          <a:effectLst/>
        </p:spPr>
        <p:txBody>
          <a:bodyPr lIns="90000"/>
          <a:lstStyle/>
          <a:p>
            <a:pPr marL="342900" indent="-342900" eaLnBrk="0" fontAlgn="t" hangingPunct="0">
              <a:lnSpc>
                <a:spcPct val="120000"/>
              </a:lnSpc>
              <a:spcBef>
                <a:spcPct val="20000"/>
              </a:spcBef>
              <a:spcAft>
                <a:spcPct val="0"/>
              </a:spcAft>
              <a:buClr>
                <a:srgbClr val="B2D2DE"/>
              </a:buClr>
              <a:defRPr/>
            </a:pPr>
            <a:endParaRPr lang="zh-CN" altLang="en-US" sz="2400" b="1" kern="0" dirty="0">
              <a:solidFill>
                <a:srgbClr val="000000"/>
              </a:solidFill>
              <a:latin typeface="黑体" pitchFamily="49" charset="-122"/>
              <a:ea typeface="黑体" pitchFamily="49" charset="-122"/>
            </a:endParaRPr>
          </a:p>
        </p:txBody>
      </p:sp>
    </p:spTree>
    <p:extLst>
      <p:ext uri="{BB962C8B-B14F-4D97-AF65-F5344CB8AC3E}">
        <p14:creationId xmlns:p14="http://schemas.microsoft.com/office/powerpoint/2010/main" val="398707670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5"/>
                                        </p:tgtEl>
                                        <p:attrNameLst>
                                          <p:attrName>style.visibility</p:attrName>
                                        </p:attrNameLst>
                                      </p:cBhvr>
                                      <p:to>
                                        <p:strVal val="visible"/>
                                      </p:to>
                                    </p:set>
                                    <p:animEffect transition="in" filter="fade">
                                      <p:cBhvr>
                                        <p:cTn id="7" dur="1000"/>
                                        <p:tgtEl>
                                          <p:spTgt spid="625"/>
                                        </p:tgtEl>
                                      </p:cBhvr>
                                    </p:animEffect>
                                  </p:childTnLst>
                                </p:cTn>
                              </p:par>
                              <p:par>
                                <p:cTn id="8" presetID="10" presetClass="entr" presetSubtype="0" fill="hold" nodeType="withEffect">
                                  <p:stCondLst>
                                    <p:cond delay="0"/>
                                  </p:stCondLst>
                                  <p:childTnLst>
                                    <p:set>
                                      <p:cBhvr>
                                        <p:cTn id="9" dur="1" fill="hold">
                                          <p:stCondLst>
                                            <p:cond delay="0"/>
                                          </p:stCondLst>
                                        </p:cTn>
                                        <p:tgtEl>
                                          <p:spTgt spid="848"/>
                                        </p:tgtEl>
                                        <p:attrNameLst>
                                          <p:attrName>style.visibility</p:attrName>
                                        </p:attrNameLst>
                                      </p:cBhvr>
                                      <p:to>
                                        <p:strVal val="visible"/>
                                      </p:to>
                                    </p:set>
                                    <p:animEffect transition="in" filter="fade">
                                      <p:cBhvr>
                                        <p:cTn id="10" dur="1000"/>
                                        <p:tgtEl>
                                          <p:spTgt spid="848"/>
                                        </p:tgtEl>
                                      </p:cBhvr>
                                    </p:animEffect>
                                  </p:childTnLst>
                                </p:cTn>
                              </p:par>
                              <p:par>
                                <p:cTn id="11" presetID="10" presetClass="entr" presetSubtype="0" fill="hold" nodeType="withEffect">
                                  <p:stCondLst>
                                    <p:cond delay="0"/>
                                  </p:stCondLst>
                                  <p:childTnLst>
                                    <p:set>
                                      <p:cBhvr>
                                        <p:cTn id="12" dur="1" fill="hold">
                                          <p:stCondLst>
                                            <p:cond delay="0"/>
                                          </p:stCondLst>
                                        </p:cTn>
                                        <p:tgtEl>
                                          <p:spTgt spid="849"/>
                                        </p:tgtEl>
                                        <p:attrNameLst>
                                          <p:attrName>style.visibility</p:attrName>
                                        </p:attrNameLst>
                                      </p:cBhvr>
                                      <p:to>
                                        <p:strVal val="visible"/>
                                      </p:to>
                                    </p:set>
                                    <p:animEffect transition="in" filter="fade">
                                      <p:cBhvr>
                                        <p:cTn id="13" dur="1000"/>
                                        <p:tgtEl>
                                          <p:spTgt spid="849"/>
                                        </p:tgtEl>
                                      </p:cBhvr>
                                    </p:animEffect>
                                  </p:childTnLst>
                                </p:cTn>
                              </p:par>
                              <p:par>
                                <p:cTn id="14" presetID="10" presetClass="entr" presetSubtype="0" fill="hold" nodeType="withEffect">
                                  <p:stCondLst>
                                    <p:cond delay="0"/>
                                  </p:stCondLst>
                                  <p:childTnLst>
                                    <p:set>
                                      <p:cBhvr>
                                        <p:cTn id="15" dur="1" fill="hold">
                                          <p:stCondLst>
                                            <p:cond delay="0"/>
                                          </p:stCondLst>
                                        </p:cTn>
                                        <p:tgtEl>
                                          <p:spTgt spid="850"/>
                                        </p:tgtEl>
                                        <p:attrNameLst>
                                          <p:attrName>style.visibility</p:attrName>
                                        </p:attrNameLst>
                                      </p:cBhvr>
                                      <p:to>
                                        <p:strVal val="visible"/>
                                      </p:to>
                                    </p:set>
                                    <p:animEffect transition="in" filter="fade">
                                      <p:cBhvr>
                                        <p:cTn id="16" dur="1000"/>
                                        <p:tgtEl>
                                          <p:spTgt spid="850"/>
                                        </p:tgtEl>
                                      </p:cBhvr>
                                    </p:animEffect>
                                  </p:childTnLst>
                                </p:cTn>
                              </p:par>
                              <p:par>
                                <p:cTn id="17" presetID="10" presetClass="entr" presetSubtype="0"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Effect transition="in" filter="fade">
                                      <p:cBhvr>
                                        <p:cTn id="19" dur="1000"/>
                                        <p:tgtEl>
                                          <p:spTgt spid="851"/>
                                        </p:tgtEl>
                                      </p:cBhvr>
                                    </p:animEffect>
                                  </p:childTnLst>
                                </p:cTn>
                              </p:par>
                              <p:par>
                                <p:cTn id="20" presetID="10" presetClass="entr" presetSubtype="0" fill="hold" nodeType="withEffect">
                                  <p:stCondLst>
                                    <p:cond delay="0"/>
                                  </p:stCondLst>
                                  <p:childTnLst>
                                    <p:set>
                                      <p:cBhvr>
                                        <p:cTn id="21" dur="1" fill="hold">
                                          <p:stCondLst>
                                            <p:cond delay="0"/>
                                          </p:stCondLst>
                                        </p:cTn>
                                        <p:tgtEl>
                                          <p:spTgt spid="852"/>
                                        </p:tgtEl>
                                        <p:attrNameLst>
                                          <p:attrName>style.visibility</p:attrName>
                                        </p:attrNameLst>
                                      </p:cBhvr>
                                      <p:to>
                                        <p:strVal val="visible"/>
                                      </p:to>
                                    </p:set>
                                    <p:animEffect transition="in" filter="fade">
                                      <p:cBhvr>
                                        <p:cTn id="22" dur="1000"/>
                                        <p:tgtEl>
                                          <p:spTgt spid="852"/>
                                        </p:tgtEl>
                                      </p:cBhvr>
                                    </p:animEffect>
                                  </p:childTnLst>
                                </p:cTn>
                              </p:par>
                              <p:par>
                                <p:cTn id="23" presetID="10" presetClass="entr" presetSubtype="0" fill="hold" nodeType="withEffect">
                                  <p:stCondLst>
                                    <p:cond delay="0"/>
                                  </p:stCondLst>
                                  <p:childTnLst>
                                    <p:set>
                                      <p:cBhvr>
                                        <p:cTn id="24" dur="1" fill="hold">
                                          <p:stCondLst>
                                            <p:cond delay="0"/>
                                          </p:stCondLst>
                                        </p:cTn>
                                        <p:tgtEl>
                                          <p:spTgt spid="853"/>
                                        </p:tgtEl>
                                        <p:attrNameLst>
                                          <p:attrName>style.visibility</p:attrName>
                                        </p:attrNameLst>
                                      </p:cBhvr>
                                      <p:to>
                                        <p:strVal val="visible"/>
                                      </p:to>
                                    </p:set>
                                    <p:animEffect transition="in" filter="fade">
                                      <p:cBhvr>
                                        <p:cTn id="25" dur="1000"/>
                                        <p:tgtEl>
                                          <p:spTgt spid="853"/>
                                        </p:tgtEl>
                                      </p:cBhvr>
                                    </p:animEffect>
                                  </p:childTnLst>
                                </p:cTn>
                              </p:par>
                              <p:par>
                                <p:cTn id="26" presetID="10" presetClass="entr" presetSubtype="0" fill="hold" nodeType="withEffect">
                                  <p:stCondLst>
                                    <p:cond delay="0"/>
                                  </p:stCondLst>
                                  <p:childTnLst>
                                    <p:set>
                                      <p:cBhvr>
                                        <p:cTn id="27" dur="1" fill="hold">
                                          <p:stCondLst>
                                            <p:cond delay="0"/>
                                          </p:stCondLst>
                                        </p:cTn>
                                        <p:tgtEl>
                                          <p:spTgt spid="854"/>
                                        </p:tgtEl>
                                        <p:attrNameLst>
                                          <p:attrName>style.visibility</p:attrName>
                                        </p:attrNameLst>
                                      </p:cBhvr>
                                      <p:to>
                                        <p:strVal val="visible"/>
                                      </p:to>
                                    </p:set>
                                    <p:animEffect transition="in" filter="fade">
                                      <p:cBhvr>
                                        <p:cTn id="28" dur="1000"/>
                                        <p:tgtEl>
                                          <p:spTgt spid="854"/>
                                        </p:tgtEl>
                                      </p:cBhvr>
                                    </p:animEffect>
                                  </p:childTnLst>
                                </p:cTn>
                              </p:par>
                              <p:par>
                                <p:cTn id="29" presetID="10" presetClass="entr" presetSubtype="0" fill="hold" nodeType="withEffect">
                                  <p:stCondLst>
                                    <p:cond delay="0"/>
                                  </p:stCondLst>
                                  <p:childTnLst>
                                    <p:set>
                                      <p:cBhvr>
                                        <p:cTn id="30" dur="1" fill="hold">
                                          <p:stCondLst>
                                            <p:cond delay="0"/>
                                          </p:stCondLst>
                                        </p:cTn>
                                        <p:tgtEl>
                                          <p:spTgt spid="855"/>
                                        </p:tgtEl>
                                        <p:attrNameLst>
                                          <p:attrName>style.visibility</p:attrName>
                                        </p:attrNameLst>
                                      </p:cBhvr>
                                      <p:to>
                                        <p:strVal val="visible"/>
                                      </p:to>
                                    </p:set>
                                    <p:animEffect transition="in" filter="fade">
                                      <p:cBhvr>
                                        <p:cTn id="31" dur="1000"/>
                                        <p:tgtEl>
                                          <p:spTgt spid="855"/>
                                        </p:tgtEl>
                                      </p:cBhvr>
                                    </p:animEffect>
                                  </p:childTnLst>
                                </p:cTn>
                              </p:par>
                              <p:par>
                                <p:cTn id="32" presetID="10" presetClass="entr" presetSubtype="0" fill="hold" nodeType="withEffect">
                                  <p:stCondLst>
                                    <p:cond delay="0"/>
                                  </p:stCondLst>
                                  <p:childTnLst>
                                    <p:set>
                                      <p:cBhvr>
                                        <p:cTn id="33" dur="1" fill="hold">
                                          <p:stCondLst>
                                            <p:cond delay="0"/>
                                          </p:stCondLst>
                                        </p:cTn>
                                        <p:tgtEl>
                                          <p:spTgt spid="856"/>
                                        </p:tgtEl>
                                        <p:attrNameLst>
                                          <p:attrName>style.visibility</p:attrName>
                                        </p:attrNameLst>
                                      </p:cBhvr>
                                      <p:to>
                                        <p:strVal val="visible"/>
                                      </p:to>
                                    </p:set>
                                    <p:animEffect transition="in" filter="fade">
                                      <p:cBhvr>
                                        <p:cTn id="34" dur="1000"/>
                                        <p:tgtEl>
                                          <p:spTgt spid="856"/>
                                        </p:tgtEl>
                                      </p:cBhvr>
                                    </p:animEffect>
                                  </p:childTnLst>
                                </p:cTn>
                              </p:par>
                              <p:par>
                                <p:cTn id="35" presetID="10" presetClass="entr" presetSubtype="0" fill="hold" nodeType="withEffect">
                                  <p:stCondLst>
                                    <p:cond delay="0"/>
                                  </p:stCondLst>
                                  <p:childTnLst>
                                    <p:set>
                                      <p:cBhvr>
                                        <p:cTn id="36" dur="1" fill="hold">
                                          <p:stCondLst>
                                            <p:cond delay="0"/>
                                          </p:stCondLst>
                                        </p:cTn>
                                        <p:tgtEl>
                                          <p:spTgt spid="857"/>
                                        </p:tgtEl>
                                        <p:attrNameLst>
                                          <p:attrName>style.visibility</p:attrName>
                                        </p:attrNameLst>
                                      </p:cBhvr>
                                      <p:to>
                                        <p:strVal val="visible"/>
                                      </p:to>
                                    </p:set>
                                    <p:animEffect transition="in" filter="fade">
                                      <p:cBhvr>
                                        <p:cTn id="37" dur="1000"/>
                                        <p:tgtEl>
                                          <p:spTgt spid="857"/>
                                        </p:tgtEl>
                                      </p:cBhvr>
                                    </p:animEffect>
                                  </p:childTnLst>
                                </p:cTn>
                              </p:par>
                              <p:par>
                                <p:cTn id="38" presetID="10" presetClass="entr" presetSubtype="0" fill="hold" nodeType="withEffect">
                                  <p:stCondLst>
                                    <p:cond delay="0"/>
                                  </p:stCondLst>
                                  <p:childTnLst>
                                    <p:set>
                                      <p:cBhvr>
                                        <p:cTn id="39" dur="1" fill="hold">
                                          <p:stCondLst>
                                            <p:cond delay="0"/>
                                          </p:stCondLst>
                                        </p:cTn>
                                        <p:tgtEl>
                                          <p:spTgt spid="858"/>
                                        </p:tgtEl>
                                        <p:attrNameLst>
                                          <p:attrName>style.visibility</p:attrName>
                                        </p:attrNameLst>
                                      </p:cBhvr>
                                      <p:to>
                                        <p:strVal val="visible"/>
                                      </p:to>
                                    </p:set>
                                    <p:animEffect transition="in" filter="fade">
                                      <p:cBhvr>
                                        <p:cTn id="40" dur="1000"/>
                                        <p:tgtEl>
                                          <p:spTgt spid="85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3.61111E-6 -2.42775E-6 L 0.36146 0.59653 " pathEditMode="relative" rAng="0" ptsTypes="AA">
                                      <p:cBhvr>
                                        <p:cTn id="44" dur="2000" fill="hold"/>
                                        <p:tgtEl>
                                          <p:spTgt spid="848"/>
                                        </p:tgtEl>
                                        <p:attrNameLst>
                                          <p:attrName>ppt_x</p:attrName>
                                          <p:attrName>ppt_y</p:attrName>
                                        </p:attrNameLst>
                                      </p:cBhvr>
                                      <p:rCtr x="1807300" y="2982700"/>
                                    </p:animMotion>
                                  </p:childTnLst>
                                  <p:subTnLst>
                                    <p:set>
                                      <p:cBhvr override="childStyle">
                                        <p:cTn dur="1" fill="hold" display="0" masterRel="sameClick" afterEffect="1">
                                          <p:stCondLst>
                                            <p:cond evt="end" delay="0">
                                              <p:tn val="43"/>
                                            </p:cond>
                                          </p:stCondLst>
                                        </p:cTn>
                                        <p:tgtEl>
                                          <p:spTgt spid="848"/>
                                        </p:tgtEl>
                                        <p:attrNameLst>
                                          <p:attrName>style.visibility</p:attrName>
                                        </p:attrNameLst>
                                      </p:cBhvr>
                                      <p:to>
                                        <p:strVal val="hidden"/>
                                      </p:to>
                                    </p:set>
                                  </p:subTnLst>
                                </p:cTn>
                              </p:par>
                              <p:par>
                                <p:cTn id="45" presetID="0" presetClass="path" presetSubtype="0" accel="50000" decel="50000" fill="hold" nodeType="withEffect">
                                  <p:stCondLst>
                                    <p:cond delay="0"/>
                                  </p:stCondLst>
                                  <p:childTnLst>
                                    <p:animMotion origin="layout" path="M -1.38889E-6 3.46821E-6 L -0.12604 0.52439 " pathEditMode="relative" rAng="0" ptsTypes="AA">
                                      <p:cBhvr>
                                        <p:cTn id="46" dur="2000" fill="hold"/>
                                        <p:tgtEl>
                                          <p:spTgt spid="849"/>
                                        </p:tgtEl>
                                        <p:attrNameLst>
                                          <p:attrName>ppt_x</p:attrName>
                                          <p:attrName>ppt_y</p:attrName>
                                        </p:attrNameLst>
                                      </p:cBhvr>
                                      <p:rCtr x="-630200" y="2622000"/>
                                    </p:animMotion>
                                  </p:childTnLst>
                                  <p:subTnLst>
                                    <p:set>
                                      <p:cBhvr override="childStyle">
                                        <p:cTn dur="1" fill="hold" display="0" masterRel="sameClick" afterEffect="1">
                                          <p:stCondLst>
                                            <p:cond evt="end" delay="0">
                                              <p:tn val="45"/>
                                            </p:cond>
                                          </p:stCondLst>
                                        </p:cTn>
                                        <p:tgtEl>
                                          <p:spTgt spid="849"/>
                                        </p:tgtEl>
                                        <p:attrNameLst>
                                          <p:attrName>style.visibility</p:attrName>
                                        </p:attrNameLst>
                                      </p:cBhvr>
                                      <p:to>
                                        <p:strVal val="hidden"/>
                                      </p:to>
                                    </p:set>
                                  </p:subTnLst>
                                </p:cTn>
                              </p:par>
                              <p:par>
                                <p:cTn id="47" presetID="0" presetClass="path" presetSubtype="0" accel="50000" decel="50000" fill="hold" nodeType="withEffect">
                                  <p:stCondLst>
                                    <p:cond delay="0"/>
                                  </p:stCondLst>
                                  <p:childTnLst>
                                    <p:animMotion origin="layout" path="M -1.66667E-6 -3.06358E-6 L 0.37431 0.22544 " pathEditMode="relative" rAng="0" ptsTypes="AA">
                                      <p:cBhvr>
                                        <p:cTn id="48" dur="2000" fill="hold"/>
                                        <p:tgtEl>
                                          <p:spTgt spid="850"/>
                                        </p:tgtEl>
                                        <p:attrNameLst>
                                          <p:attrName>ppt_x</p:attrName>
                                          <p:attrName>ppt_y</p:attrName>
                                        </p:attrNameLst>
                                      </p:cBhvr>
                                      <p:rCtr x="1871500" y="1126000"/>
                                    </p:animMotion>
                                  </p:childTnLst>
                                  <p:subTnLst>
                                    <p:set>
                                      <p:cBhvr override="childStyle">
                                        <p:cTn dur="1" fill="hold" display="0" masterRel="sameClick" afterEffect="1">
                                          <p:stCondLst>
                                            <p:cond evt="end" delay="0">
                                              <p:tn val="47"/>
                                            </p:cond>
                                          </p:stCondLst>
                                        </p:cTn>
                                        <p:tgtEl>
                                          <p:spTgt spid="850"/>
                                        </p:tgtEl>
                                        <p:attrNameLst>
                                          <p:attrName>style.visibility</p:attrName>
                                        </p:attrNameLst>
                                      </p:cBhvr>
                                      <p:to>
                                        <p:strVal val="hidden"/>
                                      </p:to>
                                    </p:set>
                                  </p:subTnLst>
                                </p:cTn>
                              </p:par>
                              <p:par>
                                <p:cTn id="49" presetID="0" presetClass="path" presetSubtype="0" accel="50000" decel="50000" fill="hold" nodeType="withEffect">
                                  <p:stCondLst>
                                    <p:cond delay="0"/>
                                  </p:stCondLst>
                                  <p:childTnLst>
                                    <p:animMotion origin="layout" path="M -1.66667E-6 2.89017E-6 L 0.00243 0.24277 " pathEditMode="relative" rAng="0" ptsTypes="AA">
                                      <p:cBhvr>
                                        <p:cTn id="50" dur="2000" fill="hold"/>
                                        <p:tgtEl>
                                          <p:spTgt spid="851"/>
                                        </p:tgtEl>
                                        <p:attrNameLst>
                                          <p:attrName>ppt_x</p:attrName>
                                          <p:attrName>ppt_y</p:attrName>
                                        </p:attrNameLst>
                                      </p:cBhvr>
                                      <p:rCtr x="12200" y="1213900"/>
                                    </p:animMotion>
                                  </p:childTnLst>
                                  <p:subTnLst>
                                    <p:set>
                                      <p:cBhvr override="childStyle">
                                        <p:cTn dur="1" fill="hold" display="0" masterRel="sameClick" afterEffect="1">
                                          <p:stCondLst>
                                            <p:cond evt="end" delay="0">
                                              <p:tn val="49"/>
                                            </p:cond>
                                          </p:stCondLst>
                                        </p:cTn>
                                        <p:tgtEl>
                                          <p:spTgt spid="851"/>
                                        </p:tgtEl>
                                        <p:attrNameLst>
                                          <p:attrName>style.visibility</p:attrName>
                                        </p:attrNameLst>
                                      </p:cBhvr>
                                      <p:to>
                                        <p:strVal val="hidden"/>
                                      </p:to>
                                    </p:set>
                                  </p:subTnLst>
                                </p:cTn>
                              </p:par>
                              <p:par>
                                <p:cTn id="51" presetID="0" presetClass="path" presetSubtype="0" accel="50000" decel="50000" fill="hold" nodeType="withEffect">
                                  <p:stCondLst>
                                    <p:cond delay="0"/>
                                  </p:stCondLst>
                                  <p:childTnLst>
                                    <p:animMotion origin="layout" path="M 1.66667E-6 -1.27168E-6 L 0.41163 0.37942 " pathEditMode="relative" rAng="0" ptsTypes="AA">
                                      <p:cBhvr>
                                        <p:cTn id="52" dur="2000" fill="hold"/>
                                        <p:tgtEl>
                                          <p:spTgt spid="852"/>
                                        </p:tgtEl>
                                        <p:attrNameLst>
                                          <p:attrName>ppt_x</p:attrName>
                                          <p:attrName>ppt_y</p:attrName>
                                        </p:attrNameLst>
                                      </p:cBhvr>
                                      <p:rCtr x="2057300" y="1896000"/>
                                    </p:animMotion>
                                  </p:childTnLst>
                                  <p:subTnLst>
                                    <p:set>
                                      <p:cBhvr override="childStyle">
                                        <p:cTn dur="1" fill="hold" display="0" masterRel="sameClick" afterEffect="1">
                                          <p:stCondLst>
                                            <p:cond evt="end" delay="0">
                                              <p:tn val="51"/>
                                            </p:cond>
                                          </p:stCondLst>
                                        </p:cTn>
                                        <p:tgtEl>
                                          <p:spTgt spid="852"/>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nodeType="clickEffect">
                                  <p:stCondLst>
                                    <p:cond delay="0"/>
                                  </p:stCondLst>
                                  <p:childTnLst>
                                    <p:animMotion origin="layout" path="M -0.02778 0.02613 L -0.33629 0.31584 " pathEditMode="relative" rAng="0" ptsTypes="AA">
                                      <p:cBhvr>
                                        <p:cTn id="56" dur="2000" fill="hold"/>
                                        <p:tgtEl>
                                          <p:spTgt spid="853"/>
                                        </p:tgtEl>
                                        <p:attrNameLst>
                                          <p:attrName>ppt_x</p:attrName>
                                          <p:attrName>ppt_y</p:attrName>
                                        </p:attrNameLst>
                                      </p:cBhvr>
                                      <p:rCtr x="-1543400" y="1447400"/>
                                    </p:animMotion>
                                  </p:childTnLst>
                                  <p:subTnLst>
                                    <p:set>
                                      <p:cBhvr override="childStyle">
                                        <p:cTn dur="1" fill="hold" display="0" masterRel="sameClick" afterEffect="1">
                                          <p:stCondLst>
                                            <p:cond evt="end" delay="0">
                                              <p:tn val="55"/>
                                            </p:cond>
                                          </p:stCondLst>
                                        </p:cTn>
                                        <p:tgtEl>
                                          <p:spTgt spid="853"/>
                                        </p:tgtEl>
                                        <p:attrNameLst>
                                          <p:attrName>style.visibility</p:attrName>
                                        </p:attrNameLst>
                                      </p:cBhvr>
                                      <p:to>
                                        <p:strVal val="hidden"/>
                                      </p:to>
                                    </p:set>
                                  </p:subTnLst>
                                </p:cTn>
                              </p:par>
                              <p:par>
                                <p:cTn id="57" presetID="0" presetClass="path" presetSubtype="0" accel="50000" decel="50000" fill="hold" nodeType="withEffect">
                                  <p:stCondLst>
                                    <p:cond delay="0"/>
                                  </p:stCondLst>
                                  <p:childTnLst>
                                    <p:animMotion origin="layout" path="M 0.0118 -0.00555 L -0.37865 0.57919 " pathEditMode="relative" rAng="0" ptsTypes="AA">
                                      <p:cBhvr>
                                        <p:cTn id="58" dur="2000" fill="hold"/>
                                        <p:tgtEl>
                                          <p:spTgt spid="854"/>
                                        </p:tgtEl>
                                        <p:attrNameLst>
                                          <p:attrName>ppt_x</p:attrName>
                                          <p:attrName>ppt_y</p:attrName>
                                        </p:attrNameLst>
                                      </p:cBhvr>
                                      <p:rCtr x="-1953100" y="2922500"/>
                                    </p:animMotion>
                                  </p:childTnLst>
                                  <p:subTnLst>
                                    <p:set>
                                      <p:cBhvr override="childStyle">
                                        <p:cTn dur="1" fill="hold" display="0" masterRel="sameClick" afterEffect="1">
                                          <p:stCondLst>
                                            <p:cond evt="end" delay="0">
                                              <p:tn val="57"/>
                                            </p:cond>
                                          </p:stCondLst>
                                        </p:cTn>
                                        <p:tgtEl>
                                          <p:spTgt spid="854"/>
                                        </p:tgtEl>
                                        <p:attrNameLst>
                                          <p:attrName>style.visibility</p:attrName>
                                        </p:attrNameLst>
                                      </p:cBhvr>
                                      <p:to>
                                        <p:strVal val="hidden"/>
                                      </p:to>
                                    </p:set>
                                  </p:subTnLst>
                                </p:cTn>
                              </p:par>
                              <p:par>
                                <p:cTn id="59" presetID="0" presetClass="path" presetSubtype="0" accel="50000" decel="50000" fill="hold" nodeType="withEffect">
                                  <p:stCondLst>
                                    <p:cond delay="0"/>
                                  </p:stCondLst>
                                  <p:childTnLst>
                                    <p:animMotion origin="layout" path="M 2.5E-6 -1.50289E-6 L -0.02865 0.60902 " pathEditMode="relative" rAng="0" ptsTypes="AA">
                                      <p:cBhvr>
                                        <p:cTn id="60" dur="2000" fill="hold"/>
                                        <p:tgtEl>
                                          <p:spTgt spid="855"/>
                                        </p:tgtEl>
                                        <p:attrNameLst>
                                          <p:attrName>ppt_x</p:attrName>
                                          <p:attrName>ppt_y</p:attrName>
                                        </p:attrNameLst>
                                      </p:cBhvr>
                                      <p:rCtr x="-144100" y="3045100"/>
                                    </p:animMotion>
                                  </p:childTnLst>
                                  <p:subTnLst>
                                    <p:set>
                                      <p:cBhvr override="childStyle">
                                        <p:cTn dur="1" fill="hold" display="0" masterRel="sameClick" afterEffect="1">
                                          <p:stCondLst>
                                            <p:cond evt="end" delay="0">
                                              <p:tn val="59"/>
                                            </p:cond>
                                          </p:stCondLst>
                                        </p:cTn>
                                        <p:tgtEl>
                                          <p:spTgt spid="855"/>
                                        </p:tgtEl>
                                        <p:attrNameLst>
                                          <p:attrName>style.visibility</p:attrName>
                                        </p:attrNameLst>
                                      </p:cBhvr>
                                      <p:to>
                                        <p:strVal val="hidden"/>
                                      </p:to>
                                    </p:set>
                                  </p:subTnLst>
                                </p:cTn>
                              </p:par>
                              <p:par>
                                <p:cTn id="61" presetID="0" presetClass="path" presetSubtype="0" accel="50000" decel="50000" fill="hold" nodeType="withEffect">
                                  <p:stCondLst>
                                    <p:cond delay="0"/>
                                  </p:stCondLst>
                                  <p:childTnLst>
                                    <p:animMotion origin="layout" path="M -3.61111E-6 4.85549E-6 L 0.10625 0.45618 " pathEditMode="relative" rAng="0" ptsTypes="AA">
                                      <p:cBhvr>
                                        <p:cTn id="62" dur="2000" fill="hold"/>
                                        <p:tgtEl>
                                          <p:spTgt spid="856"/>
                                        </p:tgtEl>
                                        <p:attrNameLst>
                                          <p:attrName>ppt_x</p:attrName>
                                          <p:attrName>ppt_y</p:attrName>
                                        </p:attrNameLst>
                                      </p:cBhvr>
                                      <p:rCtr x="531300" y="2279800"/>
                                    </p:animMotion>
                                  </p:childTnLst>
                                  <p:subTnLst>
                                    <p:set>
                                      <p:cBhvr override="childStyle">
                                        <p:cTn dur="1" fill="hold" display="0" masterRel="sameClick" afterEffect="1">
                                          <p:stCondLst>
                                            <p:cond evt="end" delay="0">
                                              <p:tn val="61"/>
                                            </p:cond>
                                          </p:stCondLst>
                                        </p:cTn>
                                        <p:tgtEl>
                                          <p:spTgt spid="856"/>
                                        </p:tgtEl>
                                        <p:attrNameLst>
                                          <p:attrName>style.visibility</p:attrName>
                                        </p:attrNameLst>
                                      </p:cBhvr>
                                      <p:to>
                                        <p:strVal val="hidden"/>
                                      </p:to>
                                    </p:set>
                                  </p:subTnLst>
                                </p:cTn>
                              </p:par>
                              <p:par>
                                <p:cTn id="63" presetID="0" presetClass="path" presetSubtype="0" accel="50000" decel="50000" fill="hold" nodeType="withEffect">
                                  <p:stCondLst>
                                    <p:cond delay="0"/>
                                  </p:stCondLst>
                                  <p:childTnLst>
                                    <p:animMotion origin="layout" path="M 8.33333E-7 -2.36994E-6 L 0.13194 0.40486 " pathEditMode="relative" rAng="0" ptsTypes="AA">
                                      <p:cBhvr>
                                        <p:cTn id="64" dur="2000" fill="hold"/>
                                        <p:tgtEl>
                                          <p:spTgt spid="857"/>
                                        </p:tgtEl>
                                        <p:attrNameLst>
                                          <p:attrName>ppt_x</p:attrName>
                                          <p:attrName>ppt_y</p:attrName>
                                        </p:attrNameLst>
                                      </p:cBhvr>
                                      <p:rCtr x="659700" y="2023100"/>
                                    </p:animMotion>
                                  </p:childTnLst>
                                  <p:subTnLst>
                                    <p:set>
                                      <p:cBhvr override="childStyle">
                                        <p:cTn dur="1" fill="hold" display="0" masterRel="sameClick" afterEffect="1">
                                          <p:stCondLst>
                                            <p:cond evt="end" delay="0">
                                              <p:tn val="63"/>
                                            </p:cond>
                                          </p:stCondLst>
                                        </p:cTn>
                                        <p:tgtEl>
                                          <p:spTgt spid="857"/>
                                        </p:tgtEl>
                                        <p:attrNameLst>
                                          <p:attrName>style.visibility</p:attrName>
                                        </p:attrNameLst>
                                      </p:cBhvr>
                                      <p:to>
                                        <p:strVal val="hidden"/>
                                      </p:to>
                                    </p:set>
                                  </p:subTnLst>
                                </p:cTn>
                              </p:par>
                              <p:par>
                                <p:cTn id="65" presetID="0" presetClass="path" presetSubtype="0" accel="50000" decel="50000" fill="hold" nodeType="withEffect">
                                  <p:stCondLst>
                                    <p:cond delay="0"/>
                                  </p:stCondLst>
                                  <p:childTnLst>
                                    <p:animMotion origin="layout" path="M 3.61111E-6 4.85549E-6 L -0.08282 0.28832 " pathEditMode="relative" rAng="0" ptsTypes="AA">
                                      <p:cBhvr>
                                        <p:cTn id="66" dur="2000" fill="hold"/>
                                        <p:tgtEl>
                                          <p:spTgt spid="858"/>
                                        </p:tgtEl>
                                        <p:attrNameLst>
                                          <p:attrName>ppt_x</p:attrName>
                                          <p:attrName>ppt_y</p:attrName>
                                        </p:attrNameLst>
                                      </p:cBhvr>
                                      <p:rCtr x="-414900" y="1440500"/>
                                    </p:animMotion>
                                  </p:childTnLst>
                                  <p:subTnLst>
                                    <p:set>
                                      <p:cBhvr override="childStyle">
                                        <p:cTn dur="1" fill="hold" display="0" masterRel="sameClick" afterEffect="1">
                                          <p:stCondLst>
                                            <p:cond evt="end" delay="0">
                                              <p:tn val="65"/>
                                            </p:cond>
                                          </p:stCondLst>
                                        </p:cTn>
                                        <p:tgtEl>
                                          <p:spTgt spid="858"/>
                                        </p:tgtEl>
                                        <p:attrNameLst>
                                          <p:attrName>style.visibility</p:attrName>
                                        </p:attrNameLst>
                                      </p:cBhvr>
                                      <p:to>
                                        <p:strVal val="hidden"/>
                                      </p:to>
                                    </p:set>
                                  </p:subTnLst>
                                </p:cTn>
                              </p:par>
                              <p:par>
                                <p:cTn id="67" presetID="1" presetClass="exit" presetSubtype="0" fill="hold" grpId="0" nodeType="withEffect">
                                  <p:stCondLst>
                                    <p:cond delay="0"/>
                                  </p:stCondLst>
                                  <p:childTnLst>
                                    <p:set>
                                      <p:cBhvr>
                                        <p:cTn id="68" dur="1" fill="hold">
                                          <p:stCondLst>
                                            <p:cond delay="0"/>
                                          </p:stCondLst>
                                        </p:cTn>
                                        <p:tgtEl>
                                          <p:spTgt spid="626"/>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64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62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circle(in)">
                                      <p:cBhvr>
                                        <p:cTn id="77" dur="1000"/>
                                        <p:tgtEl>
                                          <p:spTgt spid="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612"/>
                                        </p:tgtEl>
                                        <p:attrNameLst>
                                          <p:attrName>style.visibility</p:attrName>
                                        </p:attrNameLst>
                                      </p:cBhvr>
                                      <p:to>
                                        <p:strVal val="visible"/>
                                      </p:to>
                                    </p:set>
                                    <p:animEffect transition="in" filter="wipe(down)">
                                      <p:cBhvr>
                                        <p:cTn id="82" dur="1000"/>
                                        <p:tgtEl>
                                          <p:spTgt spid="61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634"/>
                                        </p:tgtEl>
                                        <p:attrNameLst>
                                          <p:attrName>style.visibility</p:attrName>
                                        </p:attrNameLst>
                                      </p:cBhvr>
                                      <p:to>
                                        <p:strVal val="visible"/>
                                      </p:to>
                                    </p:set>
                                    <p:animEffect transition="in" filter="wipe(down)">
                                      <p:cBhvr>
                                        <p:cTn id="85" dur="500"/>
                                        <p:tgtEl>
                                          <p:spTgt spid="63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642"/>
                                        </p:tgtEl>
                                        <p:attrNameLst>
                                          <p:attrName>style.visibility</p:attrName>
                                        </p:attrNameLst>
                                      </p:cBhvr>
                                      <p:to>
                                        <p:strVal val="visible"/>
                                      </p:to>
                                    </p:set>
                                    <p:animEffect transition="in" filter="wipe(down)">
                                      <p:cBhvr>
                                        <p:cTn id="88" dur="1000"/>
                                        <p:tgtEl>
                                          <p:spTgt spid="642"/>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635"/>
                                        </p:tgtEl>
                                        <p:attrNameLst>
                                          <p:attrName>style.visibility</p:attrName>
                                        </p:attrNameLst>
                                      </p:cBhvr>
                                      <p:to>
                                        <p:strVal val="visible"/>
                                      </p:to>
                                    </p:set>
                                    <p:animEffect transition="in" filter="wipe(down)">
                                      <p:cBhvr>
                                        <p:cTn id="91" dur="1000"/>
                                        <p:tgtEl>
                                          <p:spTgt spid="63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655"/>
                                        </p:tgtEl>
                                        <p:attrNameLst>
                                          <p:attrName>style.visibility</p:attrName>
                                        </p:attrNameLst>
                                      </p:cBhvr>
                                      <p:to>
                                        <p:strVal val="visible"/>
                                      </p:to>
                                    </p:set>
                                    <p:animEffect transition="in" filter="wipe(down)">
                                      <p:cBhvr>
                                        <p:cTn id="94" dur="1000"/>
                                        <p:tgtEl>
                                          <p:spTgt spid="655"/>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66"/>
                                        </p:tgtEl>
                                        <p:attrNameLst>
                                          <p:attrName>style.visibility</p:attrName>
                                        </p:attrNameLst>
                                      </p:cBhvr>
                                      <p:to>
                                        <p:strVal val="visible"/>
                                      </p:to>
                                    </p:set>
                                    <p:animEffect transition="in" filter="wipe(down)">
                                      <p:cBhvr>
                                        <p:cTn id="97" dur="1000"/>
                                        <p:tgtEl>
                                          <p:spTgt spid="666"/>
                                        </p:tgtEl>
                                      </p:cBhvr>
                                    </p:animEffect>
                                  </p:childTnLst>
                                </p:cTn>
                              </p:par>
                              <p:par>
                                <p:cTn id="98" presetID="22" presetClass="entr" presetSubtype="4"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1000"/>
                                        <p:tgtEl>
                                          <p:spTgt spid="39"/>
                                        </p:tgtEl>
                                      </p:cBhvr>
                                    </p:animEffect>
                                  </p:childTnLst>
                                </p:cTn>
                              </p:par>
                              <p:par>
                                <p:cTn id="101" presetID="1" presetClass="entr" presetSubtype="0" fill="hold" grpId="1" nodeType="withEffect">
                                  <p:stCondLst>
                                    <p:cond delay="0"/>
                                  </p:stCondLst>
                                  <p:childTnLst>
                                    <p:set>
                                      <p:cBhvr>
                                        <p:cTn id="102" dur="1" fill="hold">
                                          <p:stCondLst>
                                            <p:cond delay="0"/>
                                          </p:stCondLst>
                                        </p:cTn>
                                        <p:tgtEl>
                                          <p:spTgt spid="818"/>
                                        </p:tgtEl>
                                        <p:attrNameLst>
                                          <p:attrName>style.visibility</p:attrName>
                                        </p:attrNameLst>
                                      </p:cBhvr>
                                      <p:to>
                                        <p:strVal val="visible"/>
                                      </p:to>
                                    </p:set>
                                  </p:childTnLst>
                                </p:cTn>
                              </p:par>
                              <p:par>
                                <p:cTn id="103" presetID="22" presetClass="entr" presetSubtype="4" fill="hold" nodeType="withEffect">
                                  <p:stCondLst>
                                    <p:cond delay="0"/>
                                  </p:stCondLst>
                                  <p:childTnLst>
                                    <p:set>
                                      <p:cBhvr>
                                        <p:cTn id="104" dur="1" fill="hold">
                                          <p:stCondLst>
                                            <p:cond delay="0"/>
                                          </p:stCondLst>
                                        </p:cTn>
                                        <p:tgtEl>
                                          <p:spTgt spid="611"/>
                                        </p:tgtEl>
                                        <p:attrNameLst>
                                          <p:attrName>style.visibility</p:attrName>
                                        </p:attrNameLst>
                                      </p:cBhvr>
                                      <p:to>
                                        <p:strVal val="visible"/>
                                      </p:to>
                                    </p:set>
                                    <p:animEffect transition="in" filter="wipe(down)">
                                      <p:cBhvr>
                                        <p:cTn id="105" dur="500"/>
                                        <p:tgtEl>
                                          <p:spTgt spid="611"/>
                                        </p:tgtEl>
                                      </p:cBhvr>
                                    </p:animEffect>
                                  </p:childTnLst>
                                </p:cTn>
                              </p:par>
                              <p:par>
                                <p:cTn id="106" presetID="0" presetClass="path" presetSubtype="0" accel="50000" decel="50000" fill="hold" grpId="1" nodeType="withEffect">
                                  <p:stCondLst>
                                    <p:cond delay="0"/>
                                  </p:stCondLst>
                                  <p:childTnLst>
                                    <p:animMotion origin="layout" path="M -3.05556E-6 -2.59259E-6 L 0.33073 -0.12592 " pathEditMode="relative" rAng="0" ptsTypes="AA">
                                      <p:cBhvr>
                                        <p:cTn id="107" dur="2000" fill="hold"/>
                                        <p:tgtEl>
                                          <p:spTgt spid="626"/>
                                        </p:tgtEl>
                                        <p:attrNameLst>
                                          <p:attrName>ppt_x</p:attrName>
                                          <p:attrName>ppt_y</p:attrName>
                                        </p:attrNameLst>
                                      </p:cBhvr>
                                      <p:rCtr x="1652800" y="-629600"/>
                                    </p:animMotion>
                                  </p:childTnLst>
                                  <p:subTnLst>
                                    <p:set>
                                      <p:cBhvr override="childStyle">
                                        <p:cTn dur="1" fill="hold" display="0" masterRel="sameClick" afterEffect="1">
                                          <p:stCondLst>
                                            <p:cond evt="end" delay="0">
                                              <p:tn val="106"/>
                                            </p:cond>
                                          </p:stCondLst>
                                        </p:cTn>
                                        <p:tgtEl>
                                          <p:spTgt spid="626"/>
                                        </p:tgtEl>
                                        <p:attrNameLst>
                                          <p:attrName>style.visibility</p:attrName>
                                        </p:attrNameLst>
                                      </p:cBhvr>
                                      <p:to>
                                        <p:strVal val="hidden"/>
                                      </p:to>
                                    </p:set>
                                  </p:subTnLst>
                                </p:cTn>
                              </p:par>
                              <p:par>
                                <p:cTn id="108" presetID="1" presetClass="exit" presetSubtype="0" fill="hold" grpId="1" nodeType="withEffect">
                                  <p:stCondLst>
                                    <p:cond delay="0"/>
                                  </p:stCondLst>
                                  <p:childTnLst>
                                    <p:set>
                                      <p:cBhvr>
                                        <p:cTn id="109" dur="1" fill="hold">
                                          <p:stCondLst>
                                            <p:cond delay="0"/>
                                          </p:stCondLst>
                                        </p:cTn>
                                        <p:tgtEl>
                                          <p:spTgt spid="644"/>
                                        </p:tgtEl>
                                        <p:attrNameLst>
                                          <p:attrName>style.visibility</p:attrName>
                                        </p:attrNameLst>
                                      </p:cBhvr>
                                      <p:to>
                                        <p:strVal val="hidden"/>
                                      </p:to>
                                    </p:set>
                                  </p:childTnLst>
                                </p:cTn>
                              </p:par>
                              <p:par>
                                <p:cTn id="110" presetID="22" presetClass="entr" presetSubtype="4" repeatCount="5000" fill="hold" nodeType="withEffect">
                                  <p:stCondLst>
                                    <p:cond delay="0"/>
                                  </p:stCondLst>
                                  <p:childTnLst>
                                    <p:set>
                                      <p:cBhvr>
                                        <p:cTn id="111" dur="1" fill="hold">
                                          <p:stCondLst>
                                            <p:cond delay="0"/>
                                          </p:stCondLst>
                                        </p:cTn>
                                        <p:tgtEl>
                                          <p:spTgt spid="631"/>
                                        </p:tgtEl>
                                        <p:attrNameLst>
                                          <p:attrName>style.visibility</p:attrName>
                                        </p:attrNameLst>
                                      </p:cBhvr>
                                      <p:to>
                                        <p:strVal val="visible"/>
                                      </p:to>
                                    </p:set>
                                    <p:animEffect transition="in" filter="wipe(down)">
                                      <p:cBhvr>
                                        <p:cTn id="112" dur="500"/>
                                        <p:tgtEl>
                                          <p:spTgt spid="631"/>
                                        </p:tgtEl>
                                      </p:cBhvr>
                                    </p:animEffect>
                                  </p:childTnLst>
                                </p:cTn>
                              </p:par>
                              <p:par>
                                <p:cTn id="113" presetID="22" presetClass="entr" presetSubtype="1" repeatCount="5000" fill="hold" nodeType="withEffect">
                                  <p:stCondLst>
                                    <p:cond delay="0"/>
                                  </p:stCondLst>
                                  <p:childTnLst>
                                    <p:set>
                                      <p:cBhvr>
                                        <p:cTn id="114" dur="1" fill="hold">
                                          <p:stCondLst>
                                            <p:cond delay="0"/>
                                          </p:stCondLst>
                                        </p:cTn>
                                        <p:tgtEl>
                                          <p:spTgt spid="669"/>
                                        </p:tgtEl>
                                        <p:attrNameLst>
                                          <p:attrName>style.visibility</p:attrName>
                                        </p:attrNameLst>
                                      </p:cBhvr>
                                      <p:to>
                                        <p:strVal val="visible"/>
                                      </p:to>
                                    </p:set>
                                    <p:animEffect transition="in" filter="wipe(up)">
                                      <p:cBhvr>
                                        <p:cTn id="115" dur="500"/>
                                        <p:tgtEl>
                                          <p:spTgt spid="669"/>
                                        </p:tgtEl>
                                      </p:cBhvr>
                                    </p:animEffect>
                                  </p:childTnLst>
                                </p:cTn>
                              </p:par>
                              <p:par>
                                <p:cTn id="116" presetID="22" presetClass="entr" presetSubtype="1" repeatCount="5000" fill="hold" grpId="0" nodeType="withEffect">
                                  <p:stCondLst>
                                    <p:cond delay="0"/>
                                  </p:stCondLst>
                                  <p:childTnLst>
                                    <p:set>
                                      <p:cBhvr>
                                        <p:cTn id="117" dur="1" fill="hold">
                                          <p:stCondLst>
                                            <p:cond delay="0"/>
                                          </p:stCondLst>
                                        </p:cTn>
                                        <p:tgtEl>
                                          <p:spTgt spid="633"/>
                                        </p:tgtEl>
                                        <p:attrNameLst>
                                          <p:attrName>style.visibility</p:attrName>
                                        </p:attrNameLst>
                                      </p:cBhvr>
                                      <p:to>
                                        <p:strVal val="visible"/>
                                      </p:to>
                                    </p:set>
                                    <p:animEffect transition="in" filter="wipe(up)">
                                      <p:cBhvr>
                                        <p:cTn id="118" dur="500"/>
                                        <p:tgtEl>
                                          <p:spTgt spid="633"/>
                                        </p:tgtEl>
                                      </p:cBhvr>
                                    </p:animEffect>
                                  </p:childTnLst>
                                </p:cTn>
                              </p:par>
                              <p:par>
                                <p:cTn id="119" presetID="22" presetClass="entr" presetSubtype="1" repeatCount="5000" fill="hold" grpId="0" nodeType="withEffect">
                                  <p:stCondLst>
                                    <p:cond delay="0"/>
                                  </p:stCondLst>
                                  <p:childTnLst>
                                    <p:set>
                                      <p:cBhvr>
                                        <p:cTn id="120" dur="1" fill="hold">
                                          <p:stCondLst>
                                            <p:cond delay="0"/>
                                          </p:stCondLst>
                                        </p:cTn>
                                        <p:tgtEl>
                                          <p:spTgt spid="632"/>
                                        </p:tgtEl>
                                        <p:attrNameLst>
                                          <p:attrName>style.visibility</p:attrName>
                                        </p:attrNameLst>
                                      </p:cBhvr>
                                      <p:to>
                                        <p:strVal val="visible"/>
                                      </p:to>
                                    </p:set>
                                    <p:animEffect transition="in" filter="wipe(up)">
                                      <p:cBhvr>
                                        <p:cTn id="121" dur="500"/>
                                        <p:tgtEl>
                                          <p:spTgt spid="632"/>
                                        </p:tgtEl>
                                      </p:cBhvr>
                                    </p:animEffect>
                                  </p:childTnLst>
                                </p:cTn>
                              </p:par>
                              <p:par>
                                <p:cTn id="122" presetID="22" presetClass="entr" presetSubtype="1" repeatCount="5000" fill="hold" grpId="0" nodeType="withEffect">
                                  <p:stCondLst>
                                    <p:cond delay="0"/>
                                  </p:stCondLst>
                                  <p:childTnLst>
                                    <p:set>
                                      <p:cBhvr>
                                        <p:cTn id="123" dur="1" fill="hold">
                                          <p:stCondLst>
                                            <p:cond delay="0"/>
                                          </p:stCondLst>
                                        </p:cTn>
                                        <p:tgtEl>
                                          <p:spTgt spid="667"/>
                                        </p:tgtEl>
                                        <p:attrNameLst>
                                          <p:attrName>style.visibility</p:attrName>
                                        </p:attrNameLst>
                                      </p:cBhvr>
                                      <p:to>
                                        <p:strVal val="visible"/>
                                      </p:to>
                                    </p:set>
                                    <p:animEffect transition="in" filter="wipe(up)">
                                      <p:cBhvr>
                                        <p:cTn id="124" dur="500"/>
                                        <p:tgtEl>
                                          <p:spTgt spid="667"/>
                                        </p:tgtEl>
                                      </p:cBhvr>
                                    </p:animEffect>
                                  </p:childTnLst>
                                </p:cTn>
                              </p:par>
                              <p:par>
                                <p:cTn id="125" presetID="22" presetClass="entr" presetSubtype="1" repeatCount="5000" fill="hold" grpId="0" nodeType="withEffect">
                                  <p:stCondLst>
                                    <p:cond delay="0"/>
                                  </p:stCondLst>
                                  <p:childTnLst>
                                    <p:set>
                                      <p:cBhvr>
                                        <p:cTn id="126" dur="1" fill="hold">
                                          <p:stCondLst>
                                            <p:cond delay="0"/>
                                          </p:stCondLst>
                                        </p:cTn>
                                        <p:tgtEl>
                                          <p:spTgt spid="668"/>
                                        </p:tgtEl>
                                        <p:attrNameLst>
                                          <p:attrName>style.visibility</p:attrName>
                                        </p:attrNameLst>
                                      </p:cBhvr>
                                      <p:to>
                                        <p:strVal val="visible"/>
                                      </p:to>
                                    </p:set>
                                    <p:animEffect transition="in" filter="wipe(up)">
                                      <p:cBhvr>
                                        <p:cTn id="127" dur="500"/>
                                        <p:tgtEl>
                                          <p:spTgt spid="668"/>
                                        </p:tgtEl>
                                      </p:cBhvr>
                                    </p:animEffect>
                                  </p:childTnLst>
                                </p:cTn>
                              </p:par>
                              <p:par>
                                <p:cTn id="128" presetID="1" presetClass="entr" presetSubtype="0" fill="hold" grpId="1" nodeType="withEffect">
                                  <p:stCondLst>
                                    <p:cond delay="0"/>
                                  </p:stCondLst>
                                  <p:childTnLst>
                                    <p:set>
                                      <p:cBhvr>
                                        <p:cTn id="129" dur="1" fill="hold">
                                          <p:stCondLst>
                                            <p:cond delay="0"/>
                                          </p:stCondLst>
                                        </p:cTn>
                                        <p:tgtEl>
                                          <p:spTgt spid="810"/>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812"/>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813"/>
                                        </p:tgtEl>
                                        <p:attrNameLst>
                                          <p:attrName>style.visibility</p:attrName>
                                        </p:attrNameLst>
                                      </p:cBhvr>
                                      <p:to>
                                        <p:strVal val="visible"/>
                                      </p:to>
                                    </p:set>
                                  </p:childTnLst>
                                </p:cTn>
                              </p:par>
                              <p:par>
                                <p:cTn id="134" presetID="1" presetClass="entr" presetSubtype="0" fill="hold" grpId="1" nodeType="withEffect">
                                  <p:stCondLst>
                                    <p:cond delay="0"/>
                                  </p:stCondLst>
                                  <p:childTnLst>
                                    <p:set>
                                      <p:cBhvr>
                                        <p:cTn id="135" dur="1" fill="hold">
                                          <p:stCondLst>
                                            <p:cond delay="0"/>
                                          </p:stCondLst>
                                        </p:cTn>
                                        <p:tgtEl>
                                          <p:spTgt spid="814"/>
                                        </p:tgtEl>
                                        <p:attrNameLst>
                                          <p:attrName>style.visibility</p:attrName>
                                        </p:attrNameLst>
                                      </p:cBhvr>
                                      <p:to>
                                        <p:strVal val="visible"/>
                                      </p:to>
                                    </p:set>
                                  </p:childTnLst>
                                </p:cTn>
                              </p:par>
                              <p:par>
                                <p:cTn id="136" presetID="1" presetClass="entr" presetSubtype="0" fill="hold" grpId="1" nodeType="withEffect">
                                  <p:stCondLst>
                                    <p:cond delay="0"/>
                                  </p:stCondLst>
                                  <p:childTnLst>
                                    <p:set>
                                      <p:cBhvr>
                                        <p:cTn id="137" dur="1" fill="hold">
                                          <p:stCondLst>
                                            <p:cond delay="0"/>
                                          </p:stCondLst>
                                        </p:cTn>
                                        <p:tgtEl>
                                          <p:spTgt spid="809"/>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811"/>
                                        </p:tgtEl>
                                        <p:attrNameLst>
                                          <p:attrName>style.visibility</p:attrName>
                                        </p:attrNameLst>
                                      </p:cBhvr>
                                      <p:to>
                                        <p:strVal val="visible"/>
                                      </p:to>
                                    </p:set>
                                  </p:childTnLst>
                                </p:cTn>
                              </p:par>
                              <p:par>
                                <p:cTn id="140" presetID="1" presetClass="entr" presetSubtype="0" fill="hold" grpId="1" nodeType="withEffect">
                                  <p:stCondLst>
                                    <p:cond delay="0"/>
                                  </p:stCondLst>
                                  <p:childTnLst>
                                    <p:set>
                                      <p:cBhvr>
                                        <p:cTn id="141" dur="1" fill="hold">
                                          <p:stCondLst>
                                            <p:cond delay="0"/>
                                          </p:stCondLst>
                                        </p:cTn>
                                        <p:tgtEl>
                                          <p:spTgt spid="815"/>
                                        </p:tgtEl>
                                        <p:attrNameLst>
                                          <p:attrName>style.visibility</p:attrName>
                                        </p:attrNameLst>
                                      </p:cBhvr>
                                      <p:to>
                                        <p:strVal val="visible"/>
                                      </p:to>
                                    </p:set>
                                  </p:childTnLst>
                                </p:cTn>
                              </p:par>
                              <p:par>
                                <p:cTn id="142" presetID="1" presetClass="entr" presetSubtype="0" fill="hold" grpId="1" nodeType="withEffect">
                                  <p:stCondLst>
                                    <p:cond delay="0"/>
                                  </p:stCondLst>
                                  <p:childTnLst>
                                    <p:set>
                                      <p:cBhvr>
                                        <p:cTn id="143" dur="1" fill="hold">
                                          <p:stCondLst>
                                            <p:cond delay="0"/>
                                          </p:stCondLst>
                                        </p:cTn>
                                        <p:tgtEl>
                                          <p:spTgt spid="816"/>
                                        </p:tgtEl>
                                        <p:attrNameLst>
                                          <p:attrName>style.visibility</p:attrName>
                                        </p:attrNameLst>
                                      </p:cBhvr>
                                      <p:to>
                                        <p:strVal val="visible"/>
                                      </p:to>
                                    </p:set>
                                  </p:childTnLst>
                                </p:cTn>
                              </p:par>
                              <p:par>
                                <p:cTn id="144" presetID="1" presetClass="entr" presetSubtype="0" fill="hold" grpId="1" nodeType="withEffect">
                                  <p:stCondLst>
                                    <p:cond delay="0"/>
                                  </p:stCondLst>
                                  <p:childTnLst>
                                    <p:set>
                                      <p:cBhvr>
                                        <p:cTn id="145" dur="1" fill="hold">
                                          <p:stCondLst>
                                            <p:cond delay="0"/>
                                          </p:stCondLst>
                                        </p:cTn>
                                        <p:tgtEl>
                                          <p:spTgt spid="817"/>
                                        </p:tgtEl>
                                        <p:attrNameLst>
                                          <p:attrName>style.visibility</p:attrName>
                                        </p:attrNameLst>
                                      </p:cBhvr>
                                      <p:to>
                                        <p:strVal val="visible"/>
                                      </p:to>
                                    </p:set>
                                  </p:childTnLst>
                                </p:cTn>
                              </p:par>
                              <p:par>
                                <p:cTn id="146" presetID="0" presetClass="path" presetSubtype="0" repeatCount="indefinite" accel="50000" decel="50000" fill="hold" grpId="0" nodeType="withEffect">
                                  <p:stCondLst>
                                    <p:cond delay="0"/>
                                  </p:stCondLst>
                                  <p:endCondLst>
                                    <p:cond evt="onNext" delay="0">
                                      <p:tgtEl>
                                        <p:sldTgt/>
                                      </p:tgtEl>
                                    </p:cond>
                                  </p:endCondLst>
                                  <p:childTnLst>
                                    <p:animMotion origin="layout" path="M -6.94444E-6 2.59259E-6 L 0.33072 -0.15741 " pathEditMode="relative" ptsTypes="AA">
                                      <p:cBhvr>
                                        <p:cTn id="147" dur="1000" fill="hold"/>
                                        <p:tgtEl>
                                          <p:spTgt spid="810"/>
                                        </p:tgtEl>
                                        <p:attrNameLst>
                                          <p:attrName>ppt_x</p:attrName>
                                          <p:attrName>ppt_y</p:attrName>
                                        </p:attrNameLst>
                                      </p:cBhvr>
                                    </p:animMotion>
                                  </p:childTnLst>
                                  <p:subTnLst>
                                    <p:set>
                                      <p:cBhvr override="childStyle">
                                        <p:cTn dur="1" fill="hold" display="0" masterRel="nextClick" afterEffect="1"/>
                                        <p:tgtEl>
                                          <p:spTgt spid="810"/>
                                        </p:tgtEl>
                                        <p:attrNameLst>
                                          <p:attrName>style.visibility</p:attrName>
                                        </p:attrNameLst>
                                      </p:cBhvr>
                                      <p:to>
                                        <p:strVal val="hidden"/>
                                      </p:to>
                                    </p:set>
                                  </p:subTnLst>
                                </p:cTn>
                              </p:par>
                              <p:par>
                                <p:cTn id="148" presetID="0" presetClass="path" presetSubtype="0" repeatCount="indefinite" accel="50000" decel="50000" fill="hold" grpId="0" nodeType="withEffect">
                                  <p:stCondLst>
                                    <p:cond delay="0"/>
                                  </p:stCondLst>
                                  <p:endCondLst>
                                    <p:cond evt="onNext" delay="0">
                                      <p:tgtEl>
                                        <p:sldTgt/>
                                      </p:tgtEl>
                                    </p:cond>
                                  </p:endCondLst>
                                  <p:childTnLst>
                                    <p:animMotion origin="layout" path="M -6.94444E-6 2.59259E-6 L 0.33072 -0.15741 " pathEditMode="relative" ptsTypes="AA">
                                      <p:cBhvr>
                                        <p:cTn id="149" dur="1000" fill="hold"/>
                                        <p:tgtEl>
                                          <p:spTgt spid="812"/>
                                        </p:tgtEl>
                                        <p:attrNameLst>
                                          <p:attrName>ppt_x</p:attrName>
                                          <p:attrName>ppt_y</p:attrName>
                                        </p:attrNameLst>
                                      </p:cBhvr>
                                    </p:animMotion>
                                  </p:childTnLst>
                                  <p:subTnLst>
                                    <p:set>
                                      <p:cBhvr override="childStyle">
                                        <p:cTn dur="1" fill="hold" display="0" masterRel="nextClick" afterEffect="1"/>
                                        <p:tgtEl>
                                          <p:spTgt spid="812"/>
                                        </p:tgtEl>
                                        <p:attrNameLst>
                                          <p:attrName>style.visibility</p:attrName>
                                        </p:attrNameLst>
                                      </p:cBhvr>
                                      <p:to>
                                        <p:strVal val="hidden"/>
                                      </p:to>
                                    </p:set>
                                  </p:subTnLst>
                                </p:cTn>
                              </p:par>
                              <p:par>
                                <p:cTn id="150" presetID="0" presetClass="path" presetSubtype="0" repeatCount="indefinite" accel="50000" decel="50000" fill="hold" grpId="0" nodeType="withEffect">
                                  <p:stCondLst>
                                    <p:cond delay="0"/>
                                  </p:stCondLst>
                                  <p:endCondLst>
                                    <p:cond evt="onNext" delay="0">
                                      <p:tgtEl>
                                        <p:sldTgt/>
                                      </p:tgtEl>
                                    </p:cond>
                                  </p:endCondLst>
                                  <p:childTnLst>
                                    <p:animMotion origin="layout" path="M 5.55556E-7 -2.59259E-6 L 0.36215 -0.33611 " pathEditMode="relative" rAng="0" ptsTypes="AA">
                                      <p:cBhvr>
                                        <p:cTn id="151" dur="1000" fill="hold"/>
                                        <p:tgtEl>
                                          <p:spTgt spid="813"/>
                                        </p:tgtEl>
                                        <p:attrNameLst>
                                          <p:attrName>ppt_x</p:attrName>
                                          <p:attrName>ppt_y</p:attrName>
                                        </p:attrNameLst>
                                      </p:cBhvr>
                                      <p:rCtr x="1810800" y="-1680600"/>
                                    </p:animMotion>
                                  </p:childTnLst>
                                  <p:subTnLst>
                                    <p:set>
                                      <p:cBhvr override="childStyle">
                                        <p:cTn dur="1" fill="hold" display="0" masterRel="nextClick" afterEffect="1"/>
                                        <p:tgtEl>
                                          <p:spTgt spid="813"/>
                                        </p:tgtEl>
                                        <p:attrNameLst>
                                          <p:attrName>style.visibility</p:attrName>
                                        </p:attrNameLst>
                                      </p:cBhvr>
                                      <p:to>
                                        <p:strVal val="hidden"/>
                                      </p:to>
                                    </p:set>
                                  </p:subTnLst>
                                </p:cTn>
                              </p:par>
                              <p:par>
                                <p:cTn id="152" presetID="0" presetClass="path" presetSubtype="0" repeatCount="indefinite" accel="50000" decel="50000" fill="hold" grpId="0" nodeType="withEffect">
                                  <p:stCondLst>
                                    <p:cond delay="0"/>
                                  </p:stCondLst>
                                  <p:endCondLst>
                                    <p:cond evt="onNext" delay="0">
                                      <p:tgtEl>
                                        <p:sldTgt/>
                                      </p:tgtEl>
                                    </p:cond>
                                  </p:endCondLst>
                                  <p:childTnLst>
                                    <p:animMotion origin="layout" path="M -0.01962 -0.01551 L 0.3309 -0.36713 " pathEditMode="relative" rAng="0" ptsTypes="AA">
                                      <p:cBhvr>
                                        <p:cTn id="153" dur="1000" fill="hold"/>
                                        <p:tgtEl>
                                          <p:spTgt spid="814"/>
                                        </p:tgtEl>
                                        <p:attrNameLst>
                                          <p:attrName>ppt_x</p:attrName>
                                          <p:attrName>ppt_y</p:attrName>
                                        </p:attrNameLst>
                                      </p:cBhvr>
                                      <p:rCtr x="1751700" y="-1759300"/>
                                    </p:animMotion>
                                  </p:childTnLst>
                                  <p:subTnLst>
                                    <p:set>
                                      <p:cBhvr override="childStyle">
                                        <p:cTn dur="1" fill="hold" display="0" masterRel="nextClick" afterEffect="1"/>
                                        <p:tgtEl>
                                          <p:spTgt spid="814"/>
                                        </p:tgtEl>
                                        <p:attrNameLst>
                                          <p:attrName>style.visibility</p:attrName>
                                        </p:attrNameLst>
                                      </p:cBhvr>
                                      <p:to>
                                        <p:strVal val="hidden"/>
                                      </p:to>
                                    </p:set>
                                  </p:subTnLst>
                                </p:cTn>
                              </p:par>
                              <p:par>
                                <p:cTn id="154" presetID="0" presetClass="path" presetSubtype="0" repeatCount="indefinite" accel="50000" decel="50000" fill="hold" grpId="0" nodeType="withEffect">
                                  <p:stCondLst>
                                    <p:cond delay="0"/>
                                  </p:stCondLst>
                                  <p:endCondLst>
                                    <p:cond evt="onNext" delay="0">
                                      <p:tgtEl>
                                        <p:sldTgt/>
                                      </p:tgtEl>
                                    </p:cond>
                                  </p:endCondLst>
                                  <p:childTnLst>
                                    <p:animMotion origin="layout" path="M 4.72222E-6 -4.07407E-6 L -0.2165 -0.05763 " pathEditMode="relative" rAng="0" ptsTypes="AA">
                                      <p:cBhvr>
                                        <p:cTn id="155" dur="2000" fill="hold"/>
                                        <p:tgtEl>
                                          <p:spTgt spid="818"/>
                                        </p:tgtEl>
                                        <p:attrNameLst>
                                          <p:attrName>ppt_x</p:attrName>
                                          <p:attrName>ppt_y</p:attrName>
                                        </p:attrNameLst>
                                      </p:cBhvr>
                                      <p:rCtr x="-1083300" y="-289400"/>
                                    </p:animMotion>
                                  </p:childTnLst>
                                  <p:subTnLst>
                                    <p:set>
                                      <p:cBhvr override="childStyle">
                                        <p:cTn dur="1" fill="hold" display="0" masterRel="nextClick" afterEffect="1"/>
                                        <p:tgtEl>
                                          <p:spTgt spid="818"/>
                                        </p:tgtEl>
                                        <p:attrNameLst>
                                          <p:attrName>style.visibility</p:attrName>
                                        </p:attrNameLst>
                                      </p:cBhvr>
                                      <p:to>
                                        <p:strVal val="hidden"/>
                                      </p:to>
                                    </p:set>
                                  </p:subTnLst>
                                </p:cTn>
                              </p:par>
                              <p:par>
                                <p:cTn id="156" presetID="0" presetClass="path" presetSubtype="0" repeatCount="indefinite" accel="50000" decel="50000" fill="hold" grpId="0" nodeType="withEffect">
                                  <p:stCondLst>
                                    <p:cond delay="0"/>
                                  </p:stCondLst>
                                  <p:endCondLst>
                                    <p:cond evt="onNext" delay="0">
                                      <p:tgtEl>
                                        <p:sldTgt/>
                                      </p:tgtEl>
                                    </p:cond>
                                  </p:endCondLst>
                                  <p:childTnLst>
                                    <p:animMotion origin="layout" path="M -2.5E-6 4.44444E-6 L -0.2401 -0.05764 " pathEditMode="relative" rAng="0" ptsTypes="AA">
                                      <p:cBhvr>
                                        <p:cTn id="157" dur="2000" fill="hold"/>
                                        <p:tgtEl>
                                          <p:spTgt spid="817"/>
                                        </p:tgtEl>
                                        <p:attrNameLst>
                                          <p:attrName>ppt_x</p:attrName>
                                          <p:attrName>ppt_y</p:attrName>
                                        </p:attrNameLst>
                                      </p:cBhvr>
                                      <p:rCtr x="-1201400" y="-289400"/>
                                    </p:animMotion>
                                  </p:childTnLst>
                                  <p:subTnLst>
                                    <p:set>
                                      <p:cBhvr override="childStyle">
                                        <p:cTn dur="1" fill="hold" display="0" masterRel="nextClick" afterEffect="1"/>
                                        <p:tgtEl>
                                          <p:spTgt spid="817"/>
                                        </p:tgtEl>
                                        <p:attrNameLst>
                                          <p:attrName>style.visibility</p:attrName>
                                        </p:attrNameLst>
                                      </p:cBhvr>
                                      <p:to>
                                        <p:strVal val="hidden"/>
                                      </p:to>
                                    </p:set>
                                  </p:subTnLst>
                                </p:cTn>
                              </p:par>
                              <p:par>
                                <p:cTn id="158" presetID="0" presetClass="path" presetSubtype="0" repeatCount="indefinite" accel="50000" decel="50000" fill="hold" grpId="0" nodeType="withEffect">
                                  <p:stCondLst>
                                    <p:cond delay="0"/>
                                  </p:stCondLst>
                                  <p:endCondLst>
                                    <p:cond evt="onNext" delay="0">
                                      <p:tgtEl>
                                        <p:sldTgt/>
                                      </p:tgtEl>
                                    </p:cond>
                                  </p:endCondLst>
                                  <p:childTnLst>
                                    <p:animMotion origin="layout" path="M -3.61111E-6 -1.11111E-6 L -0.24809 -0.21505 " pathEditMode="relative" rAng="0" ptsTypes="AA">
                                      <p:cBhvr>
                                        <p:cTn id="159" dur="1000" fill="hold"/>
                                        <p:tgtEl>
                                          <p:spTgt spid="816"/>
                                        </p:tgtEl>
                                        <p:attrNameLst>
                                          <p:attrName>ppt_x</p:attrName>
                                          <p:attrName>ppt_y</p:attrName>
                                        </p:attrNameLst>
                                      </p:cBhvr>
                                      <p:rCtr x="-1241300" y="-1076400"/>
                                    </p:animMotion>
                                  </p:childTnLst>
                                  <p:subTnLst>
                                    <p:set>
                                      <p:cBhvr override="childStyle">
                                        <p:cTn dur="1" fill="hold" display="0" masterRel="nextClick" afterEffect="1"/>
                                        <p:tgtEl>
                                          <p:spTgt spid="816"/>
                                        </p:tgtEl>
                                        <p:attrNameLst>
                                          <p:attrName>style.visibility</p:attrName>
                                        </p:attrNameLst>
                                      </p:cBhvr>
                                      <p:to>
                                        <p:strVal val="hidden"/>
                                      </p:to>
                                    </p:set>
                                  </p:subTnLst>
                                </p:cTn>
                              </p:par>
                              <p:par>
                                <p:cTn id="160" presetID="0" presetClass="path" presetSubtype="0" repeatCount="indefinite" accel="50000" decel="50000" fill="hold" grpId="0" nodeType="withEffect">
                                  <p:stCondLst>
                                    <p:cond delay="0"/>
                                  </p:stCondLst>
                                  <p:endCondLst>
                                    <p:cond evt="onNext" delay="0">
                                      <p:tgtEl>
                                        <p:sldTgt/>
                                      </p:tgtEl>
                                    </p:cond>
                                  </p:endCondLst>
                                  <p:childTnLst>
                                    <p:animMotion origin="layout" path="M -2.22222E-6 -1.11111E-6 L -0.2717 -0.21505 " pathEditMode="relative" rAng="0" ptsTypes="AA">
                                      <p:cBhvr>
                                        <p:cTn id="161" dur="1000" fill="hold"/>
                                        <p:tgtEl>
                                          <p:spTgt spid="815"/>
                                        </p:tgtEl>
                                        <p:attrNameLst>
                                          <p:attrName>ppt_x</p:attrName>
                                          <p:attrName>ppt_y</p:attrName>
                                        </p:attrNameLst>
                                      </p:cBhvr>
                                      <p:rCtr x="-1359400" y="-1076400"/>
                                    </p:animMotion>
                                  </p:childTnLst>
                                  <p:subTnLst>
                                    <p:set>
                                      <p:cBhvr override="childStyle">
                                        <p:cTn dur="1" fill="hold" display="0" masterRel="nextClick" afterEffect="1"/>
                                        <p:tgtEl>
                                          <p:spTgt spid="815"/>
                                        </p:tgtEl>
                                        <p:attrNameLst>
                                          <p:attrName>style.visibility</p:attrName>
                                        </p:attrNameLst>
                                      </p:cBhvr>
                                      <p:to>
                                        <p:strVal val="hidden"/>
                                      </p:to>
                                    </p:set>
                                  </p:subTnLst>
                                </p:cTn>
                              </p:par>
                              <p:par>
                                <p:cTn id="162" presetID="0" presetClass="path" presetSubtype="0" repeatCount="indefinite" accel="50000" decel="50000" fill="hold" grpId="0" nodeType="withEffect">
                                  <p:stCondLst>
                                    <p:cond delay="0"/>
                                  </p:stCondLst>
                                  <p:endCondLst>
                                    <p:cond evt="onNext" delay="0">
                                      <p:tgtEl>
                                        <p:sldTgt/>
                                      </p:tgtEl>
                                    </p:cond>
                                  </p:endCondLst>
                                  <p:childTnLst>
                                    <p:animMotion origin="layout" path="M 0 0 L -0.16528 -0.32546 " pathEditMode="relative" ptsTypes="AA">
                                      <p:cBhvr>
                                        <p:cTn id="163" dur="2000" fill="hold"/>
                                        <p:tgtEl>
                                          <p:spTgt spid="809"/>
                                        </p:tgtEl>
                                        <p:attrNameLst>
                                          <p:attrName>ppt_x</p:attrName>
                                          <p:attrName>ppt_y</p:attrName>
                                        </p:attrNameLst>
                                      </p:cBhvr>
                                    </p:animMotion>
                                  </p:childTnLst>
                                  <p:subTnLst>
                                    <p:set>
                                      <p:cBhvr override="childStyle">
                                        <p:cTn dur="1" fill="hold" display="0" masterRel="nextClick" afterEffect="1"/>
                                        <p:tgtEl>
                                          <p:spTgt spid="809"/>
                                        </p:tgtEl>
                                        <p:attrNameLst>
                                          <p:attrName>style.visibility</p:attrName>
                                        </p:attrNameLst>
                                      </p:cBhvr>
                                      <p:to>
                                        <p:strVal val="hidden"/>
                                      </p:to>
                                    </p:set>
                                  </p:subTnLst>
                                </p:cTn>
                              </p:par>
                              <p:par>
                                <p:cTn id="164" presetID="0" presetClass="path" presetSubtype="0" repeatCount="indefinite" accel="50000" decel="50000" fill="hold" grpId="0" nodeType="withEffect">
                                  <p:stCondLst>
                                    <p:cond delay="0"/>
                                  </p:stCondLst>
                                  <p:endCondLst>
                                    <p:cond evt="onNext" delay="0">
                                      <p:tgtEl>
                                        <p:sldTgt/>
                                      </p:tgtEl>
                                    </p:cond>
                                  </p:endCondLst>
                                  <p:childTnLst>
                                    <p:animMotion origin="layout" path="M 0 0 L -0.16528 -0.32546 " pathEditMode="relative" ptsTypes="AA">
                                      <p:cBhvr>
                                        <p:cTn id="165" dur="2000" fill="hold"/>
                                        <p:tgtEl>
                                          <p:spTgt spid="811"/>
                                        </p:tgtEl>
                                        <p:attrNameLst>
                                          <p:attrName>ppt_x</p:attrName>
                                          <p:attrName>ppt_y</p:attrName>
                                        </p:attrNameLst>
                                      </p:cBhvr>
                                    </p:animMotion>
                                  </p:childTnLst>
                                  <p:subTnLst>
                                    <p:set>
                                      <p:cBhvr override="childStyle">
                                        <p:cTn dur="1" fill="hold" display="0" masterRel="nextClick" afterEffect="1"/>
                                        <p:tgtEl>
                                          <p:spTgt spid="811"/>
                                        </p:tgtEl>
                                        <p:attrNameLst>
                                          <p:attrName>style.visibility</p:attrName>
                                        </p:attrNameLst>
                                      </p:cBhvr>
                                      <p:to>
                                        <p:strVal val="hidden"/>
                                      </p:to>
                                    </p:set>
                                  </p:subTnLst>
                                </p:cTn>
                              </p:par>
                            </p:childTnLst>
                          </p:cTn>
                        </p:par>
                      </p:childTnLst>
                    </p:cTn>
                  </p:par>
                  <p:par>
                    <p:cTn id="166" fill="hold" nodeType="clickPar">
                      <p:stCondLst>
                        <p:cond delay="indefinite"/>
                      </p:stCondLst>
                      <p:childTnLst>
                        <p:par>
                          <p:cTn id="167" fill="hold" nodeType="withGroup">
                            <p:stCondLst>
                              <p:cond delay="0"/>
                            </p:stCondLst>
                            <p:childTnLst>
                              <p:par>
                                <p:cTn id="168" presetID="1" presetClass="exit" presetSubtype="0" fill="hold" nodeType="clickEffect">
                                  <p:stCondLst>
                                    <p:cond delay="0"/>
                                  </p:stCondLst>
                                  <p:childTnLst>
                                    <p:set>
                                      <p:cBhvr>
                                        <p:cTn id="169" dur="1" fill="hold">
                                          <p:stCondLst>
                                            <p:cond delay="0"/>
                                          </p:stCondLst>
                                        </p:cTn>
                                        <p:tgtEl>
                                          <p:spTgt spid="669"/>
                                        </p:tgtEl>
                                        <p:attrNameLst>
                                          <p:attrName>style.visibility</p:attrName>
                                        </p:attrNameLst>
                                      </p:cBhvr>
                                      <p:to>
                                        <p:strVal val="hidden"/>
                                      </p:to>
                                    </p:set>
                                  </p:childTnLst>
                                </p:cTn>
                              </p:par>
                            </p:childTnLst>
                          </p:cTn>
                        </p:par>
                        <p:par>
                          <p:cTn id="170" fill="hold" nodeType="afterGroup">
                            <p:stCondLst>
                              <p:cond delay="0"/>
                            </p:stCondLst>
                            <p:childTnLst>
                              <p:par>
                                <p:cTn id="171" presetID="1" presetClass="exit" presetSubtype="0" fill="hold" nodeType="afterEffect">
                                  <p:stCondLst>
                                    <p:cond delay="0"/>
                                  </p:stCondLst>
                                  <p:childTnLst>
                                    <p:set>
                                      <p:cBhvr>
                                        <p:cTn id="172" dur="1" fill="hold">
                                          <p:stCondLst>
                                            <p:cond delay="0"/>
                                          </p:stCondLst>
                                        </p:cTn>
                                        <p:tgtEl>
                                          <p:spTgt spid="631"/>
                                        </p:tgtEl>
                                        <p:attrNameLst>
                                          <p:attrName>style.visibility</p:attrName>
                                        </p:attrNameLst>
                                      </p:cBhvr>
                                      <p:to>
                                        <p:strVal val="hidden"/>
                                      </p:to>
                                    </p:set>
                                  </p:childTnLst>
                                </p:cTn>
                              </p:par>
                            </p:childTnLst>
                          </p:cTn>
                        </p:par>
                        <p:par>
                          <p:cTn id="173" fill="hold" nodeType="afterGroup">
                            <p:stCondLst>
                              <p:cond delay="0"/>
                            </p:stCondLst>
                            <p:childTnLst>
                              <p:par>
                                <p:cTn id="174" presetID="1" presetClass="exit" presetSubtype="0" fill="hold" nodeType="afterEffect">
                                  <p:stCondLst>
                                    <p:cond delay="0"/>
                                  </p:stCondLst>
                                  <p:childTnLst>
                                    <p:set>
                                      <p:cBhvr>
                                        <p:cTn id="175" dur="1" fill="hold">
                                          <p:stCondLst>
                                            <p:cond delay="0"/>
                                          </p:stCondLst>
                                        </p:cTn>
                                        <p:tgtEl>
                                          <p:spTgt spid="611"/>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0" presetClass="entr" presetSubtype="0" fill="hold" nodeType="clickEffect">
                                  <p:stCondLst>
                                    <p:cond delay="0"/>
                                  </p:stCondLst>
                                  <p:childTnLst>
                                    <p:set>
                                      <p:cBhvr>
                                        <p:cTn id="179" dur="1" fill="hold">
                                          <p:stCondLst>
                                            <p:cond delay="0"/>
                                          </p:stCondLst>
                                        </p:cTn>
                                        <p:tgtEl>
                                          <p:spTgt spid="637"/>
                                        </p:tgtEl>
                                        <p:attrNameLst>
                                          <p:attrName>style.visibility</p:attrName>
                                        </p:attrNameLst>
                                      </p:cBhvr>
                                      <p:to>
                                        <p:strVal val="visible"/>
                                      </p:to>
                                    </p:set>
                                    <p:animEffect transition="in" filter="wedge">
                                      <p:cBhvr>
                                        <p:cTn id="180" dur="1000"/>
                                        <p:tgtEl>
                                          <p:spTgt spid="63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686"/>
                                        </p:tgtEl>
                                        <p:attrNameLst>
                                          <p:attrName>style.visibility</p:attrName>
                                        </p:attrNameLst>
                                      </p:cBhvr>
                                      <p:to>
                                        <p:strVal val="visible"/>
                                      </p:to>
                                    </p:set>
                                    <p:animEffect transition="in" filter="fade">
                                      <p:cBhvr>
                                        <p:cTn id="183" dur="1000"/>
                                        <p:tgtEl>
                                          <p:spTgt spid="686"/>
                                        </p:tgtEl>
                                      </p:cBhvr>
                                    </p:animEffect>
                                  </p:childTnLst>
                                </p:cTn>
                              </p:par>
                              <p:par>
                                <p:cTn id="184" presetID="1" presetClass="entr" presetSubtype="0" fill="hold" grpId="0" nodeType="withEffect">
                                  <p:stCondLst>
                                    <p:cond delay="0"/>
                                  </p:stCondLst>
                                  <p:childTnLst>
                                    <p:set>
                                      <p:cBhvr>
                                        <p:cTn id="185" dur="1" fill="hold">
                                          <p:stCondLst>
                                            <p:cond delay="0"/>
                                          </p:stCondLst>
                                        </p:cTn>
                                        <p:tgtEl>
                                          <p:spTgt spid="85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860"/>
                                        </p:tgtEl>
                                        <p:attrNameLst>
                                          <p:attrName>style.visibility</p:attrName>
                                        </p:attrNameLst>
                                      </p:cBhvr>
                                      <p:to>
                                        <p:strVal val="visible"/>
                                      </p:to>
                                    </p:set>
                                  </p:childTnLst>
                                </p:cTn>
                              </p:par>
                            </p:childTnLst>
                          </p:cTn>
                        </p:par>
                        <p:par>
                          <p:cTn id="188" fill="hold" nodeType="afterGroup">
                            <p:stCondLst>
                              <p:cond delay="1000"/>
                            </p:stCondLst>
                            <p:childTnLst>
                              <p:par>
                                <p:cTn id="189" presetID="20" presetClass="entr" presetSubtype="0" fill="hold" nodeType="afterEffect">
                                  <p:stCondLst>
                                    <p:cond delay="0"/>
                                  </p:stCondLst>
                                  <p:childTnLst>
                                    <p:set>
                                      <p:cBhvr>
                                        <p:cTn id="190" dur="1" fill="hold">
                                          <p:stCondLst>
                                            <p:cond delay="0"/>
                                          </p:stCondLst>
                                        </p:cTn>
                                        <p:tgtEl>
                                          <p:spTgt spid="638"/>
                                        </p:tgtEl>
                                        <p:attrNameLst>
                                          <p:attrName>style.visibility</p:attrName>
                                        </p:attrNameLst>
                                      </p:cBhvr>
                                      <p:to>
                                        <p:strVal val="visible"/>
                                      </p:to>
                                    </p:set>
                                    <p:animEffect transition="in" filter="wedge">
                                      <p:cBhvr>
                                        <p:cTn id="191" dur="1000"/>
                                        <p:tgtEl>
                                          <p:spTgt spid="63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692"/>
                                        </p:tgtEl>
                                        <p:attrNameLst>
                                          <p:attrName>style.visibility</p:attrName>
                                        </p:attrNameLst>
                                      </p:cBhvr>
                                      <p:to>
                                        <p:strVal val="visible"/>
                                      </p:to>
                                    </p:set>
                                    <p:animEffect transition="in" filter="fade">
                                      <p:cBhvr>
                                        <p:cTn id="194" dur="1000"/>
                                        <p:tgtEl>
                                          <p:spTgt spid="692"/>
                                        </p:tgtEl>
                                      </p:cBhvr>
                                    </p:animEffect>
                                  </p:childTnLst>
                                </p:cTn>
                              </p:par>
                              <p:par>
                                <p:cTn id="195" presetID="1" presetClass="entr" presetSubtype="0" fill="hold" grpId="0" nodeType="withEffect">
                                  <p:stCondLst>
                                    <p:cond delay="0"/>
                                  </p:stCondLst>
                                  <p:childTnLst>
                                    <p:set>
                                      <p:cBhvr>
                                        <p:cTn id="196" dur="1" fill="hold">
                                          <p:stCondLst>
                                            <p:cond delay="0"/>
                                          </p:stCondLst>
                                        </p:cTn>
                                        <p:tgtEl>
                                          <p:spTgt spid="670"/>
                                        </p:tgtEl>
                                        <p:attrNameLst>
                                          <p:attrName>style.visibility</p:attrName>
                                        </p:attrNameLst>
                                      </p:cBhvr>
                                      <p:to>
                                        <p:strVal val="visible"/>
                                      </p:to>
                                    </p:set>
                                  </p:childTnLst>
                                </p:cTn>
                              </p:par>
                            </p:childTnLst>
                          </p:cTn>
                        </p:par>
                        <p:par>
                          <p:cTn id="197" fill="hold" nodeType="afterGroup">
                            <p:stCondLst>
                              <p:cond delay="2000"/>
                            </p:stCondLst>
                            <p:childTnLst>
                              <p:par>
                                <p:cTn id="198" presetID="20" presetClass="entr" presetSubtype="0" fill="hold" nodeType="afterEffect">
                                  <p:stCondLst>
                                    <p:cond delay="0"/>
                                  </p:stCondLst>
                                  <p:childTnLst>
                                    <p:set>
                                      <p:cBhvr>
                                        <p:cTn id="199" dur="1" fill="hold">
                                          <p:stCondLst>
                                            <p:cond delay="0"/>
                                          </p:stCondLst>
                                        </p:cTn>
                                        <p:tgtEl>
                                          <p:spTgt spid="640"/>
                                        </p:tgtEl>
                                        <p:attrNameLst>
                                          <p:attrName>style.visibility</p:attrName>
                                        </p:attrNameLst>
                                      </p:cBhvr>
                                      <p:to>
                                        <p:strVal val="visible"/>
                                      </p:to>
                                    </p:set>
                                    <p:animEffect transition="in" filter="wedge">
                                      <p:cBhvr>
                                        <p:cTn id="200" dur="1000"/>
                                        <p:tgtEl>
                                          <p:spTgt spid="640"/>
                                        </p:tgtEl>
                                      </p:cBhvr>
                                    </p:animEffect>
                                  </p:childTnLst>
                                </p:cTn>
                              </p:par>
                              <p:par>
                                <p:cTn id="201" presetID="1" presetClass="entr" presetSubtype="0" fill="hold" grpId="0" nodeType="withEffect">
                                  <p:stCondLst>
                                    <p:cond delay="0"/>
                                  </p:stCondLst>
                                  <p:childTnLst>
                                    <p:set>
                                      <p:cBhvr>
                                        <p:cTn id="202" dur="1" fill="hold">
                                          <p:stCondLst>
                                            <p:cond delay="0"/>
                                          </p:stCondLst>
                                        </p:cTn>
                                        <p:tgtEl>
                                          <p:spTgt spid="673"/>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671"/>
                                        </p:tgtEl>
                                        <p:attrNameLst>
                                          <p:attrName>style.visibility</p:attrName>
                                        </p:attrNameLst>
                                      </p:cBhvr>
                                      <p:to>
                                        <p:strVal val="visible"/>
                                      </p:to>
                                    </p:set>
                                  </p:childTnLst>
                                </p:cTn>
                              </p:par>
                            </p:childTnLst>
                          </p:cTn>
                        </p:par>
                        <p:par>
                          <p:cTn id="205" fill="hold" nodeType="afterGroup">
                            <p:stCondLst>
                              <p:cond delay="3000"/>
                            </p:stCondLst>
                            <p:childTnLst>
                              <p:par>
                                <p:cTn id="206" presetID="20" presetClass="entr" presetSubtype="0" fill="hold" nodeType="afterEffect">
                                  <p:stCondLst>
                                    <p:cond delay="0"/>
                                  </p:stCondLst>
                                  <p:childTnLst>
                                    <p:set>
                                      <p:cBhvr>
                                        <p:cTn id="207" dur="1" fill="hold">
                                          <p:stCondLst>
                                            <p:cond delay="0"/>
                                          </p:stCondLst>
                                        </p:cTn>
                                        <p:tgtEl>
                                          <p:spTgt spid="639"/>
                                        </p:tgtEl>
                                        <p:attrNameLst>
                                          <p:attrName>style.visibility</p:attrName>
                                        </p:attrNameLst>
                                      </p:cBhvr>
                                      <p:to>
                                        <p:strVal val="visible"/>
                                      </p:to>
                                    </p:set>
                                    <p:animEffect transition="in" filter="wedge">
                                      <p:cBhvr>
                                        <p:cTn id="208" dur="1000"/>
                                        <p:tgtEl>
                                          <p:spTgt spid="63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694"/>
                                        </p:tgtEl>
                                        <p:attrNameLst>
                                          <p:attrName>style.visibility</p:attrName>
                                        </p:attrNameLst>
                                      </p:cBhvr>
                                      <p:to>
                                        <p:strVal val="visible"/>
                                      </p:to>
                                    </p:set>
                                    <p:animEffect transition="in" filter="fade">
                                      <p:cBhvr>
                                        <p:cTn id="211" dur="1000"/>
                                        <p:tgtEl>
                                          <p:spTgt spid="694"/>
                                        </p:tgtEl>
                                      </p:cBhvr>
                                    </p:animEffect>
                                  </p:childTnLst>
                                </p:cTn>
                              </p:par>
                              <p:par>
                                <p:cTn id="212" presetID="1" presetClass="entr" presetSubtype="0" fill="hold" grpId="0" nodeType="withEffect">
                                  <p:stCondLst>
                                    <p:cond delay="0"/>
                                  </p:stCondLst>
                                  <p:childTnLst>
                                    <p:set>
                                      <p:cBhvr>
                                        <p:cTn id="213" dur="1" fill="hold">
                                          <p:stCondLst>
                                            <p:cond delay="0"/>
                                          </p:stCondLst>
                                        </p:cTn>
                                        <p:tgtEl>
                                          <p:spTgt spid="674"/>
                                        </p:tgtEl>
                                        <p:attrNameLst>
                                          <p:attrName>style.visibility</p:attrName>
                                        </p:attrNameLst>
                                      </p:cBhvr>
                                      <p:to>
                                        <p:strVal val="visible"/>
                                      </p:to>
                                    </p:set>
                                  </p:childTnLst>
                                </p:cTn>
                              </p:par>
                            </p:childTnLst>
                          </p:cTn>
                        </p:par>
                        <p:par>
                          <p:cTn id="214" fill="hold" nodeType="afterGroup">
                            <p:stCondLst>
                              <p:cond delay="4000"/>
                            </p:stCondLst>
                            <p:childTnLst>
                              <p:par>
                                <p:cTn id="215" presetID="20" presetClass="entr" presetSubtype="0" fill="hold" nodeType="afterEffect">
                                  <p:stCondLst>
                                    <p:cond delay="0"/>
                                  </p:stCondLst>
                                  <p:childTnLst>
                                    <p:set>
                                      <p:cBhvr>
                                        <p:cTn id="216" dur="1" fill="hold">
                                          <p:stCondLst>
                                            <p:cond delay="0"/>
                                          </p:stCondLst>
                                        </p:cTn>
                                        <p:tgtEl>
                                          <p:spTgt spid="641"/>
                                        </p:tgtEl>
                                        <p:attrNameLst>
                                          <p:attrName>style.visibility</p:attrName>
                                        </p:attrNameLst>
                                      </p:cBhvr>
                                      <p:to>
                                        <p:strVal val="visible"/>
                                      </p:to>
                                    </p:set>
                                    <p:animEffect transition="in" filter="wedge">
                                      <p:cBhvr>
                                        <p:cTn id="217" dur="1000"/>
                                        <p:tgtEl>
                                          <p:spTgt spid="64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693"/>
                                        </p:tgtEl>
                                        <p:attrNameLst>
                                          <p:attrName>style.visibility</p:attrName>
                                        </p:attrNameLst>
                                      </p:cBhvr>
                                      <p:to>
                                        <p:strVal val="visible"/>
                                      </p:to>
                                    </p:set>
                                    <p:animEffect transition="in" filter="fade">
                                      <p:cBhvr>
                                        <p:cTn id="220" dur="1000"/>
                                        <p:tgtEl>
                                          <p:spTgt spid="693"/>
                                        </p:tgtEl>
                                      </p:cBhvr>
                                    </p:animEffect>
                                  </p:childTnLst>
                                </p:cTn>
                              </p:par>
                              <p:par>
                                <p:cTn id="221" presetID="1" presetClass="entr" presetSubtype="0" fill="hold" grpId="0" nodeType="withEffect">
                                  <p:stCondLst>
                                    <p:cond delay="0"/>
                                  </p:stCondLst>
                                  <p:childTnLst>
                                    <p:set>
                                      <p:cBhvr>
                                        <p:cTn id="222" dur="1" fill="hold">
                                          <p:stCondLst>
                                            <p:cond delay="0"/>
                                          </p:stCondLst>
                                        </p:cTn>
                                        <p:tgtEl>
                                          <p:spTgt spid="672"/>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675"/>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109173"/>
                                        </p:tgtEl>
                                        <p:attrNameLst>
                                          <p:attrName>style.visibility</p:attrName>
                                        </p:attrNameLst>
                                      </p:cBhvr>
                                      <p:to>
                                        <p:strVal val="visible"/>
                                      </p:to>
                                    </p:set>
                                    <p:animEffect transition="in" filter="wipe(down)">
                                      <p:cBhvr>
                                        <p:cTn id="229" dur="1000"/>
                                        <p:tgtEl>
                                          <p:spTgt spid="109173"/>
                                        </p:tgtEl>
                                      </p:cBhvr>
                                    </p:animEffect>
                                  </p:childTnLst>
                                </p:cTn>
                              </p:par>
                            </p:childTnLst>
                          </p:cTn>
                        </p:par>
                        <p:par>
                          <p:cTn id="230" fill="hold" nodeType="afterGroup">
                            <p:stCondLst>
                              <p:cond delay="1000"/>
                            </p:stCondLst>
                            <p:childTnLst>
                              <p:par>
                                <p:cTn id="231" presetID="22" presetClass="entr" presetSubtype="4" fill="hold" nodeType="afterEffect">
                                  <p:stCondLst>
                                    <p:cond delay="0"/>
                                  </p:stCondLst>
                                  <p:childTnLst>
                                    <p:set>
                                      <p:cBhvr>
                                        <p:cTn id="232" dur="1" fill="hold">
                                          <p:stCondLst>
                                            <p:cond delay="0"/>
                                          </p:stCondLst>
                                        </p:cTn>
                                        <p:tgtEl>
                                          <p:spTgt spid="643"/>
                                        </p:tgtEl>
                                        <p:attrNameLst>
                                          <p:attrName>style.visibility</p:attrName>
                                        </p:attrNameLst>
                                      </p:cBhvr>
                                      <p:to>
                                        <p:strVal val="visible"/>
                                      </p:to>
                                    </p:set>
                                    <p:animEffect transition="in" filter="wipe(down)">
                                      <p:cBhvr>
                                        <p:cTn id="233" dur="1000"/>
                                        <p:tgtEl>
                                          <p:spTgt spid="643"/>
                                        </p:tgtEl>
                                      </p:cBhvr>
                                    </p:animEffect>
                                  </p:childTnLst>
                                </p:cTn>
                              </p:par>
                              <p:par>
                                <p:cTn id="234" presetID="10" presetClass="entr" presetSubtype="0" fill="hold" nodeType="withEffect">
                                  <p:stCondLst>
                                    <p:cond delay="0"/>
                                  </p:stCondLst>
                                  <p:childTnLst>
                                    <p:set>
                                      <p:cBhvr>
                                        <p:cTn id="235" dur="1" fill="hold">
                                          <p:stCondLst>
                                            <p:cond delay="0"/>
                                          </p:stCondLst>
                                        </p:cTn>
                                        <p:tgtEl>
                                          <p:spTgt spid="37"/>
                                        </p:tgtEl>
                                        <p:attrNameLst>
                                          <p:attrName>style.visibility</p:attrName>
                                        </p:attrNameLst>
                                      </p:cBhvr>
                                      <p:to>
                                        <p:strVal val="visible"/>
                                      </p:to>
                                    </p:set>
                                    <p:animEffect transition="in" filter="fade">
                                      <p:cBhvr>
                                        <p:cTn id="23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0"/>
      <p:bldP spid="625" grpId="1"/>
      <p:bldP spid="626" grpId="0" animBg="1"/>
      <p:bldP spid="626" grpId="1" animBg="1"/>
      <p:bldP spid="632" grpId="0" animBg="1"/>
      <p:bldP spid="633" grpId="0" animBg="1"/>
      <p:bldP spid="634" grpId="0"/>
      <p:bldP spid="635" grpId="0"/>
      <p:bldP spid="642" grpId="0"/>
      <p:bldP spid="644" grpId="0" animBg="1"/>
      <p:bldP spid="644" grpId="1" animBg="1"/>
      <p:bldP spid="655" grpId="0"/>
      <p:bldP spid="666" grpId="0"/>
      <p:bldP spid="667" grpId="0" animBg="1"/>
      <p:bldP spid="668" grpId="0" animBg="1"/>
      <p:bldP spid="670" grpId="0"/>
      <p:bldP spid="671" grpId="0"/>
      <p:bldP spid="672" grpId="0"/>
      <p:bldP spid="673" grpId="0"/>
      <p:bldP spid="674" grpId="0"/>
      <p:bldP spid="675" grpId="0"/>
      <p:bldP spid="686" grpId="0"/>
      <p:bldP spid="692" grpId="0"/>
      <p:bldP spid="693" grpId="0"/>
      <p:bldP spid="694" grpId="0"/>
      <p:bldP spid="809" grpId="0" animBg="1"/>
      <p:bldP spid="809" grpId="1" animBg="1"/>
      <p:bldP spid="810" grpId="0" animBg="1"/>
      <p:bldP spid="810" grpId="1" animBg="1"/>
      <p:bldP spid="811" grpId="0" animBg="1"/>
      <p:bldP spid="811" grpId="1" animBg="1"/>
      <p:bldP spid="812" grpId="0" animBg="1"/>
      <p:bldP spid="812" grpId="1" animBg="1"/>
      <p:bldP spid="813" grpId="0" animBg="1"/>
      <p:bldP spid="813" grpId="1" animBg="1"/>
      <p:bldP spid="814" grpId="0" animBg="1"/>
      <p:bldP spid="814" grpId="1" animBg="1"/>
      <p:bldP spid="815" grpId="0" animBg="1"/>
      <p:bldP spid="815" grpId="1" animBg="1"/>
      <p:bldP spid="816" grpId="0" animBg="1"/>
      <p:bldP spid="816" grpId="1" animBg="1"/>
      <p:bldP spid="817" grpId="0" animBg="1"/>
      <p:bldP spid="817" grpId="1" animBg="1"/>
      <p:bldP spid="818" grpId="0" animBg="1"/>
      <p:bldP spid="818" grpId="1" animBg="1"/>
      <p:bldP spid="859" grpId="0"/>
      <p:bldP spid="860" grpId="0"/>
      <p:bldP spid="1091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662" y="1931988"/>
            <a:ext cx="7143750" cy="343492"/>
          </a:xfrm>
        </p:spPr>
        <p:txBody>
          <a:bodyPr/>
          <a:lstStyle/>
          <a:p>
            <a:r>
              <a:rPr lang="ru-RU" sz="2400" dirty="0">
                <a:solidFill>
                  <a:srgbClr val="0070C0"/>
                </a:solidFill>
                <a:latin typeface="微软雅黑" pitchFamily="34" charset="-122"/>
                <a:ea typeface="微软雅黑" pitchFamily="34" charset="-122"/>
              </a:rPr>
              <a:t>Спасибо за внимание !</a:t>
            </a:r>
          </a:p>
        </p:txBody>
      </p:sp>
    </p:spTree>
    <p:extLst>
      <p:ext uri="{BB962C8B-B14F-4D97-AF65-F5344CB8AC3E}">
        <p14:creationId xmlns:p14="http://schemas.microsoft.com/office/powerpoint/2010/main" val="429196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1" y="998730"/>
            <a:ext cx="8353424" cy="540543"/>
          </a:xfrm>
        </p:spPr>
        <p:txBody>
          <a:bodyPr>
            <a:normAutofit/>
          </a:bodyPr>
          <a:lstStyle/>
          <a:p>
            <a:r>
              <a:rPr lang="en-US" altLang="zh-CN" sz="2100" dirty="0"/>
              <a:t>Inspur – </a:t>
            </a:r>
            <a:r>
              <a:rPr lang="ru-RU" altLang="zh-CN" sz="2100" dirty="0"/>
              <a:t>Один из Лидирующих Провайдеров Облачных Услуг</a:t>
            </a:r>
            <a:endParaRPr lang="zh-CN" altLang="en-US" sz="2100" dirty="0"/>
          </a:p>
        </p:txBody>
      </p:sp>
      <p:sp>
        <p:nvSpPr>
          <p:cNvPr id="4" name="页脚占位符 3"/>
          <p:cNvSpPr>
            <a:spLocks noGrp="1"/>
          </p:cNvSpPr>
          <p:nvPr>
            <p:ph type="ftr" sz="quarter" idx="3"/>
          </p:nvPr>
        </p:nvSpPr>
        <p:spPr/>
        <p:txBody>
          <a:bodyPr/>
          <a:lstStyle/>
          <a:p>
            <a:r>
              <a:rPr lang="en-US" altLang="zh-CN" dirty="0" smtClean="0">
                <a:solidFill>
                  <a:srgbClr val="FFFFFF"/>
                </a:solidFill>
              </a:rPr>
              <a:t>/34</a:t>
            </a:r>
            <a:endParaRPr lang="zh-CN" altLang="en-US" dirty="0">
              <a:solidFill>
                <a:srgbClr val="FFFFFF"/>
              </a:solidFill>
            </a:endParaRPr>
          </a:p>
        </p:txBody>
      </p:sp>
      <p:sp>
        <p:nvSpPr>
          <p:cNvPr id="5" name="灯片编号占位符 4"/>
          <p:cNvSpPr>
            <a:spLocks noGrp="1"/>
          </p:cNvSpPr>
          <p:nvPr>
            <p:ph type="sldNum" sz="quarter" idx="4"/>
          </p:nvPr>
        </p:nvSpPr>
        <p:spPr/>
        <p:txBody>
          <a:bodyPr/>
          <a:lstStyle/>
          <a:p>
            <a:fld id="{49F4BA8F-7B64-4198-9505-0CB5D4D3B366}" type="slidenum">
              <a:rPr lang="en-US" altLang="zh-CN">
                <a:solidFill>
                  <a:srgbClr val="FFFFFF"/>
                </a:solidFill>
              </a:rPr>
              <a:pPr/>
              <a:t>2</a:t>
            </a:fld>
            <a:endParaRPr lang="en-US" dirty="0">
              <a:solidFill>
                <a:srgbClr val="FFFFFF"/>
              </a:solidFill>
            </a:endParaRPr>
          </a:p>
        </p:txBody>
      </p:sp>
      <p:pic>
        <p:nvPicPr>
          <p:cNvPr id="1026" name="Picture 2" descr="C:\Users\Administrator\Desktop\海外集团介绍\S01南立面.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514" y="1754814"/>
            <a:ext cx="3902949" cy="386867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4110984" y="1700809"/>
            <a:ext cx="4835503" cy="3601852"/>
            <a:chOff x="5625328" y="2182011"/>
            <a:chExt cx="6652759" cy="3736602"/>
          </a:xfrm>
        </p:grpSpPr>
        <p:grpSp>
          <p:nvGrpSpPr>
            <p:cNvPr id="7" name="组合 6"/>
            <p:cNvGrpSpPr/>
            <p:nvPr/>
          </p:nvGrpSpPr>
          <p:grpSpPr>
            <a:xfrm>
              <a:off x="5649441" y="2182011"/>
              <a:ext cx="6628646" cy="3736602"/>
              <a:chOff x="863669" y="1765721"/>
              <a:chExt cx="7856995" cy="3736602"/>
            </a:xfrm>
          </p:grpSpPr>
          <p:sp>
            <p:nvSpPr>
              <p:cNvPr id="26" name="TextBox 25"/>
              <p:cNvSpPr txBox="1"/>
              <p:nvPr/>
            </p:nvSpPr>
            <p:spPr>
              <a:xfrm>
                <a:off x="880869" y="1765721"/>
                <a:ext cx="7809608" cy="526830"/>
              </a:xfrm>
              <a:prstGeom prst="rect">
                <a:avLst/>
              </a:prstGeom>
              <a:noFill/>
            </p:spPr>
            <p:txBody>
              <a:bodyPr wrap="square" rtlCol="0">
                <a:spAutoFit/>
              </a:bodyPr>
              <a:lstStyle/>
              <a:p>
                <a:pPr>
                  <a:lnSpc>
                    <a:spcPct val="150000"/>
                  </a:lnSpc>
                </a:pPr>
                <a:r>
                  <a:rPr lang="ru-RU" altLang="zh-CN" sz="1500" dirty="0">
                    <a:solidFill>
                      <a:srgbClr val="4C4C4C"/>
                    </a:solidFill>
                  </a:rPr>
                  <a:t>Опыт работы на рынке ИТ </a:t>
                </a:r>
                <a:r>
                  <a:rPr lang="ru-RU" altLang="zh-CN" dirty="0">
                    <a:solidFill>
                      <a:srgbClr val="0062AC"/>
                    </a:solidFill>
                    <a:latin typeface="Arial Black"/>
                  </a:rPr>
                  <a:t>с</a:t>
                </a:r>
                <a:r>
                  <a:rPr lang="en-US" altLang="zh-CN" dirty="0">
                    <a:solidFill>
                      <a:srgbClr val="0062AC"/>
                    </a:solidFill>
                    <a:latin typeface="Arial Black"/>
                  </a:rPr>
                  <a:t> 1945</a:t>
                </a:r>
                <a:r>
                  <a:rPr lang="ru-RU" altLang="zh-CN" dirty="0">
                    <a:solidFill>
                      <a:srgbClr val="0062AC"/>
                    </a:solidFill>
                    <a:latin typeface="Arial Black"/>
                  </a:rPr>
                  <a:t> года</a:t>
                </a:r>
                <a:endParaRPr lang="en-US" altLang="zh-CN" dirty="0">
                  <a:solidFill>
                    <a:srgbClr val="0062AC"/>
                  </a:solidFill>
                  <a:latin typeface="Arial Black"/>
                </a:endParaRPr>
              </a:p>
            </p:txBody>
          </p:sp>
          <p:sp>
            <p:nvSpPr>
              <p:cNvPr id="11" name="TextBox 25"/>
              <p:cNvSpPr txBox="1"/>
              <p:nvPr/>
            </p:nvSpPr>
            <p:spPr>
              <a:xfrm>
                <a:off x="863669" y="2886250"/>
                <a:ext cx="7680853" cy="383149"/>
              </a:xfrm>
              <a:prstGeom prst="rect">
                <a:avLst/>
              </a:prstGeom>
              <a:noFill/>
            </p:spPr>
            <p:txBody>
              <a:bodyPr wrap="square" rtlCol="0">
                <a:spAutoFit/>
              </a:bodyPr>
              <a:lstStyle/>
              <a:p>
                <a:r>
                  <a:rPr lang="en-US" altLang="zh-CN" dirty="0">
                    <a:solidFill>
                      <a:srgbClr val="0062AC"/>
                    </a:solidFill>
                    <a:latin typeface="Arial Black"/>
                  </a:rPr>
                  <a:t>8.2 </a:t>
                </a:r>
                <a:r>
                  <a:rPr lang="ru-RU" altLang="zh-CN" dirty="0">
                    <a:solidFill>
                      <a:srgbClr val="0062AC"/>
                    </a:solidFill>
                    <a:latin typeface="Arial Black"/>
                  </a:rPr>
                  <a:t>млрд.</a:t>
                </a:r>
                <a:r>
                  <a:rPr lang="en-US" altLang="zh-CN" dirty="0">
                    <a:solidFill>
                      <a:srgbClr val="0062AC"/>
                    </a:solidFill>
                    <a:latin typeface="Arial Black"/>
                  </a:rPr>
                  <a:t> </a:t>
                </a:r>
                <a:r>
                  <a:rPr lang="en-US" altLang="zh-CN" sz="1500" dirty="0">
                    <a:solidFill>
                      <a:srgbClr val="4C4C4C"/>
                    </a:solidFill>
                  </a:rPr>
                  <a:t>(USD) </a:t>
                </a:r>
                <a:r>
                  <a:rPr lang="ru-RU" altLang="zh-CN" sz="1500" dirty="0">
                    <a:solidFill>
                      <a:srgbClr val="4C4C4C"/>
                    </a:solidFill>
                  </a:rPr>
                  <a:t>оборот в </a:t>
                </a:r>
                <a:r>
                  <a:rPr lang="en-US" altLang="zh-CN" sz="1500" dirty="0">
                    <a:solidFill>
                      <a:srgbClr val="4C4C4C"/>
                    </a:solidFill>
                  </a:rPr>
                  <a:t>2014</a:t>
                </a:r>
                <a:r>
                  <a:rPr lang="ru-RU" altLang="zh-CN" sz="1500" dirty="0">
                    <a:solidFill>
                      <a:srgbClr val="4C4C4C"/>
                    </a:solidFill>
                  </a:rPr>
                  <a:t> году</a:t>
                </a:r>
                <a:endParaRPr lang="zh-CN" altLang="en-US" sz="1500" dirty="0">
                  <a:solidFill>
                    <a:srgbClr val="4C4C4C"/>
                  </a:solidFill>
                </a:endParaRPr>
              </a:p>
            </p:txBody>
          </p:sp>
          <p:sp>
            <p:nvSpPr>
              <p:cNvPr id="14" name="TextBox 25"/>
              <p:cNvSpPr txBox="1"/>
              <p:nvPr/>
            </p:nvSpPr>
            <p:spPr>
              <a:xfrm>
                <a:off x="880869" y="3950752"/>
                <a:ext cx="6480041" cy="431042"/>
              </a:xfrm>
              <a:prstGeom prst="rect">
                <a:avLst/>
              </a:prstGeom>
              <a:noFill/>
            </p:spPr>
            <p:txBody>
              <a:bodyPr wrap="square" rtlCol="0">
                <a:spAutoFit/>
              </a:bodyPr>
              <a:lstStyle/>
              <a:p>
                <a:r>
                  <a:rPr lang="en-US" altLang="zh-CN" sz="2100" dirty="0">
                    <a:solidFill>
                      <a:srgbClr val="FF6600"/>
                    </a:solidFill>
                    <a:latin typeface="Arial Black"/>
                  </a:rPr>
                  <a:t>TOP5</a:t>
                </a:r>
                <a:r>
                  <a:rPr lang="zh-CN" altLang="en-US" sz="2100" dirty="0">
                    <a:solidFill>
                      <a:srgbClr val="0062AC"/>
                    </a:solidFill>
                    <a:latin typeface="Arial Black"/>
                  </a:rPr>
                  <a:t> </a:t>
                </a:r>
                <a:r>
                  <a:rPr lang="ru-RU" altLang="zh-CN" sz="1500" dirty="0">
                    <a:solidFill>
                      <a:srgbClr val="4C4C4C"/>
                    </a:solidFill>
                  </a:rPr>
                  <a:t>поставщик серверов в мире</a:t>
                </a:r>
                <a:endParaRPr lang="zh-CN" altLang="en-US" sz="1500" dirty="0">
                  <a:solidFill>
                    <a:srgbClr val="4C4C4C"/>
                  </a:solidFill>
                </a:endParaRPr>
              </a:p>
            </p:txBody>
          </p:sp>
          <p:sp>
            <p:nvSpPr>
              <p:cNvPr id="16" name="TextBox 25"/>
              <p:cNvSpPr txBox="1"/>
              <p:nvPr/>
            </p:nvSpPr>
            <p:spPr>
              <a:xfrm>
                <a:off x="880869" y="3390488"/>
                <a:ext cx="7152117" cy="431042"/>
              </a:xfrm>
              <a:prstGeom prst="rect">
                <a:avLst/>
              </a:prstGeom>
              <a:noFill/>
            </p:spPr>
            <p:txBody>
              <a:bodyPr wrap="square" rtlCol="0">
                <a:spAutoFit/>
              </a:bodyPr>
              <a:lstStyle/>
              <a:p>
                <a:r>
                  <a:rPr lang="en-US" altLang="zh-CN" sz="2100" dirty="0">
                    <a:solidFill>
                      <a:srgbClr val="FF6600"/>
                    </a:solidFill>
                    <a:latin typeface="Arial Black"/>
                  </a:rPr>
                  <a:t>NO.1 </a:t>
                </a:r>
                <a:r>
                  <a:rPr lang="ru-RU" altLang="zh-CN" sz="1500" dirty="0">
                    <a:solidFill>
                      <a:srgbClr val="4C4C4C"/>
                    </a:solidFill>
                  </a:rPr>
                  <a:t>поставщик серверов в Китае</a:t>
                </a:r>
                <a:endParaRPr lang="zh-CN" altLang="en-US" sz="1500" dirty="0">
                  <a:solidFill>
                    <a:srgbClr val="4C4C4C"/>
                  </a:solidFill>
                </a:endParaRPr>
              </a:p>
            </p:txBody>
          </p:sp>
          <p:sp>
            <p:nvSpPr>
              <p:cNvPr id="13" name="TextBox 25"/>
              <p:cNvSpPr txBox="1"/>
              <p:nvPr/>
            </p:nvSpPr>
            <p:spPr>
              <a:xfrm>
                <a:off x="880869" y="4511016"/>
                <a:ext cx="6480041" cy="431042"/>
              </a:xfrm>
              <a:prstGeom prst="rect">
                <a:avLst/>
              </a:prstGeom>
              <a:noFill/>
            </p:spPr>
            <p:txBody>
              <a:bodyPr wrap="square" rtlCol="0">
                <a:spAutoFit/>
              </a:bodyPr>
              <a:lstStyle/>
              <a:p>
                <a:r>
                  <a:rPr lang="en-US" altLang="zh-CN" sz="2100" dirty="0">
                    <a:solidFill>
                      <a:srgbClr val="FF6600"/>
                    </a:solidFill>
                    <a:latin typeface="Arial Black"/>
                  </a:rPr>
                  <a:t>TOP1</a:t>
                </a:r>
                <a:r>
                  <a:rPr lang="zh-CN" altLang="en-US" sz="2100" dirty="0">
                    <a:solidFill>
                      <a:srgbClr val="0062AC"/>
                    </a:solidFill>
                    <a:latin typeface="Arial Black"/>
                  </a:rPr>
                  <a:t> </a:t>
                </a:r>
                <a:r>
                  <a:rPr lang="ru-RU" altLang="zh-CN" sz="1500" dirty="0">
                    <a:solidFill>
                      <a:srgbClr val="4C4C4C"/>
                    </a:solidFill>
                  </a:rPr>
                  <a:t>среди поставщиков ПО в Китае</a:t>
                </a:r>
                <a:endParaRPr lang="en-US" altLang="zh-CN" sz="1500" dirty="0">
                  <a:solidFill>
                    <a:srgbClr val="4C4C4C"/>
                  </a:solidFill>
                </a:endParaRPr>
              </a:p>
            </p:txBody>
          </p:sp>
          <p:sp>
            <p:nvSpPr>
              <p:cNvPr id="15" name="TextBox 25"/>
              <p:cNvSpPr txBox="1"/>
              <p:nvPr/>
            </p:nvSpPr>
            <p:spPr>
              <a:xfrm>
                <a:off x="911056" y="5071281"/>
                <a:ext cx="7809608" cy="431042"/>
              </a:xfrm>
              <a:prstGeom prst="rect">
                <a:avLst/>
              </a:prstGeom>
              <a:noFill/>
            </p:spPr>
            <p:txBody>
              <a:bodyPr wrap="square" rtlCol="0">
                <a:spAutoFit/>
              </a:bodyPr>
              <a:lstStyle/>
              <a:p>
                <a:r>
                  <a:rPr lang="en-US" altLang="zh-CN" sz="2100" dirty="0">
                    <a:solidFill>
                      <a:srgbClr val="FF6600"/>
                    </a:solidFill>
                    <a:latin typeface="Arial Black"/>
                  </a:rPr>
                  <a:t>NO.1</a:t>
                </a:r>
                <a:r>
                  <a:rPr lang="zh-CN" altLang="en-US" sz="2100" dirty="0">
                    <a:solidFill>
                      <a:srgbClr val="0062AC"/>
                    </a:solidFill>
                    <a:latin typeface="Arial Black"/>
                  </a:rPr>
                  <a:t> </a:t>
                </a:r>
                <a:r>
                  <a:rPr lang="en-US" altLang="zh-CN" sz="1500" dirty="0">
                    <a:solidFill>
                      <a:srgbClr val="4C4C4C"/>
                    </a:solidFill>
                  </a:rPr>
                  <a:t> </a:t>
                </a:r>
                <a:r>
                  <a:rPr lang="ru-RU" altLang="zh-CN" sz="1500" dirty="0">
                    <a:solidFill>
                      <a:srgbClr val="4C4C4C"/>
                    </a:solidFill>
                  </a:rPr>
                  <a:t>поставщик облачных технологий в Китае</a:t>
                </a:r>
                <a:endParaRPr lang="en-US" altLang="zh-CN" sz="1500" dirty="0">
                  <a:solidFill>
                    <a:srgbClr val="4C4C4C"/>
                  </a:solidFill>
                </a:endParaRPr>
              </a:p>
            </p:txBody>
          </p:sp>
        </p:grpSp>
        <p:sp>
          <p:nvSpPr>
            <p:cNvPr id="12" name="TextBox 11"/>
            <p:cNvSpPr txBox="1"/>
            <p:nvPr/>
          </p:nvSpPr>
          <p:spPr>
            <a:xfrm>
              <a:off x="5625328" y="2798302"/>
              <a:ext cx="6318041" cy="383149"/>
            </a:xfrm>
            <a:prstGeom prst="rect">
              <a:avLst/>
            </a:prstGeom>
            <a:noFill/>
          </p:spPr>
          <p:txBody>
            <a:bodyPr wrap="square" rtlCol="0">
              <a:spAutoFit/>
            </a:bodyPr>
            <a:lstStyle/>
            <a:p>
              <a:r>
                <a:rPr lang="en-US" altLang="zh-CN" dirty="0">
                  <a:solidFill>
                    <a:srgbClr val="0062AC"/>
                  </a:solidFill>
                  <a:latin typeface="Arial Black"/>
                </a:rPr>
                <a:t>19,561 </a:t>
              </a:r>
              <a:r>
                <a:rPr lang="ru-RU" altLang="zh-CN" dirty="0">
                  <a:solidFill>
                    <a:srgbClr val="0062AC"/>
                  </a:solidFill>
                  <a:latin typeface="Arial Black"/>
                </a:rPr>
                <a:t>сотрудников</a:t>
              </a:r>
              <a:r>
                <a:rPr lang="en-US" altLang="zh-CN" dirty="0">
                  <a:solidFill>
                    <a:srgbClr val="0062AC"/>
                  </a:solidFill>
                  <a:latin typeface="Arial Black"/>
                </a:rPr>
                <a:t> </a:t>
              </a:r>
            </a:p>
          </p:txBody>
        </p:sp>
      </p:grpSp>
    </p:spTree>
    <p:extLst>
      <p:ext uri="{BB962C8B-B14F-4D97-AF65-F5344CB8AC3E}">
        <p14:creationId xmlns:p14="http://schemas.microsoft.com/office/powerpoint/2010/main" val="422933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473" y="1700808"/>
            <a:ext cx="7886700" cy="4536504"/>
          </a:xfrm>
        </p:spPr>
        <p:txBody>
          <a:bodyPr>
            <a:normAutofit fontScale="85000" lnSpcReduction="20000"/>
          </a:bodyPr>
          <a:lstStyle/>
          <a:p>
            <a:pPr lvl="0" algn="ctr"/>
            <a:r>
              <a:rPr lang="ru-RU" dirty="0"/>
              <a:t>Рынок ИБ в России давно не испытывал такой </a:t>
            </a:r>
            <a:r>
              <a:rPr lang="ru-RU" dirty="0" smtClean="0"/>
              <a:t>серьезной</a:t>
            </a:r>
            <a:r>
              <a:rPr lang="en-US" dirty="0" smtClean="0"/>
              <a:t> </a:t>
            </a:r>
            <a:r>
              <a:rPr lang="ru-RU" dirty="0" smtClean="0"/>
              <a:t>встряски</a:t>
            </a:r>
            <a:r>
              <a:rPr lang="ru-RU" dirty="0"/>
              <a:t>: события во внешней политике и экономические трудности привели бизнес и государство к необходимости серьезно пересмотреть свою </a:t>
            </a:r>
            <a:r>
              <a:rPr lang="ru-RU" dirty="0" smtClean="0"/>
              <a:t>ИТ-стратегию</a:t>
            </a:r>
            <a:r>
              <a:rPr lang="en-US" dirty="0" smtClean="0"/>
              <a:t>, </a:t>
            </a:r>
            <a:r>
              <a:rPr lang="ru-RU" dirty="0" smtClean="0"/>
              <a:t>основные принципы которой:</a:t>
            </a:r>
            <a:endParaRPr lang="en-US" dirty="0" smtClean="0"/>
          </a:p>
          <a:p>
            <a:pPr lvl="0" algn="ctr"/>
            <a:endParaRPr lang="en-US" dirty="0"/>
          </a:p>
          <a:p>
            <a:pPr lvl="1"/>
            <a:r>
              <a:rPr lang="ru-RU" dirty="0"/>
              <a:t>Решения, позволяющие сэкономить </a:t>
            </a:r>
            <a:r>
              <a:rPr lang="ru-RU" dirty="0" smtClean="0"/>
              <a:t>ИТ-бюджет</a:t>
            </a:r>
            <a:r>
              <a:rPr lang="ru-RU" dirty="0"/>
              <a:t>;</a:t>
            </a:r>
            <a:endParaRPr lang="ru-RU" dirty="0" smtClean="0"/>
          </a:p>
          <a:p>
            <a:pPr lvl="1"/>
            <a:endParaRPr lang="ru-RU" dirty="0"/>
          </a:p>
          <a:p>
            <a:pPr lvl="1"/>
            <a:r>
              <a:rPr lang="ru-RU" dirty="0"/>
              <a:t>Технологии ИБ с быстрым возвратом </a:t>
            </a:r>
            <a:r>
              <a:rPr lang="ru-RU" dirty="0" smtClean="0"/>
              <a:t>инвестиций;</a:t>
            </a:r>
            <a:endParaRPr lang="ru-RU" dirty="0"/>
          </a:p>
          <a:p>
            <a:pPr lvl="1"/>
            <a:endParaRPr lang="ru-RU" dirty="0" smtClean="0"/>
          </a:p>
          <a:p>
            <a:pPr lvl="1"/>
            <a:r>
              <a:rPr lang="ru-RU" dirty="0" smtClean="0"/>
              <a:t>Оптимизация </a:t>
            </a:r>
            <a:r>
              <a:rPr lang="ru-RU" dirty="0"/>
              <a:t>стоимости ИБ без ущерба </a:t>
            </a:r>
            <a:r>
              <a:rPr lang="ru-RU" dirty="0" smtClean="0"/>
              <a:t>качеству</a:t>
            </a:r>
            <a:r>
              <a:rPr lang="en-US" dirty="0" smtClean="0"/>
              <a:t>;</a:t>
            </a:r>
          </a:p>
          <a:p>
            <a:pPr lvl="1"/>
            <a:endParaRPr lang="en-US" dirty="0"/>
          </a:p>
          <a:p>
            <a:pPr lvl="1"/>
            <a:r>
              <a:rPr lang="ru-RU" dirty="0" smtClean="0"/>
              <a:t>КОНВЕРГЕНТНЫЕ РЕШЕНИЯ;</a:t>
            </a:r>
          </a:p>
          <a:p>
            <a:pPr lvl="1"/>
            <a:endParaRPr lang="ru-RU" dirty="0"/>
          </a:p>
          <a:p>
            <a:pPr lvl="1"/>
            <a:r>
              <a:rPr lang="ru-RU" dirty="0" smtClean="0"/>
              <a:t>Движение рынка от внимания (продажи) отдельных </a:t>
            </a:r>
            <a:r>
              <a:rPr lang="ru-RU" b="1" dirty="0" smtClean="0"/>
              <a:t>продуктов</a:t>
            </a:r>
            <a:r>
              <a:rPr lang="ru-RU" dirty="0" smtClean="0"/>
              <a:t> через </a:t>
            </a:r>
            <a:r>
              <a:rPr lang="ru-RU" b="1" dirty="0" smtClean="0"/>
              <a:t>решения</a:t>
            </a:r>
            <a:r>
              <a:rPr lang="ru-RU" dirty="0" smtClean="0"/>
              <a:t> к </a:t>
            </a:r>
            <a:r>
              <a:rPr lang="ru-RU" b="1" dirty="0" smtClean="0"/>
              <a:t>экспертизе</a:t>
            </a:r>
            <a:r>
              <a:rPr lang="ru-RU" dirty="0" smtClean="0"/>
              <a:t>.</a:t>
            </a:r>
            <a:endParaRPr lang="ru-RU" dirty="0"/>
          </a:p>
          <a:p>
            <a:pPr lvl="0" algn="ctr"/>
            <a:endParaRPr lang="ru-RU" dirty="0"/>
          </a:p>
          <a:p>
            <a:endParaRPr lang="ru-RU" dirty="0"/>
          </a:p>
        </p:txBody>
      </p:sp>
      <p:sp>
        <p:nvSpPr>
          <p:cNvPr id="3" name="Title 2"/>
          <p:cNvSpPr>
            <a:spLocks noGrp="1"/>
          </p:cNvSpPr>
          <p:nvPr>
            <p:ph type="title"/>
          </p:nvPr>
        </p:nvSpPr>
        <p:spPr>
          <a:xfrm>
            <a:off x="0" y="1"/>
            <a:ext cx="6948264" cy="836712"/>
          </a:xfrm>
        </p:spPr>
        <p:txBody>
          <a:bodyPr>
            <a:normAutofit/>
          </a:bodyPr>
          <a:lstStyle/>
          <a:p>
            <a:r>
              <a:rPr lang="ru-RU" sz="2000" dirty="0" smtClean="0"/>
              <a:t>Приоритеты индустрии безопасности в</a:t>
            </a:r>
            <a:r>
              <a:rPr lang="en-US" sz="2000" dirty="0" smtClean="0"/>
              <a:t> </a:t>
            </a:r>
            <a:r>
              <a:rPr lang="ru-RU" sz="2000" dirty="0" smtClean="0"/>
              <a:t>2016 году по мнению экспертов компании</a:t>
            </a:r>
            <a:endParaRPr lang="ru-RU" sz="2000" dirty="0"/>
          </a:p>
        </p:txBody>
      </p:sp>
    </p:spTree>
    <p:extLst>
      <p:ext uri="{BB962C8B-B14F-4D97-AF65-F5344CB8AC3E}">
        <p14:creationId xmlns:p14="http://schemas.microsoft.com/office/powerpoint/2010/main" val="377809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666241" y="248320"/>
            <a:ext cx="5186874" cy="660400"/>
          </a:xfrm>
        </p:spPr>
        <p:txBody>
          <a:bodyPr/>
          <a:lstStyle/>
          <a:p>
            <a:pPr eaLnBrk="1" hangingPunct="1"/>
            <a:r>
              <a:rPr lang="ru-RU" altLang="zh-CN" sz="2400" dirty="0" smtClean="0">
                <a:solidFill>
                  <a:srgbClr val="0070C0"/>
                </a:solidFill>
                <a:latin typeface="微软雅黑" pitchFamily="34" charset="-122"/>
                <a:ea typeface="微软雅黑" pitchFamily="34" charset="-122"/>
              </a:rPr>
              <a:t>Умный город / </a:t>
            </a:r>
            <a:r>
              <a:rPr lang="en-US" altLang="zh-CN" sz="2400" dirty="0" smtClean="0">
                <a:solidFill>
                  <a:srgbClr val="0070C0"/>
                </a:solidFill>
                <a:latin typeface="微软雅黑" pitchFamily="34" charset="-122"/>
                <a:ea typeface="微软雅黑" pitchFamily="34" charset="-122"/>
              </a:rPr>
              <a:t>Smart City</a:t>
            </a:r>
            <a:endParaRPr lang="en-US" altLang="zh-CN" sz="2400" dirty="0">
              <a:solidFill>
                <a:srgbClr val="0070C0"/>
              </a:solidFill>
              <a:latin typeface="微软雅黑" pitchFamily="34" charset="-122"/>
              <a:ea typeface="微软雅黑" pitchFamily="34" charset="-122"/>
            </a:endParaRPr>
          </a:p>
        </p:txBody>
      </p:sp>
      <p:sp>
        <p:nvSpPr>
          <p:cNvPr id="13315" name="灯片编号占位符 3"/>
          <p:cNvSpPr txBox="1">
            <a:spLocks noGrp="1"/>
          </p:cNvSpPr>
          <p:nvPr/>
        </p:nvSpPr>
        <p:spPr bwMode="auto">
          <a:xfrm>
            <a:off x="8256590" y="6570663"/>
            <a:ext cx="8016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fontAlgn="base" hangingPunct="1">
              <a:spcBef>
                <a:spcPct val="0"/>
              </a:spcBef>
              <a:spcAft>
                <a:spcPct val="0"/>
              </a:spcAft>
            </a:pPr>
            <a:endParaRPr lang="en-US" altLang="zh-CN" sz="1000" b="1" dirty="0">
              <a:solidFill>
                <a:srgbClr val="000000"/>
              </a:solidFill>
              <a:latin typeface="微软雅黑" pitchFamily="34" charset="-122"/>
              <a:ea typeface="微软雅黑" pitchFamily="34" charset="-122"/>
            </a:endParaRPr>
          </a:p>
        </p:txBody>
      </p:sp>
      <p:sp>
        <p:nvSpPr>
          <p:cNvPr id="6" name="Oval 78"/>
          <p:cNvSpPr>
            <a:spLocks noChangeArrowheads="1"/>
          </p:cNvSpPr>
          <p:nvPr/>
        </p:nvSpPr>
        <p:spPr bwMode="auto">
          <a:xfrm>
            <a:off x="6669088" y="3295650"/>
            <a:ext cx="679450" cy="660400"/>
          </a:xfrm>
          <a:prstGeom prst="ellipse">
            <a:avLst/>
          </a:prstGeom>
          <a:solidFill>
            <a:srgbClr val="99CC00">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7" name="Oval 79"/>
          <p:cNvSpPr>
            <a:spLocks noChangeArrowheads="1"/>
          </p:cNvSpPr>
          <p:nvPr/>
        </p:nvSpPr>
        <p:spPr bwMode="auto">
          <a:xfrm>
            <a:off x="5724527" y="5522913"/>
            <a:ext cx="676275" cy="658812"/>
          </a:xfrm>
          <a:prstGeom prst="ellipse">
            <a:avLst/>
          </a:prstGeom>
          <a:solidFill>
            <a:srgbClr val="99CC00">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9" name="Oval 81"/>
          <p:cNvSpPr>
            <a:spLocks noChangeArrowheads="1"/>
          </p:cNvSpPr>
          <p:nvPr/>
        </p:nvSpPr>
        <p:spPr bwMode="auto">
          <a:xfrm>
            <a:off x="6407150" y="2532063"/>
            <a:ext cx="679450" cy="658812"/>
          </a:xfrm>
          <a:prstGeom prst="ellipse">
            <a:avLst/>
          </a:prstGeom>
          <a:solidFill>
            <a:srgbClr val="FF6600">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0" name="Oval 82"/>
          <p:cNvSpPr>
            <a:spLocks noChangeArrowheads="1"/>
          </p:cNvSpPr>
          <p:nvPr/>
        </p:nvSpPr>
        <p:spPr bwMode="auto">
          <a:xfrm>
            <a:off x="4797427" y="5881688"/>
            <a:ext cx="676275" cy="658812"/>
          </a:xfrm>
          <a:prstGeom prst="ellipse">
            <a:avLst/>
          </a:prstGeom>
          <a:solidFill>
            <a:srgbClr val="99CC00">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1" name="Oval 83"/>
          <p:cNvSpPr>
            <a:spLocks noChangeArrowheads="1"/>
          </p:cNvSpPr>
          <p:nvPr/>
        </p:nvSpPr>
        <p:spPr bwMode="auto">
          <a:xfrm>
            <a:off x="6334126" y="4873629"/>
            <a:ext cx="676275" cy="658813"/>
          </a:xfrm>
          <a:prstGeom prst="ellipse">
            <a:avLst/>
          </a:prstGeom>
          <a:solidFill>
            <a:srgbClr val="99CC00">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2" name="Oval 84"/>
          <p:cNvSpPr>
            <a:spLocks noChangeArrowheads="1"/>
          </p:cNvSpPr>
          <p:nvPr/>
        </p:nvSpPr>
        <p:spPr bwMode="auto">
          <a:xfrm>
            <a:off x="6688140" y="4087813"/>
            <a:ext cx="679450" cy="660400"/>
          </a:xfrm>
          <a:prstGeom prst="ellipse">
            <a:avLst/>
          </a:prstGeom>
          <a:solidFill>
            <a:srgbClr val="99CC00">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3" name="Oval 85"/>
          <p:cNvSpPr>
            <a:spLocks noChangeArrowheads="1"/>
          </p:cNvSpPr>
          <p:nvPr/>
        </p:nvSpPr>
        <p:spPr bwMode="auto">
          <a:xfrm>
            <a:off x="5853115" y="1851029"/>
            <a:ext cx="674687" cy="658813"/>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14" name="Oval 87"/>
          <p:cNvSpPr>
            <a:spLocks noChangeArrowheads="1"/>
          </p:cNvSpPr>
          <p:nvPr/>
        </p:nvSpPr>
        <p:spPr bwMode="auto">
          <a:xfrm>
            <a:off x="5097465" y="1444628"/>
            <a:ext cx="674687" cy="658813"/>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15" name="Oval 88"/>
          <p:cNvSpPr>
            <a:spLocks noChangeArrowheads="1"/>
          </p:cNvSpPr>
          <p:nvPr/>
        </p:nvSpPr>
        <p:spPr bwMode="auto">
          <a:xfrm>
            <a:off x="4176715" y="1319213"/>
            <a:ext cx="674687" cy="658812"/>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16" name="Oval 89"/>
          <p:cNvSpPr>
            <a:spLocks noChangeArrowheads="1"/>
          </p:cNvSpPr>
          <p:nvPr/>
        </p:nvSpPr>
        <p:spPr bwMode="auto">
          <a:xfrm>
            <a:off x="1773240" y="4160838"/>
            <a:ext cx="674687" cy="658812"/>
          </a:xfrm>
          <a:prstGeom prst="ellipse">
            <a:avLst/>
          </a:prstGeom>
          <a:solidFill>
            <a:srgbClr val="33CCFF">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7" name="Oval 90"/>
          <p:cNvSpPr>
            <a:spLocks noChangeArrowheads="1"/>
          </p:cNvSpPr>
          <p:nvPr/>
        </p:nvSpPr>
        <p:spPr bwMode="auto">
          <a:xfrm>
            <a:off x="1955800" y="2566988"/>
            <a:ext cx="674688" cy="658812"/>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18" name="Oval 91"/>
          <p:cNvSpPr>
            <a:spLocks noChangeArrowheads="1"/>
          </p:cNvSpPr>
          <p:nvPr/>
        </p:nvSpPr>
        <p:spPr bwMode="auto">
          <a:xfrm>
            <a:off x="2516190" y="1903413"/>
            <a:ext cx="674687" cy="658812"/>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19" name="Oval 92"/>
          <p:cNvSpPr>
            <a:spLocks noChangeArrowheads="1"/>
          </p:cNvSpPr>
          <p:nvPr/>
        </p:nvSpPr>
        <p:spPr bwMode="auto">
          <a:xfrm>
            <a:off x="3251200" y="1446213"/>
            <a:ext cx="674688" cy="658812"/>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endParaRPr lang="zh-CN" altLang="en-US" sz="1300" b="1">
              <a:solidFill>
                <a:srgbClr val="000000"/>
              </a:solidFill>
              <a:latin typeface="微软雅黑" pitchFamily="34" charset="-122"/>
              <a:ea typeface="微软雅黑" pitchFamily="34" charset="-122"/>
            </a:endParaRPr>
          </a:p>
        </p:txBody>
      </p:sp>
      <p:sp>
        <p:nvSpPr>
          <p:cNvPr id="20" name="Oval 93"/>
          <p:cNvSpPr>
            <a:spLocks noChangeArrowheads="1"/>
          </p:cNvSpPr>
          <p:nvPr/>
        </p:nvSpPr>
        <p:spPr bwMode="auto">
          <a:xfrm>
            <a:off x="2484440" y="2079625"/>
            <a:ext cx="4103687" cy="3816350"/>
          </a:xfrm>
          <a:prstGeom prst="ellipse">
            <a:avLst/>
          </a:prstGeom>
          <a:gradFill rotWithShape="1">
            <a:gsLst>
              <a:gs pos="0">
                <a:srgbClr val="FFFF99"/>
              </a:gs>
              <a:gs pos="100000">
                <a:srgbClr val="767647"/>
              </a:gs>
            </a:gsLst>
            <a:lin ang="5400000" scaled="1"/>
          </a:gradFill>
          <a:ln>
            <a:noFill/>
          </a:ln>
          <a:effectLst>
            <a:prstShdw prst="shdw17" dist="17961" dir="2700000">
              <a:srgbClr val="99995C"/>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zh-CN" altLang="en-US" sz="1400" b="1">
              <a:solidFill>
                <a:srgbClr val="000000"/>
              </a:solidFill>
              <a:latin typeface="微软雅黑" pitchFamily="34" charset="-122"/>
              <a:ea typeface="微软雅黑" pitchFamily="34" charset="-122"/>
            </a:endParaRPr>
          </a:p>
        </p:txBody>
      </p:sp>
      <p:sp>
        <p:nvSpPr>
          <p:cNvPr id="23" name="Oval 96"/>
          <p:cNvSpPr>
            <a:spLocks noChangeArrowheads="1"/>
          </p:cNvSpPr>
          <p:nvPr/>
        </p:nvSpPr>
        <p:spPr bwMode="auto">
          <a:xfrm>
            <a:off x="2700340" y="5541967"/>
            <a:ext cx="674687" cy="657225"/>
          </a:xfrm>
          <a:prstGeom prst="ellipse">
            <a:avLst/>
          </a:prstGeom>
          <a:solidFill>
            <a:srgbClr val="33CCFF">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pic>
        <p:nvPicPr>
          <p:cNvPr id="24" name="Picture 97" descr="png-14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640" y="1966917"/>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98"/>
          <p:cNvSpPr>
            <a:spLocks noChangeArrowheads="1"/>
          </p:cNvSpPr>
          <p:nvPr/>
        </p:nvSpPr>
        <p:spPr bwMode="auto">
          <a:xfrm>
            <a:off x="5665789" y="1360492"/>
            <a:ext cx="1050263"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eaLnBrk="0" fontAlgn="base" hangingPunct="0">
              <a:spcBef>
                <a:spcPct val="0"/>
              </a:spcBef>
              <a:spcAft>
                <a:spcPct val="0"/>
              </a:spcAft>
            </a:pPr>
            <a:r>
              <a:rPr kumimoji="1" lang="en-US" altLang="zh-CN" sz="1200" b="1" dirty="0" smtClean="0">
                <a:solidFill>
                  <a:srgbClr val="666699"/>
                </a:solidFill>
                <a:latin typeface="微软雅黑" pitchFamily="34" charset="-122"/>
                <a:ea typeface="微软雅黑" pitchFamily="34" charset="-122"/>
              </a:rPr>
              <a:t>E-</a:t>
            </a:r>
            <a:r>
              <a:rPr kumimoji="1" lang="ru-RU" altLang="zh-CN" sz="1200" b="1" dirty="0" smtClean="0">
                <a:solidFill>
                  <a:srgbClr val="666699"/>
                </a:solidFill>
                <a:latin typeface="微软雅黑" pitchFamily="34" charset="-122"/>
                <a:ea typeface="微软雅黑" pitchFamily="34" charset="-122"/>
              </a:rPr>
              <a:t>полиция</a:t>
            </a:r>
            <a:endParaRPr kumimoji="1" lang="zh-CN" altLang="en-US" sz="1200" b="1" dirty="0">
              <a:solidFill>
                <a:srgbClr val="666699"/>
              </a:solidFill>
              <a:latin typeface="微软雅黑" pitchFamily="34" charset="-122"/>
              <a:ea typeface="微软雅黑" pitchFamily="34" charset="-122"/>
            </a:endParaRPr>
          </a:p>
        </p:txBody>
      </p:sp>
      <p:sp>
        <p:nvSpPr>
          <p:cNvPr id="26" name="Rectangle 99"/>
          <p:cNvSpPr>
            <a:spLocks noChangeArrowheads="1"/>
          </p:cNvSpPr>
          <p:nvPr/>
        </p:nvSpPr>
        <p:spPr bwMode="auto">
          <a:xfrm>
            <a:off x="7276125" y="4238312"/>
            <a:ext cx="2264427"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Логистика </a:t>
            </a:r>
            <a:r>
              <a:rPr kumimoji="1" lang="ru-RU" altLang="zh-CN" sz="1200" b="1" smtClean="0">
                <a:solidFill>
                  <a:srgbClr val="666699"/>
                </a:solidFill>
                <a:latin typeface="微软雅黑" pitchFamily="34" charset="-122"/>
                <a:ea typeface="微软雅黑" pitchFamily="34" charset="-122"/>
              </a:rPr>
              <a:t>почтовых отправлений</a:t>
            </a:r>
            <a:endParaRPr kumimoji="1" lang="zh-CN" altLang="en-US" sz="1200" b="1" dirty="0">
              <a:solidFill>
                <a:srgbClr val="666699"/>
              </a:solidFill>
              <a:latin typeface="微软雅黑" pitchFamily="34" charset="-122"/>
              <a:ea typeface="微软雅黑" pitchFamily="34" charset="-122"/>
            </a:endParaRPr>
          </a:p>
        </p:txBody>
      </p:sp>
      <p:sp>
        <p:nvSpPr>
          <p:cNvPr id="27" name="Rectangle 100"/>
          <p:cNvSpPr>
            <a:spLocks noChangeArrowheads="1"/>
          </p:cNvSpPr>
          <p:nvPr/>
        </p:nvSpPr>
        <p:spPr bwMode="auto">
          <a:xfrm>
            <a:off x="7027865" y="2471903"/>
            <a:ext cx="2889561"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Электронное управление городскими процессами</a:t>
            </a:r>
            <a:endParaRPr kumimoji="1" lang="zh-CN" altLang="en-US" sz="1200" b="1" dirty="0">
              <a:solidFill>
                <a:srgbClr val="666699"/>
              </a:solidFill>
              <a:latin typeface="微软雅黑" pitchFamily="34" charset="-122"/>
              <a:ea typeface="微软雅黑" pitchFamily="34" charset="-122"/>
            </a:endParaRPr>
          </a:p>
        </p:txBody>
      </p:sp>
      <p:pic>
        <p:nvPicPr>
          <p:cNvPr id="28" name="Picture 101"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1" y="2714629"/>
            <a:ext cx="538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03"/>
          <p:cNvSpPr>
            <a:spLocks noChangeArrowheads="1"/>
          </p:cNvSpPr>
          <p:nvPr/>
        </p:nvSpPr>
        <p:spPr bwMode="auto">
          <a:xfrm>
            <a:off x="1835696" y="1196752"/>
            <a:ext cx="1805976"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Пункты регистрации </a:t>
            </a:r>
            <a:r>
              <a:rPr kumimoji="1" lang="ru-RU" altLang="zh-CN" sz="1200" b="1" smtClean="0">
                <a:solidFill>
                  <a:srgbClr val="666699"/>
                </a:solidFill>
                <a:latin typeface="微软雅黑" pitchFamily="34" charset="-122"/>
                <a:ea typeface="微软雅黑" pitchFamily="34" charset="-122"/>
              </a:rPr>
              <a:t>объема трафика</a:t>
            </a:r>
            <a:endParaRPr kumimoji="1" lang="zh-CN" altLang="en-US" sz="1200" b="1" dirty="0">
              <a:solidFill>
                <a:srgbClr val="666699"/>
              </a:solidFill>
              <a:latin typeface="微软雅黑" pitchFamily="34" charset="-122"/>
              <a:ea typeface="微软雅黑" pitchFamily="34" charset="-122"/>
            </a:endParaRPr>
          </a:p>
        </p:txBody>
      </p:sp>
      <p:sp>
        <p:nvSpPr>
          <p:cNvPr id="30" name="Rectangle 104"/>
          <p:cNvSpPr>
            <a:spLocks noChangeArrowheads="1"/>
          </p:cNvSpPr>
          <p:nvPr/>
        </p:nvSpPr>
        <p:spPr bwMode="auto">
          <a:xfrm>
            <a:off x="5435602" y="6309320"/>
            <a:ext cx="2358314"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eaLnBrk="0" fontAlgn="base" hangingPunct="0">
              <a:spcBef>
                <a:spcPct val="0"/>
              </a:spcBef>
              <a:spcAft>
                <a:spcPct val="0"/>
              </a:spcAft>
            </a:pPr>
            <a:r>
              <a:rPr kumimoji="1" lang="ru-RU" altLang="zh-CN" sz="1200" b="1" smtClean="0">
                <a:solidFill>
                  <a:srgbClr val="666699"/>
                </a:solidFill>
                <a:latin typeface="微软雅黑" pitchFamily="34" charset="-122"/>
                <a:ea typeface="微软雅黑" pitchFamily="34" charset="-122"/>
              </a:rPr>
              <a:t>Крупномасштабный обзор</a:t>
            </a:r>
            <a:endParaRPr kumimoji="1" lang="zh-CN" altLang="en-US" sz="1200" b="1" dirty="0">
              <a:solidFill>
                <a:srgbClr val="666699"/>
              </a:solidFill>
              <a:latin typeface="微软雅黑" pitchFamily="34" charset="-122"/>
              <a:ea typeface="微软雅黑" pitchFamily="34" charset="-122"/>
            </a:endParaRPr>
          </a:p>
        </p:txBody>
      </p:sp>
      <p:sp>
        <p:nvSpPr>
          <p:cNvPr id="31" name="Rectangle 105"/>
          <p:cNvSpPr>
            <a:spLocks noChangeArrowheads="1"/>
          </p:cNvSpPr>
          <p:nvPr/>
        </p:nvSpPr>
        <p:spPr bwMode="auto">
          <a:xfrm>
            <a:off x="6426349" y="5775659"/>
            <a:ext cx="2394123"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smtClean="0">
                <a:solidFill>
                  <a:srgbClr val="666699"/>
                </a:solidFill>
                <a:latin typeface="微软雅黑" pitchFamily="34" charset="-122"/>
                <a:ea typeface="微软雅黑" pitchFamily="34" charset="-122"/>
              </a:rPr>
              <a:t>Безопасность продуктов питания</a:t>
            </a:r>
            <a:endParaRPr kumimoji="1" lang="en-US" altLang="zh-CN" sz="1200" b="1" dirty="0">
              <a:solidFill>
                <a:srgbClr val="666699"/>
              </a:solidFill>
              <a:latin typeface="微软雅黑" pitchFamily="34" charset="-122"/>
              <a:ea typeface="微软雅黑" pitchFamily="34" charset="-122"/>
            </a:endParaRPr>
          </a:p>
        </p:txBody>
      </p:sp>
      <p:sp>
        <p:nvSpPr>
          <p:cNvPr id="32" name="Oval 106"/>
          <p:cNvSpPr>
            <a:spLocks noChangeArrowheads="1"/>
          </p:cNvSpPr>
          <p:nvPr/>
        </p:nvSpPr>
        <p:spPr bwMode="auto">
          <a:xfrm>
            <a:off x="2089152" y="4902204"/>
            <a:ext cx="676275" cy="658813"/>
          </a:xfrm>
          <a:prstGeom prst="ellipse">
            <a:avLst/>
          </a:prstGeom>
          <a:solidFill>
            <a:srgbClr val="33CCFF">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33" name="Rectangle 107"/>
          <p:cNvSpPr>
            <a:spLocks noChangeArrowheads="1"/>
          </p:cNvSpPr>
          <p:nvPr/>
        </p:nvSpPr>
        <p:spPr bwMode="auto">
          <a:xfrm>
            <a:off x="1043608" y="5735009"/>
            <a:ext cx="1989658"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Гибкое управление </a:t>
            </a:r>
            <a:r>
              <a:rPr kumimoji="1" lang="ru-RU" altLang="zh-CN" sz="1200" b="1" smtClean="0">
                <a:solidFill>
                  <a:srgbClr val="666699"/>
                </a:solidFill>
                <a:latin typeface="微软雅黑" pitchFamily="34" charset="-122"/>
                <a:ea typeface="微软雅黑" pitchFamily="34" charset="-122"/>
              </a:rPr>
              <a:t>общественной безопасностью</a:t>
            </a:r>
            <a:endParaRPr kumimoji="1" lang="zh-CN" altLang="en-US" sz="1200" b="1" dirty="0">
              <a:solidFill>
                <a:srgbClr val="666699"/>
              </a:solidFill>
              <a:latin typeface="微软雅黑" pitchFamily="34" charset="-122"/>
              <a:ea typeface="微软雅黑" pitchFamily="34" charset="-122"/>
            </a:endParaRPr>
          </a:p>
        </p:txBody>
      </p:sp>
      <p:sp>
        <p:nvSpPr>
          <p:cNvPr id="34" name="Rectangle 108"/>
          <p:cNvSpPr>
            <a:spLocks noChangeArrowheads="1"/>
          </p:cNvSpPr>
          <p:nvPr/>
        </p:nvSpPr>
        <p:spPr bwMode="auto">
          <a:xfrm>
            <a:off x="899592" y="5013176"/>
            <a:ext cx="1429613"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smtClean="0">
                <a:solidFill>
                  <a:srgbClr val="666699"/>
                </a:solidFill>
                <a:latin typeface="微软雅黑" pitchFamily="34" charset="-122"/>
                <a:ea typeface="微软雅黑" pitchFamily="34" charset="-122"/>
              </a:rPr>
              <a:t>Безопасный двор</a:t>
            </a:r>
            <a:endParaRPr kumimoji="1" lang="zh-CN" altLang="en-US" sz="1200" b="1" dirty="0">
              <a:solidFill>
                <a:srgbClr val="666699"/>
              </a:solidFill>
              <a:latin typeface="微软雅黑" pitchFamily="34" charset="-122"/>
              <a:ea typeface="微软雅黑" pitchFamily="34" charset="-122"/>
            </a:endParaRPr>
          </a:p>
        </p:txBody>
      </p:sp>
      <p:sp>
        <p:nvSpPr>
          <p:cNvPr id="35" name="Rectangle 109"/>
          <p:cNvSpPr>
            <a:spLocks noChangeArrowheads="1"/>
          </p:cNvSpPr>
          <p:nvPr/>
        </p:nvSpPr>
        <p:spPr bwMode="auto">
          <a:xfrm>
            <a:off x="509100" y="2636912"/>
            <a:ext cx="1542620"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smtClean="0">
                <a:solidFill>
                  <a:srgbClr val="666699"/>
                </a:solidFill>
                <a:latin typeface="微软雅黑" pitchFamily="34" charset="-122"/>
                <a:ea typeface="微软雅黑" pitchFamily="34" charset="-122"/>
              </a:rPr>
              <a:t>Проверка состояния дорог</a:t>
            </a:r>
            <a:endParaRPr kumimoji="1" lang="zh-CN" altLang="en-US" sz="1200" b="1" dirty="0">
              <a:solidFill>
                <a:srgbClr val="666699"/>
              </a:solidFill>
              <a:latin typeface="微软雅黑" pitchFamily="34" charset="-122"/>
              <a:ea typeface="微软雅黑" pitchFamily="34" charset="-122"/>
            </a:endParaRPr>
          </a:p>
        </p:txBody>
      </p:sp>
      <p:sp>
        <p:nvSpPr>
          <p:cNvPr id="36" name="Rectangle 111"/>
          <p:cNvSpPr>
            <a:spLocks noChangeArrowheads="1"/>
          </p:cNvSpPr>
          <p:nvPr/>
        </p:nvSpPr>
        <p:spPr bwMode="auto">
          <a:xfrm>
            <a:off x="447334" y="3356992"/>
            <a:ext cx="1964426"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Безопасность популярных </a:t>
            </a:r>
            <a:r>
              <a:rPr kumimoji="1" lang="ru-RU" altLang="zh-CN" sz="1200" b="1" smtClean="0">
                <a:solidFill>
                  <a:srgbClr val="666699"/>
                </a:solidFill>
                <a:latin typeface="微软雅黑" pitchFamily="34" charset="-122"/>
                <a:ea typeface="微软雅黑" pitchFamily="34" charset="-122"/>
              </a:rPr>
              <a:t>у туристов мест</a:t>
            </a:r>
            <a:endParaRPr kumimoji="1" lang="zh-CN" altLang="en-US" sz="1200" b="1" dirty="0">
              <a:solidFill>
                <a:srgbClr val="666699"/>
              </a:solidFill>
              <a:latin typeface="微软雅黑" pitchFamily="34" charset="-122"/>
              <a:ea typeface="微软雅黑" pitchFamily="34" charset="-122"/>
            </a:endParaRPr>
          </a:p>
        </p:txBody>
      </p:sp>
      <p:sp>
        <p:nvSpPr>
          <p:cNvPr id="37" name="Rectangle 112"/>
          <p:cNvSpPr>
            <a:spLocks noChangeArrowheads="1"/>
          </p:cNvSpPr>
          <p:nvPr/>
        </p:nvSpPr>
        <p:spPr bwMode="auto">
          <a:xfrm>
            <a:off x="1403648" y="1918585"/>
            <a:ext cx="1728074"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Платформа </a:t>
            </a:r>
            <a:r>
              <a:rPr kumimoji="1" lang="ru-RU" altLang="zh-CN" sz="1200" b="1" smtClean="0">
                <a:solidFill>
                  <a:srgbClr val="666699"/>
                </a:solidFill>
                <a:latin typeface="微软雅黑" pitchFamily="34" charset="-122"/>
                <a:ea typeface="微软雅黑" pitchFamily="34" charset="-122"/>
              </a:rPr>
              <a:t>управления транспортом</a:t>
            </a:r>
            <a:endParaRPr kumimoji="1" lang="zh-CN" altLang="en-US" sz="1200" b="1" dirty="0">
              <a:solidFill>
                <a:srgbClr val="666699"/>
              </a:solidFill>
              <a:latin typeface="微软雅黑" pitchFamily="34" charset="-122"/>
              <a:ea typeface="微软雅黑" pitchFamily="34" charset="-122"/>
            </a:endParaRPr>
          </a:p>
        </p:txBody>
      </p:sp>
      <p:sp>
        <p:nvSpPr>
          <p:cNvPr id="38" name="Rectangle 113"/>
          <p:cNvSpPr>
            <a:spLocks noChangeArrowheads="1"/>
          </p:cNvSpPr>
          <p:nvPr/>
        </p:nvSpPr>
        <p:spPr bwMode="auto">
          <a:xfrm>
            <a:off x="3803794" y="908720"/>
            <a:ext cx="1992342"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a:solidFill>
                  <a:srgbClr val="666699"/>
                </a:solidFill>
                <a:latin typeface="微软雅黑" pitchFamily="34" charset="-122"/>
                <a:ea typeface="微软雅黑" pitchFamily="34" charset="-122"/>
              </a:rPr>
              <a:t>П</a:t>
            </a:r>
            <a:r>
              <a:rPr kumimoji="1" lang="ru-RU" altLang="zh-CN" sz="1200" b="1" dirty="0" smtClean="0">
                <a:solidFill>
                  <a:srgbClr val="666699"/>
                </a:solidFill>
                <a:latin typeface="微软雅黑" pitchFamily="34" charset="-122"/>
                <a:ea typeface="微软雅黑" pitchFamily="34" charset="-122"/>
              </a:rPr>
              <a:t>латформа приема  сообщений </a:t>
            </a:r>
            <a:r>
              <a:rPr kumimoji="1" lang="en-US" altLang="zh-CN" sz="1200" b="1" dirty="0">
                <a:solidFill>
                  <a:srgbClr val="666699"/>
                </a:solidFill>
                <a:latin typeface="微软雅黑" pitchFamily="34" charset="-122"/>
                <a:ea typeface="微软雅黑" pitchFamily="34" charset="-122"/>
              </a:rPr>
              <a:t>122 </a:t>
            </a:r>
            <a:endParaRPr kumimoji="1" lang="zh-CN" altLang="en-US" sz="1200" b="1" dirty="0">
              <a:solidFill>
                <a:srgbClr val="666699"/>
              </a:solidFill>
              <a:latin typeface="微软雅黑" pitchFamily="34" charset="-122"/>
              <a:ea typeface="微软雅黑" pitchFamily="34" charset="-122"/>
            </a:endParaRPr>
          </a:p>
        </p:txBody>
      </p:sp>
      <p:pic>
        <p:nvPicPr>
          <p:cNvPr id="40" name="Picture 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1177" y="1409700"/>
            <a:ext cx="363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117"/>
          <p:cNvSpPr>
            <a:spLocks noChangeArrowheads="1"/>
          </p:cNvSpPr>
          <p:nvPr/>
        </p:nvSpPr>
        <p:spPr bwMode="auto">
          <a:xfrm>
            <a:off x="6477000" y="1987553"/>
            <a:ext cx="1032631"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Транспорт</a:t>
            </a:r>
            <a:endParaRPr kumimoji="1" lang="zh-CN" altLang="en-US" sz="1200" b="1" dirty="0">
              <a:solidFill>
                <a:srgbClr val="666699"/>
              </a:solidFill>
              <a:latin typeface="微软雅黑" pitchFamily="34" charset="-122"/>
              <a:ea typeface="微软雅黑" pitchFamily="34" charset="-122"/>
            </a:endParaRPr>
          </a:p>
        </p:txBody>
      </p:sp>
      <p:sp>
        <p:nvSpPr>
          <p:cNvPr id="42" name="Oval 118"/>
          <p:cNvSpPr>
            <a:spLocks noChangeArrowheads="1"/>
          </p:cNvSpPr>
          <p:nvPr/>
        </p:nvSpPr>
        <p:spPr bwMode="auto">
          <a:xfrm>
            <a:off x="3635377" y="5881688"/>
            <a:ext cx="676275" cy="658812"/>
          </a:xfrm>
          <a:prstGeom prst="ellipse">
            <a:avLst/>
          </a:prstGeom>
          <a:solidFill>
            <a:srgbClr val="33CCFF">
              <a:alpha val="80000"/>
            </a:srgbClr>
          </a:solidFill>
          <a:ln w="9525" algn="ctr">
            <a:noFill/>
            <a:round/>
            <a:headEnd/>
            <a:tailEnd/>
          </a:ln>
          <a:effectLst/>
        </p:spPr>
        <p:txBody>
          <a:bodyPr wrap="none" lIns="91428" tIns="45714" rIns="91428" bIns="45714"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43" name="Rectangle 119"/>
          <p:cNvSpPr>
            <a:spLocks noChangeArrowheads="1"/>
          </p:cNvSpPr>
          <p:nvPr/>
        </p:nvSpPr>
        <p:spPr bwMode="auto">
          <a:xfrm>
            <a:off x="2195736" y="6423731"/>
            <a:ext cx="2350866"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dirty="0">
                <a:solidFill>
                  <a:srgbClr val="666699"/>
                </a:solidFill>
                <a:latin typeface="微软雅黑" pitchFamily="34" charset="-122"/>
                <a:ea typeface="微软雅黑" pitchFamily="34" charset="-122"/>
              </a:rPr>
              <a:t>Платформа </a:t>
            </a:r>
            <a:r>
              <a:rPr kumimoji="1" lang="ru-RU" altLang="zh-CN" sz="1200" b="1">
                <a:solidFill>
                  <a:srgbClr val="666699"/>
                </a:solidFill>
                <a:latin typeface="微软雅黑" pitchFamily="34" charset="-122"/>
                <a:ea typeface="微软雅黑" pitchFamily="34" charset="-122"/>
              </a:rPr>
              <a:t>приема  </a:t>
            </a:r>
            <a:r>
              <a:rPr kumimoji="1" lang="ru-RU" altLang="zh-CN" sz="1200" b="1" smtClean="0">
                <a:solidFill>
                  <a:srgbClr val="666699"/>
                </a:solidFill>
                <a:latin typeface="微软雅黑" pitchFamily="34" charset="-122"/>
                <a:ea typeface="微软雅黑" pitchFamily="34" charset="-122"/>
              </a:rPr>
              <a:t>сообщений </a:t>
            </a:r>
            <a:r>
              <a:rPr kumimoji="1" lang="en-US" altLang="zh-CN" sz="1200" b="1" dirty="0" smtClean="0">
                <a:solidFill>
                  <a:srgbClr val="666699"/>
                </a:solidFill>
                <a:latin typeface="微软雅黑" pitchFamily="34" charset="-122"/>
                <a:ea typeface="微软雅黑" pitchFamily="34" charset="-122"/>
              </a:rPr>
              <a:t>1</a:t>
            </a:r>
            <a:r>
              <a:rPr kumimoji="1" lang="ru-RU" altLang="zh-CN" sz="1200" b="1" dirty="0" smtClean="0">
                <a:solidFill>
                  <a:srgbClr val="666699"/>
                </a:solidFill>
                <a:latin typeface="微软雅黑" pitchFamily="34" charset="-122"/>
                <a:ea typeface="微软雅黑" pitchFamily="34" charset="-122"/>
              </a:rPr>
              <a:t>10</a:t>
            </a:r>
            <a:endParaRPr kumimoji="1" lang="zh-CN" altLang="en-US" sz="1200" b="1" dirty="0">
              <a:solidFill>
                <a:srgbClr val="666699"/>
              </a:solidFill>
              <a:latin typeface="微软雅黑" pitchFamily="34" charset="-122"/>
              <a:ea typeface="微软雅黑" pitchFamily="34" charset="-122"/>
            </a:endParaRPr>
          </a:p>
        </p:txBody>
      </p:sp>
      <p:sp>
        <p:nvSpPr>
          <p:cNvPr id="44" name="Rectangle 121"/>
          <p:cNvSpPr>
            <a:spLocks noChangeArrowheads="1"/>
          </p:cNvSpPr>
          <p:nvPr/>
        </p:nvSpPr>
        <p:spPr bwMode="auto">
          <a:xfrm>
            <a:off x="717796" y="4322767"/>
            <a:ext cx="1251133"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smtClean="0">
                <a:solidFill>
                  <a:srgbClr val="666699"/>
                </a:solidFill>
                <a:latin typeface="微软雅黑" pitchFamily="34" charset="-122"/>
                <a:ea typeface="微软雅黑" pitchFamily="34" charset="-122"/>
              </a:rPr>
              <a:t>Безопасное жилье</a:t>
            </a:r>
            <a:endParaRPr kumimoji="1" lang="zh-CN" altLang="en-US" sz="1200" b="1" dirty="0">
              <a:solidFill>
                <a:srgbClr val="666699"/>
              </a:solidFill>
              <a:latin typeface="微软雅黑" pitchFamily="34" charset="-122"/>
              <a:ea typeface="微软雅黑" pitchFamily="34" charset="-122"/>
            </a:endParaRPr>
          </a:p>
        </p:txBody>
      </p:sp>
      <p:sp>
        <p:nvSpPr>
          <p:cNvPr id="45" name="Rectangle 122"/>
          <p:cNvSpPr>
            <a:spLocks noChangeArrowheads="1"/>
          </p:cNvSpPr>
          <p:nvPr/>
        </p:nvSpPr>
        <p:spPr bwMode="auto">
          <a:xfrm>
            <a:off x="6981825" y="5097467"/>
            <a:ext cx="2130687"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eaLnBrk="0" fontAlgn="base" hangingPunct="0">
              <a:spcBef>
                <a:spcPct val="0"/>
              </a:spcBef>
              <a:spcAft>
                <a:spcPct val="0"/>
              </a:spcAft>
            </a:pPr>
            <a:r>
              <a:rPr kumimoji="1" lang="ru-RU" altLang="zh-CN" sz="1200" b="1" dirty="0" smtClean="0">
                <a:solidFill>
                  <a:srgbClr val="666699"/>
                </a:solidFill>
                <a:latin typeface="微软雅黑" pitchFamily="34" charset="-122"/>
                <a:ea typeface="微软雅黑" pitchFamily="34" charset="-122"/>
              </a:rPr>
              <a:t>Проверка безопасности</a:t>
            </a:r>
            <a:endParaRPr kumimoji="1" lang="zh-CN" altLang="en-US" sz="1200" b="1" dirty="0">
              <a:solidFill>
                <a:srgbClr val="666699"/>
              </a:solidFill>
              <a:latin typeface="微软雅黑" pitchFamily="34" charset="-122"/>
              <a:ea typeface="微软雅黑" pitchFamily="34" charset="-122"/>
            </a:endParaRPr>
          </a:p>
        </p:txBody>
      </p:sp>
      <p:sp>
        <p:nvSpPr>
          <p:cNvPr id="47" name="Oval 128"/>
          <p:cNvSpPr>
            <a:spLocks noChangeArrowheads="1"/>
          </p:cNvSpPr>
          <p:nvPr/>
        </p:nvSpPr>
        <p:spPr bwMode="auto">
          <a:xfrm>
            <a:off x="1719265" y="3340102"/>
            <a:ext cx="674687" cy="658813"/>
          </a:xfrm>
          <a:prstGeom prst="ellipse">
            <a:avLst/>
          </a:prstGeom>
          <a:solidFill>
            <a:srgbClr val="33CCFF">
              <a:alpha val="80000"/>
            </a:srgbClr>
          </a:solidFill>
          <a:ln w="9525" algn="ctr">
            <a:noFill/>
            <a:round/>
            <a:headEnd/>
            <a:tailEnd/>
          </a:ln>
          <a:effectLst/>
        </p:spPr>
        <p:txBody>
          <a:bodyPr wrap="none" lIns="91434" tIns="45717" rIns="91434" bIns="45717" anchor="ctr"/>
          <a:lstStyle/>
          <a:p>
            <a:pPr eaLnBrk="0" fontAlgn="base" hangingPunct="0">
              <a:lnSpc>
                <a:spcPct val="85000"/>
              </a:lnSpc>
              <a:spcBef>
                <a:spcPct val="0"/>
              </a:spcBef>
              <a:spcAft>
                <a:spcPct val="0"/>
              </a:spcAft>
              <a:defRPr/>
            </a:pPr>
            <a:endPar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pic>
        <p:nvPicPr>
          <p:cNvPr id="48" name="Picture 131" descr="pic_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8752" y="2686054"/>
            <a:ext cx="482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33"/>
          <p:cNvSpPr>
            <a:spLocks noChangeArrowheads="1"/>
          </p:cNvSpPr>
          <p:nvPr/>
        </p:nvSpPr>
        <p:spPr bwMode="auto">
          <a:xfrm>
            <a:off x="7336631" y="3356739"/>
            <a:ext cx="1775882"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fontAlgn="base" hangingPunct="0">
              <a:spcBef>
                <a:spcPct val="0"/>
              </a:spcBef>
              <a:spcAft>
                <a:spcPct val="0"/>
              </a:spcAft>
            </a:pPr>
            <a:r>
              <a:rPr kumimoji="1" lang="ru-RU" altLang="zh-CN" sz="1200" b="1" smtClean="0">
                <a:solidFill>
                  <a:srgbClr val="666699"/>
                </a:solidFill>
                <a:latin typeface="微软雅黑" pitchFamily="34" charset="-122"/>
                <a:ea typeface="微软雅黑" pitchFamily="34" charset="-122"/>
              </a:rPr>
              <a:t>Защита цифровой среды</a:t>
            </a:r>
            <a:endParaRPr kumimoji="1" lang="en-US" altLang="zh-CN" sz="1200" b="1" dirty="0">
              <a:solidFill>
                <a:srgbClr val="666699"/>
              </a:solidFill>
              <a:latin typeface="微软雅黑" pitchFamily="34" charset="-122"/>
              <a:ea typeface="微软雅黑" pitchFamily="34" charset="-122"/>
            </a:endParaRPr>
          </a:p>
        </p:txBody>
      </p:sp>
      <p:pic>
        <p:nvPicPr>
          <p:cNvPr id="50" name="Picture 136" descr="png-16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7315" y="1557338"/>
            <a:ext cx="503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0752" y="1928817"/>
            <a:ext cx="387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7688" y="3500439"/>
            <a:ext cx="4683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57377" y="4357688"/>
            <a:ext cx="523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4563" y="5072067"/>
            <a:ext cx="5000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7500" y="5643567"/>
            <a:ext cx="3571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14752" y="6072188"/>
            <a:ext cx="571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7563" y="1571625"/>
            <a:ext cx="4730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5127" y="3429000"/>
            <a:ext cx="5445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51640" y="4214817"/>
            <a:ext cx="534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77" y="5000625"/>
            <a:ext cx="50006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29188" y="6049967"/>
            <a:ext cx="428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7" name="Oval 114"/>
          <p:cNvSpPr>
            <a:spLocks noChangeArrowheads="1"/>
          </p:cNvSpPr>
          <p:nvPr/>
        </p:nvSpPr>
        <p:spPr bwMode="auto">
          <a:xfrm rot="-4193939">
            <a:off x="2917033" y="2564607"/>
            <a:ext cx="1800225" cy="2665412"/>
          </a:xfrm>
          <a:prstGeom prst="ellipse">
            <a:avLst/>
          </a:prstGeom>
          <a:solidFill>
            <a:srgbClr val="01AF1E">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r>
              <a:rPr lang="zh-CN" altLang="en-US" sz="1300" b="1">
                <a:solidFill>
                  <a:srgbClr val="000000"/>
                </a:solidFill>
                <a:latin typeface="微软雅黑" pitchFamily="34" charset="-122"/>
                <a:ea typeface="微软雅黑" pitchFamily="34" charset="-122"/>
              </a:rPr>
              <a:t/>
            </a:r>
            <a:br>
              <a:rPr lang="zh-CN" altLang="en-US" sz="1300" b="1">
                <a:solidFill>
                  <a:srgbClr val="000000"/>
                </a:solidFill>
                <a:latin typeface="微软雅黑" pitchFamily="34" charset="-122"/>
                <a:ea typeface="微软雅黑" pitchFamily="34" charset="-122"/>
              </a:rPr>
            </a:br>
            <a:endParaRPr lang="zh-CN" altLang="en-US" sz="1300" b="1">
              <a:solidFill>
                <a:srgbClr val="000000"/>
              </a:solidFill>
              <a:latin typeface="微软雅黑" pitchFamily="34" charset="-122"/>
              <a:ea typeface="微软雅黑" pitchFamily="34" charset="-122"/>
            </a:endParaRPr>
          </a:p>
        </p:txBody>
      </p:sp>
      <p:sp>
        <p:nvSpPr>
          <p:cNvPr id="13368" name="Oval 114"/>
          <p:cNvSpPr>
            <a:spLocks noChangeArrowheads="1"/>
          </p:cNvSpPr>
          <p:nvPr/>
        </p:nvSpPr>
        <p:spPr bwMode="auto">
          <a:xfrm rot="4320585">
            <a:off x="4356896" y="2491585"/>
            <a:ext cx="1800225" cy="2665413"/>
          </a:xfrm>
          <a:prstGeom prst="ellipse">
            <a:avLst/>
          </a:prstGeom>
          <a:solidFill>
            <a:srgbClr val="BB68D2">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r>
              <a:rPr lang="zh-CN" altLang="en-US" sz="1300" b="1">
                <a:solidFill>
                  <a:srgbClr val="000000"/>
                </a:solidFill>
                <a:latin typeface="微软雅黑" pitchFamily="34" charset="-122"/>
                <a:ea typeface="微软雅黑" pitchFamily="34" charset="-122"/>
              </a:rPr>
              <a:t/>
            </a:r>
            <a:br>
              <a:rPr lang="zh-CN" altLang="en-US" sz="1300" b="1">
                <a:solidFill>
                  <a:srgbClr val="000000"/>
                </a:solidFill>
                <a:latin typeface="微软雅黑" pitchFamily="34" charset="-122"/>
                <a:ea typeface="微软雅黑" pitchFamily="34" charset="-122"/>
              </a:rPr>
            </a:br>
            <a:endParaRPr lang="zh-CN" altLang="en-US" sz="1300" b="1">
              <a:solidFill>
                <a:srgbClr val="000000"/>
              </a:solidFill>
              <a:latin typeface="微软雅黑" pitchFamily="34" charset="-122"/>
              <a:ea typeface="微软雅黑" pitchFamily="34" charset="-122"/>
            </a:endParaRPr>
          </a:p>
        </p:txBody>
      </p:sp>
      <p:sp>
        <p:nvSpPr>
          <p:cNvPr id="13369" name="Oval 114"/>
          <p:cNvSpPr>
            <a:spLocks noChangeArrowheads="1"/>
          </p:cNvSpPr>
          <p:nvPr/>
        </p:nvSpPr>
        <p:spPr bwMode="auto">
          <a:xfrm>
            <a:off x="3635375" y="2065338"/>
            <a:ext cx="1800225" cy="2665412"/>
          </a:xfrm>
          <a:prstGeom prst="ellipse">
            <a:avLst/>
          </a:prstGeom>
          <a:solidFill>
            <a:srgbClr val="FF660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4" tIns="45717" rIns="91434" bIns="45717" anchor="ctr"/>
          <a:lstStyle/>
          <a:p>
            <a:pPr eaLnBrk="0" fontAlgn="base" hangingPunct="0">
              <a:spcBef>
                <a:spcPct val="0"/>
              </a:spcBef>
              <a:spcAft>
                <a:spcPct val="0"/>
              </a:spcAft>
            </a:pPr>
            <a:r>
              <a:rPr lang="zh-CN" altLang="en-US" sz="1300" b="1">
                <a:solidFill>
                  <a:srgbClr val="000000"/>
                </a:solidFill>
                <a:latin typeface="微软雅黑" pitchFamily="34" charset="-122"/>
                <a:ea typeface="微软雅黑" pitchFamily="34" charset="-122"/>
              </a:rPr>
              <a:t/>
            </a:r>
            <a:br>
              <a:rPr lang="zh-CN" altLang="en-US" sz="1300" b="1">
                <a:solidFill>
                  <a:srgbClr val="000000"/>
                </a:solidFill>
                <a:latin typeface="微软雅黑" pitchFamily="34" charset="-122"/>
                <a:ea typeface="微软雅黑" pitchFamily="34" charset="-122"/>
              </a:rPr>
            </a:br>
            <a:endParaRPr lang="zh-CN" altLang="en-US" sz="1300" b="1">
              <a:solidFill>
                <a:srgbClr val="000000"/>
              </a:solidFill>
              <a:latin typeface="微软雅黑" pitchFamily="34" charset="-122"/>
              <a:ea typeface="微软雅黑" pitchFamily="34" charset="-122"/>
            </a:endParaRPr>
          </a:p>
        </p:txBody>
      </p:sp>
      <p:sp>
        <p:nvSpPr>
          <p:cNvPr id="21" name="Oval 94"/>
          <p:cNvSpPr>
            <a:spLocks noChangeArrowheads="1"/>
          </p:cNvSpPr>
          <p:nvPr/>
        </p:nvSpPr>
        <p:spPr bwMode="auto">
          <a:xfrm rot="-45785486">
            <a:off x="4140200" y="3141667"/>
            <a:ext cx="1800225" cy="2663825"/>
          </a:xfrm>
          <a:prstGeom prst="ellipse">
            <a:avLst/>
          </a:prstGeom>
          <a:solidFill>
            <a:srgbClr val="99CC00">
              <a:alpha val="79999"/>
            </a:srgbClr>
          </a:solidFill>
          <a:ln w="9525" algn="ctr">
            <a:noFill/>
            <a:round/>
            <a:headEnd/>
            <a:tailEnd/>
          </a:ln>
        </p:spPr>
        <p:txBody>
          <a:bodyPr wrap="none" lIns="91434" tIns="45717" rIns="91434" bIns="45717" anchor="ctr"/>
          <a:lstStyle/>
          <a:p>
            <a:pPr eaLnBrk="0" fontAlgn="base" hangingPunct="0">
              <a:lnSpc>
                <a:spcPct val="85000"/>
              </a:lnSpc>
              <a:spcBef>
                <a:spcPct val="0"/>
              </a:spcBef>
              <a:spcAft>
                <a:spcPct val="0"/>
              </a:spcAft>
              <a:defRPr/>
            </a:pPr>
            <a:r>
              <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rPr>
              <a:t/>
            </a:r>
            <a:br>
              <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rPr>
            </a:br>
            <a:endParaRPr lang="zh-CN" altLang="en-US" sz="16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22" name="Oval 95"/>
          <p:cNvSpPr>
            <a:spLocks noChangeArrowheads="1"/>
          </p:cNvSpPr>
          <p:nvPr/>
        </p:nvSpPr>
        <p:spPr bwMode="auto">
          <a:xfrm rot="2318177">
            <a:off x="3203576" y="3141667"/>
            <a:ext cx="1800225" cy="2663825"/>
          </a:xfrm>
          <a:prstGeom prst="ellipse">
            <a:avLst/>
          </a:prstGeom>
          <a:solidFill>
            <a:srgbClr val="33CCFF">
              <a:alpha val="79999"/>
            </a:srgbClr>
          </a:solidFill>
          <a:ln w="9525" algn="ctr">
            <a:noFill/>
            <a:round/>
            <a:headEnd/>
            <a:tailEnd/>
          </a:ln>
        </p:spPr>
        <p:txBody>
          <a:bodyPr wrap="none" lIns="91434" tIns="45717" rIns="91434" bIns="45717" anchor="ctr"/>
          <a:lstStyle/>
          <a:p>
            <a:pPr eaLnBrk="0" fontAlgn="base" hangingPunct="0">
              <a:lnSpc>
                <a:spcPct val="85000"/>
              </a:lnSpc>
              <a:spcBef>
                <a:spcPct val="0"/>
              </a:spcBef>
              <a:spcAft>
                <a:spcPct val="0"/>
              </a:spcAft>
              <a:defRPr/>
            </a:pPr>
            <a:r>
              <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rPr>
              <a:t/>
            </a:r>
            <a:br>
              <a:rPr lang="zh-CN" altLang="en-US" sz="1400" b="1">
                <a:solidFill>
                  <a:srgbClr val="FFFFFF"/>
                </a:solidFill>
                <a:effectLst>
                  <a:outerShdw blurRad="38100" dist="38100" dir="2700000" algn="tl">
                    <a:srgbClr val="000000"/>
                  </a:outerShdw>
                </a:effectLst>
                <a:latin typeface="微软雅黑" pitchFamily="34" charset="-122"/>
                <a:ea typeface="微软雅黑" pitchFamily="34" charset="-122"/>
              </a:rPr>
            </a:br>
            <a:endParaRPr lang="zh-CN" altLang="en-US" sz="1600" b="1">
              <a:solidFill>
                <a:srgbClr val="FFFFFF"/>
              </a:solidFill>
              <a:effectLst>
                <a:outerShdw blurRad="38100" dist="38100" dir="2700000" algn="tl">
                  <a:srgbClr val="000000"/>
                </a:outerShdw>
              </a:effectLst>
              <a:latin typeface="微软雅黑" pitchFamily="34" charset="-122"/>
              <a:ea typeface="微软雅黑" pitchFamily="34" charset="-122"/>
            </a:endParaRPr>
          </a:p>
        </p:txBody>
      </p:sp>
      <p:sp>
        <p:nvSpPr>
          <p:cNvPr id="13372" name="Text Box 139"/>
          <p:cNvSpPr txBox="1">
            <a:spLocks noChangeArrowheads="1"/>
          </p:cNvSpPr>
          <p:nvPr/>
        </p:nvSpPr>
        <p:spPr bwMode="auto">
          <a:xfrm rot="17298947">
            <a:off x="3516376" y="3892913"/>
            <a:ext cx="584775" cy="18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1300" b="1" smtClean="0">
                <a:solidFill>
                  <a:srgbClr val="FFFF00"/>
                </a:solidFill>
                <a:latin typeface="微软雅黑" pitchFamily="34" charset="-122"/>
                <a:ea typeface="微软雅黑" pitchFamily="34" charset="-122"/>
              </a:rPr>
              <a:t>Социальная безопасность</a:t>
            </a:r>
            <a:endParaRPr lang="en-US" altLang="zh-CN" sz="1300" b="1" dirty="0" smtClean="0">
              <a:solidFill>
                <a:srgbClr val="FFFF00"/>
              </a:solidFill>
              <a:latin typeface="微软雅黑" pitchFamily="34" charset="-122"/>
              <a:ea typeface="微软雅黑" pitchFamily="34" charset="-122"/>
            </a:endParaRPr>
          </a:p>
        </p:txBody>
      </p:sp>
      <p:pic>
        <p:nvPicPr>
          <p:cNvPr id="2" name="Picture 120"/>
          <p:cNvPicPr>
            <a:picLocks noChangeAspect="1" noChangeArrowheads="1"/>
          </p:cNvPicPr>
          <p:nvPr/>
        </p:nvPicPr>
        <p:blipFill>
          <a:blip r:embed="rId19" cstate="print"/>
          <a:srcRect/>
          <a:stretch>
            <a:fillRect/>
          </a:stretch>
        </p:blipFill>
        <p:spPr bwMode="auto">
          <a:xfrm>
            <a:off x="5813948" y="5608217"/>
            <a:ext cx="504825" cy="423862"/>
          </a:xfrm>
          <a:prstGeom prst="rect">
            <a:avLst/>
          </a:prstGeom>
          <a:gradFill rotWithShape="1">
            <a:gsLst>
              <a:gs pos="0">
                <a:srgbClr val="CCFF99">
                  <a:gamma/>
                  <a:shade val="46275"/>
                  <a:invGamma/>
                </a:srgbClr>
              </a:gs>
              <a:gs pos="50000">
                <a:srgbClr val="CCFF99">
                  <a:alpha val="50000"/>
                </a:srgbClr>
              </a:gs>
              <a:gs pos="100000">
                <a:srgbClr val="CCFF99">
                  <a:gamma/>
                  <a:shade val="46275"/>
                  <a:invGamma/>
                </a:srgbClr>
              </a:gs>
            </a:gsLst>
            <a:lin ang="5400000" scaled="1"/>
          </a:gradFill>
          <a:ln w="9525" algn="ctr">
            <a:solidFill>
              <a:srgbClr val="D96855"/>
            </a:solidFill>
            <a:miter lim="800000"/>
            <a:headEnd/>
            <a:tailEnd/>
          </a:ln>
          <a:effectLst/>
        </p:spPr>
      </p:pic>
      <p:sp>
        <p:nvSpPr>
          <p:cNvPr id="13374" name="Text Box 137"/>
          <p:cNvSpPr txBox="1">
            <a:spLocks noChangeArrowheads="1"/>
          </p:cNvSpPr>
          <p:nvPr/>
        </p:nvSpPr>
        <p:spPr bwMode="auto">
          <a:xfrm rot="18438665">
            <a:off x="5652414" y="2931270"/>
            <a:ext cx="584775" cy="13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1300" b="1" smtClean="0">
                <a:solidFill>
                  <a:srgbClr val="FFFF00"/>
                </a:solidFill>
                <a:latin typeface="微软雅黑" pitchFamily="34" charset="-122"/>
                <a:ea typeface="微软雅黑" pitchFamily="34" charset="-122"/>
              </a:rPr>
              <a:t>Пищевая безопасность</a:t>
            </a:r>
            <a:endParaRPr lang="zh-CN" altLang="en-US" sz="1300" b="1" dirty="0">
              <a:solidFill>
                <a:srgbClr val="FFFF00"/>
              </a:solidFill>
              <a:latin typeface="微软雅黑" pitchFamily="34" charset="-122"/>
              <a:ea typeface="微软雅黑" pitchFamily="34" charset="-122"/>
            </a:endParaRPr>
          </a:p>
        </p:txBody>
      </p:sp>
      <p:sp>
        <p:nvSpPr>
          <p:cNvPr id="19547" name="Text Box 91"/>
          <p:cNvSpPr txBox="1">
            <a:spLocks noChangeArrowheads="1"/>
          </p:cNvSpPr>
          <p:nvPr/>
        </p:nvSpPr>
        <p:spPr bwMode="auto">
          <a:xfrm>
            <a:off x="3302377" y="3356992"/>
            <a:ext cx="2421751"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eaLnBrk="0" fontAlgn="base" hangingPunct="0">
              <a:spcBef>
                <a:spcPct val="50000"/>
              </a:spcBef>
              <a:spcAft>
                <a:spcPct val="0"/>
              </a:spcAft>
              <a:defRPr/>
            </a:pPr>
            <a:r>
              <a:rPr lang="ru-RU" altLang="zh-CN" sz="2400" b="1" dirty="0" smtClean="0">
                <a:solidFill>
                  <a:srgbClr val="CC0000"/>
                </a:solidFill>
                <a:latin typeface="微软雅黑" pitchFamily="34" charset="-122"/>
                <a:ea typeface="微软雅黑" pitchFamily="34" charset="-122"/>
              </a:rPr>
              <a:t>Применение </a:t>
            </a:r>
            <a:r>
              <a:rPr lang="ru-RU" altLang="zh-CN" sz="2400" b="1" smtClean="0">
                <a:solidFill>
                  <a:srgbClr val="CC0000"/>
                </a:solidFill>
                <a:latin typeface="微软雅黑" pitchFamily="34" charset="-122"/>
                <a:ea typeface="微软雅黑" pitchFamily="34" charset="-122"/>
              </a:rPr>
              <a:t>системы безопасности</a:t>
            </a:r>
            <a:endParaRPr lang="en-US" altLang="zh-CN" sz="2400" b="1" dirty="0">
              <a:solidFill>
                <a:srgbClr val="CC0000"/>
              </a:solidFill>
              <a:latin typeface="微软雅黑" pitchFamily="34" charset="-122"/>
              <a:ea typeface="微软雅黑" pitchFamily="34" charset="-122"/>
            </a:endParaRPr>
          </a:p>
        </p:txBody>
      </p:sp>
      <p:sp>
        <p:nvSpPr>
          <p:cNvPr id="13376" name="Text Box 137"/>
          <p:cNvSpPr txBox="1">
            <a:spLocks noChangeArrowheads="1"/>
          </p:cNvSpPr>
          <p:nvPr/>
        </p:nvSpPr>
        <p:spPr bwMode="auto">
          <a:xfrm rot="13498024">
            <a:off x="2918866" y="2628072"/>
            <a:ext cx="584775" cy="14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1300" b="1" smtClean="0">
                <a:solidFill>
                  <a:srgbClr val="FFFF00"/>
                </a:solidFill>
                <a:latin typeface="微软雅黑" pitchFamily="34" charset="-122"/>
                <a:ea typeface="微软雅黑" pitchFamily="34" charset="-122"/>
              </a:rPr>
              <a:t>Безопасность жилья</a:t>
            </a:r>
            <a:endParaRPr lang="zh-CN" altLang="en-US" sz="1300" b="1" dirty="0">
              <a:solidFill>
                <a:srgbClr val="FFFF00"/>
              </a:solidFill>
              <a:latin typeface="微软雅黑" pitchFamily="34" charset="-122"/>
              <a:ea typeface="微软雅黑" pitchFamily="34" charset="-122"/>
            </a:endParaRPr>
          </a:p>
        </p:txBody>
      </p:sp>
      <p:sp>
        <p:nvSpPr>
          <p:cNvPr id="13377" name="Text Box 138"/>
          <p:cNvSpPr txBox="1">
            <a:spLocks noChangeArrowheads="1"/>
          </p:cNvSpPr>
          <p:nvPr/>
        </p:nvSpPr>
        <p:spPr bwMode="auto">
          <a:xfrm rot="16654392">
            <a:off x="5129110" y="4197270"/>
            <a:ext cx="584775" cy="187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1300" b="1" smtClean="0">
                <a:solidFill>
                  <a:srgbClr val="FFFF00"/>
                </a:solidFill>
                <a:latin typeface="微软雅黑" pitchFamily="34" charset="-122"/>
                <a:ea typeface="微软雅黑" pitchFamily="34" charset="-122"/>
              </a:rPr>
              <a:t>Безопасность продукции</a:t>
            </a:r>
            <a:endParaRPr lang="en-US" altLang="zh-CN" sz="1300" b="1" dirty="0">
              <a:solidFill>
                <a:srgbClr val="FFFF00"/>
              </a:solidFill>
              <a:latin typeface="微软雅黑" pitchFamily="34" charset="-122"/>
              <a:ea typeface="微软雅黑" pitchFamily="34" charset="-122"/>
            </a:endParaRPr>
          </a:p>
        </p:txBody>
      </p:sp>
      <p:sp>
        <p:nvSpPr>
          <p:cNvPr id="13378" name="Text Box 137"/>
          <p:cNvSpPr txBox="1">
            <a:spLocks noChangeArrowheads="1"/>
          </p:cNvSpPr>
          <p:nvPr/>
        </p:nvSpPr>
        <p:spPr bwMode="auto">
          <a:xfrm>
            <a:off x="4147210" y="2171567"/>
            <a:ext cx="784830" cy="154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1300" b="1" dirty="0" smtClean="0">
                <a:solidFill>
                  <a:srgbClr val="FFFF00"/>
                </a:solidFill>
                <a:latin typeface="微软雅黑" pitchFamily="34" charset="-122"/>
                <a:ea typeface="微软雅黑" pitchFamily="34" charset="-122"/>
              </a:rPr>
              <a:t>Обеспечение </a:t>
            </a:r>
            <a:r>
              <a:rPr lang="ru-RU" altLang="zh-CN" sz="1300" b="1" smtClean="0">
                <a:solidFill>
                  <a:srgbClr val="FFFF00"/>
                </a:solidFill>
                <a:latin typeface="微软雅黑" pitchFamily="34" charset="-122"/>
                <a:ea typeface="微软雅黑" pitchFamily="34" charset="-122"/>
              </a:rPr>
              <a:t>движения безопасности</a:t>
            </a:r>
            <a:endParaRPr lang="en-US" altLang="zh-CN" sz="1300" b="1" dirty="0" smtClean="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319538251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1000"/>
                                        <p:tgtEl>
                                          <p:spTgt spid="7"/>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plus(in)">
                                      <p:cBhvr>
                                        <p:cTn id="13" dur="1000"/>
                                        <p:tgtEl>
                                          <p:spTgt spid="9"/>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plus(in)">
                                      <p:cBhvr>
                                        <p:cTn id="16" dur="1000"/>
                                        <p:tgtEl>
                                          <p:spTgt spid="10"/>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plus(in)">
                                      <p:cBhvr>
                                        <p:cTn id="19" dur="1000"/>
                                        <p:tgtEl>
                                          <p:spTgt spid="11"/>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1000"/>
                                        <p:tgtEl>
                                          <p:spTgt spid="12"/>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plus(in)">
                                      <p:cBhvr>
                                        <p:cTn id="25" dur="1000"/>
                                        <p:tgtEl>
                                          <p:spTgt spid="13"/>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plus(in)">
                                      <p:cBhvr>
                                        <p:cTn id="28" dur="1000"/>
                                        <p:tgtEl>
                                          <p:spTgt spid="14"/>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plus(in)">
                                      <p:cBhvr>
                                        <p:cTn id="31" dur="1000"/>
                                        <p:tgtEl>
                                          <p:spTgt spid="15"/>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plus(in)">
                                      <p:cBhvr>
                                        <p:cTn id="34" dur="1000"/>
                                        <p:tgtEl>
                                          <p:spTgt spid="16"/>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plus(in)">
                                      <p:cBhvr>
                                        <p:cTn id="37" dur="1000"/>
                                        <p:tgtEl>
                                          <p:spTgt spid="17"/>
                                        </p:tgtEl>
                                      </p:cBhvr>
                                    </p:animEffect>
                                  </p:childTnLst>
                                </p:cTn>
                              </p:par>
                              <p:par>
                                <p:cTn id="38" presetID="1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plus(in)">
                                      <p:cBhvr>
                                        <p:cTn id="40" dur="1000"/>
                                        <p:tgtEl>
                                          <p:spTgt spid="18"/>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plus(in)">
                                      <p:cBhvr>
                                        <p:cTn id="43" dur="1000"/>
                                        <p:tgtEl>
                                          <p:spTgt spid="19"/>
                                        </p:tgtEl>
                                      </p:cBhvr>
                                    </p:animEffect>
                                  </p:childTnLst>
                                </p:cTn>
                              </p:par>
                              <p:par>
                                <p:cTn id="44" presetID="1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plus(in)">
                                      <p:cBhvr>
                                        <p:cTn id="46" dur="1000"/>
                                        <p:tgtEl>
                                          <p:spTgt spid="20"/>
                                        </p:tgtEl>
                                      </p:cBhvr>
                                    </p:animEffect>
                                  </p:childTnLst>
                                </p:cTn>
                              </p:par>
                              <p:par>
                                <p:cTn id="47" presetID="1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plus(in)">
                                      <p:cBhvr>
                                        <p:cTn id="49" dur="1000"/>
                                        <p:tgtEl>
                                          <p:spTgt spid="23"/>
                                        </p:tgtEl>
                                      </p:cBhvr>
                                    </p:animEffect>
                                  </p:childTnLst>
                                </p:cTn>
                              </p:par>
                              <p:par>
                                <p:cTn id="50" presetID="1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plus(in)">
                                      <p:cBhvr>
                                        <p:cTn id="52" dur="1000"/>
                                        <p:tgtEl>
                                          <p:spTgt spid="24"/>
                                        </p:tgtEl>
                                      </p:cBhvr>
                                    </p:animEffect>
                                  </p:childTnLst>
                                </p:cTn>
                              </p:par>
                              <p:par>
                                <p:cTn id="53" presetID="13" presetClass="entr" presetSubtype="16"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plus(in)">
                                      <p:cBhvr>
                                        <p:cTn id="55" dur="1000"/>
                                        <p:tgtEl>
                                          <p:spTgt spid="25"/>
                                        </p:tgtEl>
                                      </p:cBhvr>
                                    </p:animEffect>
                                  </p:childTnLst>
                                </p:cTn>
                              </p:par>
                              <p:par>
                                <p:cTn id="56" presetID="1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plus(in)">
                                      <p:cBhvr>
                                        <p:cTn id="58" dur="1000"/>
                                        <p:tgtEl>
                                          <p:spTgt spid="26"/>
                                        </p:tgtEl>
                                      </p:cBhvr>
                                    </p:animEffect>
                                  </p:childTnLst>
                                </p:cTn>
                              </p:par>
                              <p:par>
                                <p:cTn id="59" presetID="13"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plus(in)">
                                      <p:cBhvr>
                                        <p:cTn id="61" dur="1000"/>
                                        <p:tgtEl>
                                          <p:spTgt spid="27"/>
                                        </p:tgtEl>
                                      </p:cBhvr>
                                    </p:animEffect>
                                  </p:childTnLst>
                                </p:cTn>
                              </p:par>
                              <p:par>
                                <p:cTn id="62" presetID="13" presetClass="entr" presetSubtype="16"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plus(in)">
                                      <p:cBhvr>
                                        <p:cTn id="64" dur="1000"/>
                                        <p:tgtEl>
                                          <p:spTgt spid="28"/>
                                        </p:tgtEl>
                                      </p:cBhvr>
                                    </p:animEffect>
                                  </p:childTnLst>
                                </p:cTn>
                              </p:par>
                              <p:par>
                                <p:cTn id="65" presetID="1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plus(in)">
                                      <p:cBhvr>
                                        <p:cTn id="67" dur="1000"/>
                                        <p:tgtEl>
                                          <p:spTgt spid="29"/>
                                        </p:tgtEl>
                                      </p:cBhvr>
                                    </p:animEffect>
                                  </p:childTnLst>
                                </p:cTn>
                              </p:par>
                              <p:par>
                                <p:cTn id="68" presetID="13" presetClass="entr" presetSubtype="16"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plus(in)">
                                      <p:cBhvr>
                                        <p:cTn id="70" dur="1000"/>
                                        <p:tgtEl>
                                          <p:spTgt spid="30"/>
                                        </p:tgtEl>
                                      </p:cBhvr>
                                    </p:animEffect>
                                  </p:childTnLst>
                                </p:cTn>
                              </p:par>
                              <p:par>
                                <p:cTn id="71" presetID="13" presetClass="entr" presetSubtype="16"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plus(in)">
                                      <p:cBhvr>
                                        <p:cTn id="73" dur="1000"/>
                                        <p:tgtEl>
                                          <p:spTgt spid="31"/>
                                        </p:tgtEl>
                                      </p:cBhvr>
                                    </p:animEffect>
                                  </p:childTnLst>
                                </p:cTn>
                              </p:par>
                              <p:par>
                                <p:cTn id="74" presetID="13" presetClass="entr" presetSubtype="16"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plus(in)">
                                      <p:cBhvr>
                                        <p:cTn id="76" dur="1000"/>
                                        <p:tgtEl>
                                          <p:spTgt spid="2"/>
                                        </p:tgtEl>
                                      </p:cBhvr>
                                    </p:animEffect>
                                  </p:childTnLst>
                                </p:cTn>
                              </p:par>
                              <p:par>
                                <p:cTn id="77" presetID="13" presetClass="entr" presetSubtype="16"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plus(in)">
                                      <p:cBhvr>
                                        <p:cTn id="79" dur="1000"/>
                                        <p:tgtEl>
                                          <p:spTgt spid="32"/>
                                        </p:tgtEl>
                                      </p:cBhvr>
                                    </p:animEffect>
                                  </p:childTnLst>
                                </p:cTn>
                              </p:par>
                              <p:par>
                                <p:cTn id="80" presetID="13" presetClass="entr" presetSubtype="16"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plus(in)">
                                      <p:cBhvr>
                                        <p:cTn id="82" dur="1000"/>
                                        <p:tgtEl>
                                          <p:spTgt spid="33"/>
                                        </p:tgtEl>
                                      </p:cBhvr>
                                    </p:animEffect>
                                  </p:childTnLst>
                                </p:cTn>
                              </p:par>
                              <p:par>
                                <p:cTn id="83" presetID="1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plus(in)">
                                      <p:cBhvr>
                                        <p:cTn id="85" dur="1000"/>
                                        <p:tgtEl>
                                          <p:spTgt spid="34"/>
                                        </p:tgtEl>
                                      </p:cBhvr>
                                    </p:animEffect>
                                  </p:childTnLst>
                                </p:cTn>
                              </p:par>
                              <p:par>
                                <p:cTn id="86" presetID="13" presetClass="entr" presetSubtype="16"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plus(in)">
                                      <p:cBhvr>
                                        <p:cTn id="88" dur="1000"/>
                                        <p:tgtEl>
                                          <p:spTgt spid="35"/>
                                        </p:tgtEl>
                                      </p:cBhvr>
                                    </p:animEffect>
                                  </p:childTnLst>
                                </p:cTn>
                              </p:par>
                              <p:par>
                                <p:cTn id="89" presetID="13" presetClass="entr" presetSubtype="16"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plus(in)">
                                      <p:cBhvr>
                                        <p:cTn id="91" dur="1000"/>
                                        <p:tgtEl>
                                          <p:spTgt spid="36"/>
                                        </p:tgtEl>
                                      </p:cBhvr>
                                    </p:animEffect>
                                  </p:childTnLst>
                                </p:cTn>
                              </p:par>
                              <p:par>
                                <p:cTn id="92" presetID="13" presetClass="entr" presetSubtype="16"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plus(in)">
                                      <p:cBhvr>
                                        <p:cTn id="94" dur="1000"/>
                                        <p:tgtEl>
                                          <p:spTgt spid="37"/>
                                        </p:tgtEl>
                                      </p:cBhvr>
                                    </p:animEffect>
                                  </p:childTnLst>
                                </p:cTn>
                              </p:par>
                              <p:par>
                                <p:cTn id="95" presetID="13" presetClass="entr" presetSubtype="16"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plus(in)">
                                      <p:cBhvr>
                                        <p:cTn id="97" dur="1000"/>
                                        <p:tgtEl>
                                          <p:spTgt spid="38"/>
                                        </p:tgtEl>
                                      </p:cBhvr>
                                    </p:animEffect>
                                  </p:childTnLst>
                                </p:cTn>
                              </p:par>
                              <p:par>
                                <p:cTn id="98" presetID="13" presetClass="entr" presetSubtype="16"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plus(in)">
                                      <p:cBhvr>
                                        <p:cTn id="100" dur="1000"/>
                                        <p:tgtEl>
                                          <p:spTgt spid="40"/>
                                        </p:tgtEl>
                                      </p:cBhvr>
                                    </p:animEffect>
                                  </p:childTnLst>
                                </p:cTn>
                              </p:par>
                              <p:par>
                                <p:cTn id="101" presetID="13" presetClass="entr" presetSubtype="16"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plus(in)">
                                      <p:cBhvr>
                                        <p:cTn id="103" dur="1000"/>
                                        <p:tgtEl>
                                          <p:spTgt spid="41"/>
                                        </p:tgtEl>
                                      </p:cBhvr>
                                    </p:animEffect>
                                  </p:childTnLst>
                                </p:cTn>
                              </p:par>
                              <p:par>
                                <p:cTn id="104" presetID="13" presetClass="entr" presetSubtype="16"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plus(in)">
                                      <p:cBhvr>
                                        <p:cTn id="106" dur="1000"/>
                                        <p:tgtEl>
                                          <p:spTgt spid="42"/>
                                        </p:tgtEl>
                                      </p:cBhvr>
                                    </p:animEffect>
                                  </p:childTnLst>
                                </p:cTn>
                              </p:par>
                              <p:par>
                                <p:cTn id="107" presetID="1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plus(in)">
                                      <p:cBhvr>
                                        <p:cTn id="109" dur="1000"/>
                                        <p:tgtEl>
                                          <p:spTgt spid="43"/>
                                        </p:tgtEl>
                                      </p:cBhvr>
                                    </p:animEffect>
                                  </p:childTnLst>
                                </p:cTn>
                              </p:par>
                              <p:par>
                                <p:cTn id="110" presetID="13" presetClass="entr" presetSubtype="16"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plus(in)">
                                      <p:cBhvr>
                                        <p:cTn id="112" dur="1000"/>
                                        <p:tgtEl>
                                          <p:spTgt spid="44"/>
                                        </p:tgtEl>
                                      </p:cBhvr>
                                    </p:animEffect>
                                  </p:childTnLst>
                                </p:cTn>
                              </p:par>
                              <p:par>
                                <p:cTn id="113" presetID="13" presetClass="entr" presetSubtype="16"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plus(in)">
                                      <p:cBhvr>
                                        <p:cTn id="115" dur="1000"/>
                                        <p:tgtEl>
                                          <p:spTgt spid="45"/>
                                        </p:tgtEl>
                                      </p:cBhvr>
                                    </p:animEffect>
                                  </p:childTnLst>
                                </p:cTn>
                              </p:par>
                              <p:par>
                                <p:cTn id="116" presetID="13" presetClass="entr" presetSubtype="16"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plus(in)">
                                      <p:cBhvr>
                                        <p:cTn id="118" dur="1000"/>
                                        <p:tgtEl>
                                          <p:spTgt spid="47"/>
                                        </p:tgtEl>
                                      </p:cBhvr>
                                    </p:animEffect>
                                  </p:childTnLst>
                                </p:cTn>
                              </p:par>
                              <p:par>
                                <p:cTn id="119" presetID="13" presetClass="entr" presetSubtype="16"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plus(in)">
                                      <p:cBhvr>
                                        <p:cTn id="121" dur="1000"/>
                                        <p:tgtEl>
                                          <p:spTgt spid="48"/>
                                        </p:tgtEl>
                                      </p:cBhvr>
                                    </p:animEffect>
                                  </p:childTnLst>
                                </p:cTn>
                              </p:par>
                              <p:par>
                                <p:cTn id="122" presetID="13" presetClass="entr" presetSubtype="16" fill="hold" grpId="0"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plus(in)">
                                      <p:cBhvr>
                                        <p:cTn id="124" dur="1000"/>
                                        <p:tgtEl>
                                          <p:spTgt spid="49"/>
                                        </p:tgtEl>
                                      </p:cBhvr>
                                    </p:animEffect>
                                  </p:childTnLst>
                                </p:cTn>
                              </p:par>
                              <p:par>
                                <p:cTn id="125" presetID="13" presetClass="entr" presetSubtype="16"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plus(in)">
                                      <p:cBhvr>
                                        <p:cTn id="127" dur="1000"/>
                                        <p:tgtEl>
                                          <p:spTgt spid="50"/>
                                        </p:tgtEl>
                                      </p:cBhvr>
                                    </p:animEffect>
                                  </p:childTnLst>
                                </p:cTn>
                              </p:par>
                              <p:par>
                                <p:cTn id="128" presetID="13" presetClass="entr" presetSubtype="16" fill="hold" nodeType="with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plus(in)">
                                      <p:cBhvr>
                                        <p:cTn id="130" dur="1000"/>
                                        <p:tgtEl>
                                          <p:spTgt spid="57"/>
                                        </p:tgtEl>
                                      </p:cBhvr>
                                    </p:animEffect>
                                  </p:childTnLst>
                                </p:cTn>
                              </p:par>
                              <p:par>
                                <p:cTn id="131" presetID="13" presetClass="entr" presetSubtype="16" fill="hold"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plus(in)">
                                      <p:cBhvr>
                                        <p:cTn id="133" dur="1000"/>
                                        <p:tgtEl>
                                          <p:spTgt spid="58"/>
                                        </p:tgtEl>
                                      </p:cBhvr>
                                    </p:animEffect>
                                  </p:childTnLst>
                                </p:cTn>
                              </p:par>
                              <p:par>
                                <p:cTn id="134" presetID="13" presetClass="entr" presetSubtype="16" fill="hold" nodeType="with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plus(in)">
                                      <p:cBhvr>
                                        <p:cTn id="136" dur="1000"/>
                                        <p:tgtEl>
                                          <p:spTgt spid="59"/>
                                        </p:tgtEl>
                                      </p:cBhvr>
                                    </p:animEffect>
                                  </p:childTnLst>
                                </p:cTn>
                              </p:par>
                              <p:par>
                                <p:cTn id="137" presetID="13" presetClass="entr" presetSubtype="16"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plus(in)">
                                      <p:cBhvr>
                                        <p:cTn id="139" dur="1000"/>
                                        <p:tgtEl>
                                          <p:spTgt spid="60"/>
                                        </p:tgtEl>
                                      </p:cBhvr>
                                    </p:animEffect>
                                  </p:childTnLst>
                                </p:cTn>
                              </p:par>
                              <p:par>
                                <p:cTn id="140" presetID="13" presetClass="entr" presetSubtype="16" fill="hold"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plus(in)">
                                      <p:cBhvr>
                                        <p:cTn id="142" dur="1000"/>
                                        <p:tgtEl>
                                          <p:spTgt spid="61"/>
                                        </p:tgtEl>
                                      </p:cBhvr>
                                    </p:animEffect>
                                  </p:childTnLst>
                                </p:cTn>
                              </p:par>
                              <p:par>
                                <p:cTn id="143" presetID="13" presetClass="entr" presetSubtype="16"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plus(in)">
                                      <p:cBhvr>
                                        <p:cTn id="145" dur="1000"/>
                                        <p:tgtEl>
                                          <p:spTgt spid="62"/>
                                        </p:tgtEl>
                                      </p:cBhvr>
                                    </p:animEffect>
                                  </p:childTnLst>
                                </p:cTn>
                              </p:par>
                              <p:par>
                                <p:cTn id="146" presetID="13" presetClass="entr" presetSubtype="16" fill="hold"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plus(in)">
                                      <p:cBhvr>
                                        <p:cTn id="148" dur="1000"/>
                                        <p:tgtEl>
                                          <p:spTgt spid="63"/>
                                        </p:tgtEl>
                                      </p:cBhvr>
                                    </p:animEffect>
                                  </p:childTnLst>
                                </p:cTn>
                              </p:par>
                              <p:par>
                                <p:cTn id="149" presetID="13" presetClass="entr" presetSubtype="16" fill="hold" nodeType="with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plus(in)">
                                      <p:cBhvr>
                                        <p:cTn id="151" dur="1000"/>
                                        <p:tgtEl>
                                          <p:spTgt spid="64"/>
                                        </p:tgtEl>
                                      </p:cBhvr>
                                    </p:animEffect>
                                  </p:childTnLst>
                                </p:cTn>
                              </p:par>
                              <p:par>
                                <p:cTn id="152" presetID="13" presetClass="entr" presetSubtype="16" fill="hold" nodeType="with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plus(in)">
                                      <p:cBhvr>
                                        <p:cTn id="154" dur="1000"/>
                                        <p:tgtEl>
                                          <p:spTgt spid="65"/>
                                        </p:tgtEl>
                                      </p:cBhvr>
                                    </p:animEffect>
                                  </p:childTnLst>
                                </p:cTn>
                              </p:par>
                              <p:par>
                                <p:cTn id="155" presetID="13" presetClass="entr" presetSubtype="16" fill="hold" nodeType="with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plus(in)">
                                      <p:cBhvr>
                                        <p:cTn id="157" dur="1000"/>
                                        <p:tgtEl>
                                          <p:spTgt spid="66"/>
                                        </p:tgtEl>
                                      </p:cBhvr>
                                    </p:animEffect>
                                  </p:childTnLst>
                                </p:cTn>
                              </p:par>
                              <p:par>
                                <p:cTn id="158" presetID="13" presetClass="entr" presetSubtype="16" fill="hold" nodeType="withEffect">
                                  <p:stCondLst>
                                    <p:cond delay="0"/>
                                  </p:stCondLst>
                                  <p:childTnLst>
                                    <p:set>
                                      <p:cBhvr>
                                        <p:cTn id="159" dur="1" fill="hold">
                                          <p:stCondLst>
                                            <p:cond delay="0"/>
                                          </p:stCondLst>
                                        </p:cTn>
                                        <p:tgtEl>
                                          <p:spTgt spid="67"/>
                                        </p:tgtEl>
                                        <p:attrNameLst>
                                          <p:attrName>style.visibility</p:attrName>
                                        </p:attrNameLst>
                                      </p:cBhvr>
                                      <p:to>
                                        <p:strVal val="visible"/>
                                      </p:to>
                                    </p:set>
                                    <p:animEffect transition="in" filter="plus(in)">
                                      <p:cBhvr>
                                        <p:cTn id="160"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5" grpId="0"/>
      <p:bldP spid="26" grpId="0"/>
      <p:bldP spid="27" grpId="0"/>
      <p:bldP spid="29" grpId="0"/>
      <p:bldP spid="30" grpId="0"/>
      <p:bldP spid="31" grpId="0"/>
      <p:bldP spid="32" grpId="0" animBg="1"/>
      <p:bldP spid="33" grpId="0"/>
      <p:bldP spid="34" grpId="0"/>
      <p:bldP spid="35" grpId="0"/>
      <p:bldP spid="36" grpId="0"/>
      <p:bldP spid="37" grpId="0"/>
      <p:bldP spid="38" grpId="0"/>
      <p:bldP spid="41" grpId="0"/>
      <p:bldP spid="42" grpId="0" animBg="1"/>
      <p:bldP spid="43" grpId="0"/>
      <p:bldP spid="44" grpId="0"/>
      <p:bldP spid="45" grpId="0"/>
      <p:bldP spid="47"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920875" y="1571625"/>
            <a:ext cx="5943600" cy="990600"/>
            <a:chOff x="1008" y="1632"/>
            <a:chExt cx="3696" cy="624"/>
          </a:xfrm>
        </p:grpSpPr>
        <p:sp>
          <p:nvSpPr>
            <p:cNvPr id="21518" name="Line 5"/>
            <p:cNvSpPr>
              <a:spLocks noChangeShapeType="1"/>
            </p:cNvSpPr>
            <p:nvPr/>
          </p:nvSpPr>
          <p:spPr bwMode="auto">
            <a:xfrm>
              <a:off x="1401" y="1962"/>
              <a:ext cx="3297" cy="0"/>
            </a:xfrm>
            <a:prstGeom prst="line">
              <a:avLst/>
            </a:prstGeom>
            <a:noFill/>
            <a:ln w="28575">
              <a:solidFill>
                <a:schemeClr val="tx1"/>
              </a:solidFill>
              <a:round/>
              <a:headEnd/>
              <a:tailEnd/>
            </a:ln>
            <a:effectLst>
              <a:prstShdw prst="shdw17" dist="17961" dir="2700000">
                <a:schemeClr val="tx1">
                  <a:gamma/>
                  <a:shade val="60000"/>
                  <a:invGamma/>
                </a:schemeClr>
              </a:prstShdw>
            </a:effec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21519" name="Line 6"/>
            <p:cNvSpPr>
              <a:spLocks noChangeShapeType="1"/>
            </p:cNvSpPr>
            <p:nvPr/>
          </p:nvSpPr>
          <p:spPr bwMode="auto">
            <a:xfrm flipV="1">
              <a:off x="1008" y="1968"/>
              <a:ext cx="400" cy="282"/>
            </a:xfrm>
            <a:prstGeom prst="line">
              <a:avLst/>
            </a:prstGeom>
            <a:noFill/>
            <a:ln w="28575">
              <a:solidFill>
                <a:schemeClr val="tx1"/>
              </a:solidFill>
              <a:round/>
              <a:headEnd/>
              <a:tailEnd/>
            </a:ln>
            <a:effectLst>
              <a:prstShdw prst="shdw17" dist="17961" dir="2700000">
                <a:schemeClr val="tx1">
                  <a:gamma/>
                  <a:shade val="60000"/>
                  <a:invGamma/>
                </a:schemeClr>
              </a:prstShdw>
            </a:effec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21520" name="Line 7"/>
            <p:cNvSpPr>
              <a:spLocks noChangeShapeType="1"/>
            </p:cNvSpPr>
            <p:nvPr/>
          </p:nvSpPr>
          <p:spPr bwMode="auto">
            <a:xfrm flipV="1">
              <a:off x="2756" y="1632"/>
              <a:ext cx="700" cy="624"/>
            </a:xfrm>
            <a:prstGeom prst="line">
              <a:avLst/>
            </a:prstGeom>
            <a:noFill/>
            <a:ln w="28575">
              <a:solidFill>
                <a:schemeClr val="tx1"/>
              </a:solidFill>
              <a:round/>
              <a:headEnd/>
              <a:tailEnd/>
            </a:ln>
            <a:effectLst>
              <a:prstShdw prst="shdw17" dist="17961" dir="2700000">
                <a:schemeClr val="tx1">
                  <a:gamma/>
                  <a:shade val="60000"/>
                  <a:invGamma/>
                </a:schemeClr>
              </a:prstShdw>
            </a:effec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sp>
          <p:nvSpPr>
            <p:cNvPr id="21521" name="Line 8"/>
            <p:cNvSpPr>
              <a:spLocks noChangeShapeType="1"/>
            </p:cNvSpPr>
            <p:nvPr/>
          </p:nvSpPr>
          <p:spPr bwMode="auto">
            <a:xfrm flipV="1">
              <a:off x="4404" y="1968"/>
              <a:ext cx="300" cy="288"/>
            </a:xfrm>
            <a:prstGeom prst="line">
              <a:avLst/>
            </a:prstGeom>
            <a:noFill/>
            <a:ln w="28575">
              <a:solidFill>
                <a:schemeClr val="tx1"/>
              </a:solidFill>
              <a:round/>
              <a:headEnd/>
              <a:tailEnd/>
            </a:ln>
            <a:effectLst>
              <a:prstShdw prst="shdw17" dist="17961" dir="2700000">
                <a:schemeClr val="tx1">
                  <a:gamma/>
                  <a:shade val="60000"/>
                  <a:invGamma/>
                </a:schemeClr>
              </a:prstShdw>
            </a:effectLst>
          </p:spPr>
          <p:txBody>
            <a:bodyPr/>
            <a:lstStyle/>
            <a:p>
              <a:pPr eaLnBrk="0" fontAlgn="base" hangingPunct="0">
                <a:spcBef>
                  <a:spcPct val="0"/>
                </a:spcBef>
                <a:spcAft>
                  <a:spcPct val="0"/>
                </a:spcAft>
                <a:defRPr/>
              </a:pPr>
              <a:endParaRPr lang="zh-CN" altLang="en-US" sz="1300" b="1">
                <a:solidFill>
                  <a:srgbClr val="000000"/>
                </a:solidFill>
                <a:latin typeface="微软雅黑" pitchFamily="34" charset="-122"/>
                <a:ea typeface="微软雅黑" pitchFamily="34" charset="-122"/>
              </a:endParaRPr>
            </a:p>
          </p:txBody>
        </p:sp>
      </p:grpSp>
      <p:sp>
        <p:nvSpPr>
          <p:cNvPr id="4" name="AutoShape 3"/>
          <p:cNvSpPr>
            <a:spLocks noChangeArrowheads="1"/>
          </p:cNvSpPr>
          <p:nvPr/>
        </p:nvSpPr>
        <p:spPr bwMode="gray">
          <a:xfrm>
            <a:off x="3349631" y="1071563"/>
            <a:ext cx="4357718" cy="762000"/>
          </a:xfrm>
          <a:prstGeom prst="roundRect">
            <a:avLst>
              <a:gd name="adj" fmla="val 2875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flatTx/>
          </a:bodyPr>
          <a:lstStyle/>
          <a:p>
            <a:pPr algn="ctr" eaLnBrk="0" fontAlgn="base" hangingPunct="0">
              <a:spcBef>
                <a:spcPct val="0"/>
              </a:spcBef>
              <a:spcAft>
                <a:spcPct val="0"/>
              </a:spcAft>
              <a:defRPr/>
            </a:pPr>
            <a:r>
              <a:rPr lang="ru-RU" altLang="zh-CN" sz="2400" b="1" dirty="0" smtClean="0">
                <a:solidFill>
                  <a:srgbClr val="FFFFFF"/>
                </a:solidFill>
                <a:latin typeface="微软雅黑" pitchFamily="34" charset="-122"/>
                <a:ea typeface="微软雅黑" pitchFamily="34" charset="-122"/>
              </a:rPr>
              <a:t>Проблемы</a:t>
            </a:r>
            <a:endParaRPr lang="zh-CN" altLang="en-US" sz="2400" b="1" dirty="0">
              <a:solidFill>
                <a:srgbClr val="FFFFFF"/>
              </a:solidFill>
              <a:latin typeface="微软雅黑" pitchFamily="34" charset="-122"/>
              <a:ea typeface="微软雅黑" pitchFamily="34" charset="-122"/>
              <a:cs typeface="Times New Roman" pitchFamily="18" charset="0"/>
            </a:endParaRPr>
          </a:p>
        </p:txBody>
      </p:sp>
      <p:sp>
        <p:nvSpPr>
          <p:cNvPr id="10" name="AutoShape 10"/>
          <p:cNvSpPr>
            <a:spLocks noChangeArrowheads="1"/>
          </p:cNvSpPr>
          <p:nvPr/>
        </p:nvSpPr>
        <p:spPr bwMode="gray">
          <a:xfrm>
            <a:off x="769940" y="2500313"/>
            <a:ext cx="2079625" cy="463550"/>
          </a:xfrm>
          <a:prstGeom prst="roundRect">
            <a:avLst>
              <a:gd name="adj" fmla="val 50000"/>
            </a:avLst>
          </a:prstGeom>
          <a:solidFill>
            <a:srgbClr val="FFC000"/>
          </a:soli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fontAlgn="base" hangingPunct="0">
              <a:spcBef>
                <a:spcPct val="0"/>
              </a:spcBef>
              <a:spcAft>
                <a:spcPct val="0"/>
              </a:spcAft>
              <a:defRPr/>
            </a:pPr>
            <a:r>
              <a:rPr lang="ru-RU" altLang="zh-CN" sz="1400" b="1" dirty="0" smtClean="0">
                <a:solidFill>
                  <a:srgbClr val="000000"/>
                </a:solidFill>
                <a:latin typeface="微软雅黑" pitchFamily="34" charset="-122"/>
                <a:ea typeface="微软雅黑" pitchFamily="34" charset="-122"/>
              </a:rPr>
              <a:t>Бизнес</a:t>
            </a:r>
            <a:endParaRPr lang="en-US" altLang="zh-CN" sz="1400" b="1" dirty="0">
              <a:solidFill>
                <a:srgbClr val="000000"/>
              </a:solidFill>
              <a:latin typeface="微软雅黑" pitchFamily="34" charset="-122"/>
              <a:ea typeface="微软雅黑" pitchFamily="34" charset="-122"/>
            </a:endParaRPr>
          </a:p>
        </p:txBody>
      </p:sp>
      <p:sp>
        <p:nvSpPr>
          <p:cNvPr id="12" name="Text Box 14"/>
          <p:cNvSpPr txBox="1">
            <a:spLocks noChangeArrowheads="1"/>
          </p:cNvSpPr>
          <p:nvPr/>
        </p:nvSpPr>
        <p:spPr bwMode="gray">
          <a:xfrm>
            <a:off x="3603010" y="3071814"/>
            <a:ext cx="2582576" cy="3554819"/>
          </a:xfrm>
          <a:prstGeom prst="rect">
            <a:avLst/>
          </a:prstGeom>
          <a:solidFill>
            <a:schemeClr val="accent6">
              <a:lumMod val="60000"/>
              <a:lumOff val="40000"/>
            </a:schemeClr>
          </a:solidFill>
          <a:ln w="9525" algn="ctr">
            <a:noFill/>
            <a:miter lim="800000"/>
            <a:headEnd/>
            <a:tailEnd/>
          </a:ln>
        </p:spPr>
        <p:txBody>
          <a:bodyPr wrap="square">
            <a:spAutoFit/>
          </a:bodyPr>
          <a:lstStyle/>
          <a:p>
            <a:pPr eaLnBrk="0" fontAlgn="base" hangingPunct="0">
              <a:lnSpc>
                <a:spcPct val="125000"/>
              </a:lnSpc>
              <a:spcBef>
                <a:spcPct val="0"/>
              </a:spcBef>
              <a:spcAft>
                <a:spcPct val="0"/>
              </a:spcAft>
              <a:defRPr/>
            </a:pPr>
            <a:r>
              <a:rPr lang="zh-CN" altLang="en-US" sz="1000" dirty="0" smtClean="0">
                <a:solidFill>
                  <a:srgbClr val="000000"/>
                </a:solidFill>
                <a:latin typeface="微软雅黑" pitchFamily="34" charset="-122"/>
                <a:ea typeface="微软雅黑" pitchFamily="34" charset="-122"/>
              </a:rPr>
              <a:t>♦</a:t>
            </a:r>
            <a:r>
              <a:rPr lang="ru-RU" altLang="zh-CN" sz="1000" dirty="0">
                <a:solidFill>
                  <a:srgbClr val="000000"/>
                </a:solidFill>
                <a:latin typeface="微软雅黑" pitchFamily="34" charset="-122"/>
                <a:ea typeface="微软雅黑" pitchFamily="34" charset="-122"/>
              </a:rPr>
              <a:t> </a:t>
            </a:r>
            <a:r>
              <a:rPr lang="ru-RU" altLang="zh-CN" sz="1000" dirty="0" smtClean="0">
                <a:solidFill>
                  <a:srgbClr val="000000"/>
                </a:solidFill>
                <a:latin typeface="微软雅黑" pitchFamily="34" charset="-122"/>
                <a:ea typeface="微软雅黑" pitchFamily="34" charset="-122"/>
              </a:rPr>
              <a:t>Низкий уровень технологического описания подобных проектов.</a:t>
            </a:r>
            <a:endParaRPr lang="zh-CN" altLang="en-US" sz="1000" dirty="0">
              <a:solidFill>
                <a:srgbClr val="000000"/>
              </a:solidFill>
              <a:latin typeface="微软雅黑" pitchFamily="34" charset="-122"/>
              <a:ea typeface="微软雅黑" pitchFamily="34" charset="-122"/>
            </a:endParaRPr>
          </a:p>
          <a:p>
            <a:pPr eaLnBrk="0" fontAlgn="base" hangingPunct="0">
              <a:lnSpc>
                <a:spcPct val="125000"/>
              </a:lnSpc>
              <a:spcBef>
                <a:spcPct val="0"/>
              </a:spcBef>
              <a:spcAft>
                <a:spcPct val="0"/>
              </a:spcAft>
              <a:defRPr/>
            </a:pPr>
            <a:r>
              <a:rPr lang="zh-CN" altLang="en-US"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Разные типы данных – аналоговые и цифровые; высокие операционные издержки при передаче и использовании данных</a:t>
            </a:r>
            <a:r>
              <a:rPr lang="en-US" altLang="zh-CN"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низкий уровень стандартизации, аналитики и технического обслуживания</a:t>
            </a:r>
            <a:r>
              <a:rPr lang="ru-RU" altLang="zh-CN" sz="1000" dirty="0">
                <a:solidFill>
                  <a:srgbClr val="000000"/>
                </a:solidFill>
                <a:latin typeface="微软雅黑" pitchFamily="34" charset="-122"/>
                <a:ea typeface="微软雅黑" pitchFamily="34" charset="-122"/>
              </a:rPr>
              <a:t>.</a:t>
            </a:r>
            <a:endParaRPr lang="ru-RU" altLang="zh-CN" sz="1000" dirty="0" smtClean="0">
              <a:solidFill>
                <a:srgbClr val="000000"/>
              </a:solidFill>
              <a:latin typeface="微软雅黑" pitchFamily="34" charset="-122"/>
              <a:ea typeface="微软雅黑" pitchFamily="34" charset="-122"/>
            </a:endParaRPr>
          </a:p>
          <a:p>
            <a:pPr eaLnBrk="0" fontAlgn="base" hangingPunct="0">
              <a:lnSpc>
                <a:spcPct val="125000"/>
              </a:lnSpc>
              <a:spcBef>
                <a:spcPct val="0"/>
              </a:spcBef>
              <a:spcAft>
                <a:spcPct val="0"/>
              </a:spcAft>
              <a:defRPr/>
            </a:pPr>
            <a:r>
              <a:rPr lang="zh-CN" altLang="en-US" sz="1000" dirty="0" smtClean="0">
                <a:solidFill>
                  <a:srgbClr val="000000"/>
                </a:solidFill>
                <a:latin typeface="微软雅黑" pitchFamily="34" charset="-122"/>
                <a:ea typeface="微软雅黑" pitchFamily="34" charset="-122"/>
              </a:rPr>
              <a:t>♦</a:t>
            </a:r>
            <a:r>
              <a:rPr lang="ru-RU" altLang="zh-CN" sz="1000" dirty="0">
                <a:solidFill>
                  <a:srgbClr val="000000"/>
                </a:solidFill>
                <a:latin typeface="微软雅黑" pitchFamily="34" charset="-122"/>
                <a:ea typeface="微软雅黑" pitchFamily="34" charset="-122"/>
              </a:rPr>
              <a:t> </a:t>
            </a:r>
            <a:r>
              <a:rPr lang="ru-RU" altLang="zh-CN" sz="1000" dirty="0" smtClean="0">
                <a:solidFill>
                  <a:srgbClr val="000000"/>
                </a:solidFill>
                <a:latin typeface="微软雅黑" pitchFamily="34" charset="-122"/>
                <a:ea typeface="微软雅黑" pitchFamily="34" charset="-122"/>
              </a:rPr>
              <a:t>Медленная загрузка видео.</a:t>
            </a:r>
            <a:endParaRPr lang="zh-CN" altLang="en-US" sz="1000" dirty="0">
              <a:solidFill>
                <a:srgbClr val="000000"/>
              </a:solidFill>
              <a:latin typeface="微软雅黑" pitchFamily="34" charset="-122"/>
              <a:ea typeface="微软雅黑" pitchFamily="34" charset="-122"/>
            </a:endParaRPr>
          </a:p>
          <a:p>
            <a:pPr eaLnBrk="0" fontAlgn="base" hangingPunct="0">
              <a:lnSpc>
                <a:spcPct val="125000"/>
              </a:lnSpc>
              <a:spcBef>
                <a:spcPct val="0"/>
              </a:spcBef>
              <a:spcAft>
                <a:spcPct val="0"/>
              </a:spcAft>
              <a:defRPr/>
            </a:pPr>
            <a:r>
              <a:rPr lang="zh-CN" altLang="en-US"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Малоэффективная система интеграции, отсутствие полностью интегрированного решения, включающего в себя видео, системы регистрации и оповещения, а также </a:t>
            </a:r>
            <a:r>
              <a:rPr lang="en-US" altLang="zh-CN" sz="1000" dirty="0" smtClean="0">
                <a:solidFill>
                  <a:srgbClr val="000000"/>
                </a:solidFill>
                <a:latin typeface="微软雅黑" pitchFamily="34" charset="-122"/>
                <a:ea typeface="微软雅黑" pitchFamily="34" charset="-122"/>
              </a:rPr>
              <a:t>e-</a:t>
            </a:r>
            <a:r>
              <a:rPr lang="ru-RU" altLang="zh-CN" sz="1000" dirty="0" smtClean="0">
                <a:solidFill>
                  <a:srgbClr val="000000"/>
                </a:solidFill>
                <a:latin typeface="微软雅黑" pitchFamily="34" charset="-122"/>
                <a:ea typeface="微软雅黑" pitchFamily="34" charset="-122"/>
              </a:rPr>
              <a:t>полицию</a:t>
            </a:r>
            <a:r>
              <a:rPr lang="en-US" altLang="zh-CN" sz="1000" dirty="0" smtClean="0">
                <a:solidFill>
                  <a:srgbClr val="000000"/>
                </a:solidFill>
                <a:latin typeface="微软雅黑" pitchFamily="34" charset="-122"/>
                <a:ea typeface="微软雅黑" pitchFamily="34" charset="-122"/>
              </a:rPr>
              <a:t>.</a:t>
            </a:r>
            <a:endParaRPr lang="zh-CN" altLang="en-US" sz="1000" dirty="0">
              <a:solidFill>
                <a:srgbClr val="000000"/>
              </a:solidFill>
              <a:latin typeface="微软雅黑" pitchFamily="34" charset="-122"/>
              <a:ea typeface="微软雅黑" pitchFamily="34" charset="-122"/>
            </a:endParaRPr>
          </a:p>
          <a:p>
            <a:pPr eaLnBrk="0" fontAlgn="base" hangingPunct="0">
              <a:lnSpc>
                <a:spcPct val="125000"/>
              </a:lnSpc>
              <a:spcBef>
                <a:spcPct val="0"/>
              </a:spcBef>
              <a:spcAft>
                <a:spcPct val="0"/>
              </a:spcAft>
              <a:defRPr/>
            </a:pPr>
            <a:r>
              <a:rPr lang="zh-CN" altLang="en-US"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Отсутствие крупномасштабных платформ и систем городского видеонаблюдения.</a:t>
            </a:r>
            <a:endParaRPr lang="en-US" altLang="zh-CN" sz="1000" dirty="0">
              <a:solidFill>
                <a:srgbClr val="000000"/>
              </a:solidFill>
              <a:latin typeface="微软雅黑" pitchFamily="34" charset="-122"/>
              <a:ea typeface="微软雅黑" pitchFamily="34" charset="-122"/>
            </a:endParaRPr>
          </a:p>
        </p:txBody>
      </p:sp>
      <p:sp>
        <p:nvSpPr>
          <p:cNvPr id="13" name="AutoShape 15"/>
          <p:cNvSpPr>
            <a:spLocks noChangeArrowheads="1"/>
          </p:cNvSpPr>
          <p:nvPr/>
        </p:nvSpPr>
        <p:spPr bwMode="gray">
          <a:xfrm>
            <a:off x="3778250" y="2500317"/>
            <a:ext cx="2184400" cy="484187"/>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eaLnBrk="0" fontAlgn="base" hangingPunct="0">
              <a:spcBef>
                <a:spcPct val="0"/>
              </a:spcBef>
              <a:spcAft>
                <a:spcPct val="0"/>
              </a:spcAft>
              <a:defRPr/>
            </a:pPr>
            <a:endParaRPr lang="zh-CN" altLang="en-US" sz="1600" b="1">
              <a:solidFill>
                <a:srgbClr val="000000"/>
              </a:solidFill>
              <a:latin typeface="微软雅黑" pitchFamily="34" charset="-122"/>
              <a:ea typeface="微软雅黑" pitchFamily="34" charset="-122"/>
            </a:endParaRPr>
          </a:p>
        </p:txBody>
      </p:sp>
      <p:sp>
        <p:nvSpPr>
          <p:cNvPr id="21512" name="Text Box 16"/>
          <p:cNvSpPr txBox="1">
            <a:spLocks noChangeArrowheads="1"/>
          </p:cNvSpPr>
          <p:nvPr/>
        </p:nvSpPr>
        <p:spPr bwMode="gray">
          <a:xfrm>
            <a:off x="3881278" y="2473732"/>
            <a:ext cx="1976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base">
              <a:spcBef>
                <a:spcPct val="0"/>
              </a:spcBef>
              <a:spcAft>
                <a:spcPct val="0"/>
              </a:spcAft>
            </a:pPr>
            <a:r>
              <a:rPr lang="ru-RU" altLang="zh-CN" sz="1400" b="1" dirty="0" smtClean="0">
                <a:solidFill>
                  <a:srgbClr val="000000"/>
                </a:solidFill>
                <a:latin typeface="微软雅黑" pitchFamily="34" charset="-122"/>
                <a:ea typeface="微软雅黑" pitchFamily="34" charset="-122"/>
              </a:rPr>
              <a:t>Технологические решения</a:t>
            </a:r>
            <a:r>
              <a:rPr lang="en-US" altLang="zh-CN" sz="1400" b="1" dirty="0" smtClean="0">
                <a:solidFill>
                  <a:srgbClr val="000000"/>
                </a:solidFill>
                <a:latin typeface="微软雅黑" pitchFamily="34" charset="-122"/>
                <a:ea typeface="微软雅黑" pitchFamily="34" charset="-122"/>
              </a:rPr>
              <a:t> </a:t>
            </a:r>
            <a:endParaRPr lang="en-US" altLang="zh-CN" sz="1400" b="1" dirty="0">
              <a:solidFill>
                <a:srgbClr val="000000"/>
              </a:solidFill>
              <a:latin typeface="微软雅黑" pitchFamily="34" charset="-122"/>
              <a:ea typeface="微软雅黑" pitchFamily="34" charset="-122"/>
            </a:endParaRPr>
          </a:p>
        </p:txBody>
      </p:sp>
      <p:sp>
        <p:nvSpPr>
          <p:cNvPr id="21513" name="Text Box 18"/>
          <p:cNvSpPr txBox="1">
            <a:spLocks noChangeArrowheads="1"/>
          </p:cNvSpPr>
          <p:nvPr/>
        </p:nvSpPr>
        <p:spPr bwMode="gray">
          <a:xfrm>
            <a:off x="6450142" y="3075011"/>
            <a:ext cx="2217236" cy="3554819"/>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25000"/>
              </a:lnSpc>
              <a:spcBef>
                <a:spcPct val="0"/>
              </a:spcBef>
              <a:spcAft>
                <a:spcPct val="0"/>
              </a:spcAft>
            </a:pPr>
            <a:r>
              <a:rPr lang="zh-CN" altLang="en-US" sz="1200" dirty="0" smtClean="0">
                <a:solidFill>
                  <a:srgbClr val="000000"/>
                </a:solidFill>
                <a:latin typeface="微软雅黑" pitchFamily="34" charset="-122"/>
                <a:ea typeface="微软雅黑" pitchFamily="34" charset="-122"/>
              </a:rPr>
              <a:t>♦</a:t>
            </a:r>
            <a:r>
              <a:rPr lang="ru-RU" altLang="zh-CN" sz="1200" dirty="0" smtClean="0">
                <a:solidFill>
                  <a:srgbClr val="000000"/>
                </a:solidFill>
                <a:latin typeface="微软雅黑" pitchFamily="34" charset="-122"/>
                <a:ea typeface="微软雅黑" pitchFamily="34" charset="-122"/>
              </a:rPr>
              <a:t> Низкая доходность, недостаточно ресурсов для непрерывного развития</a:t>
            </a:r>
            <a:endParaRPr lang="zh-CN" altLang="en-US" sz="1200" dirty="0">
              <a:solidFill>
                <a:srgbClr val="000000"/>
              </a:solidFill>
              <a:latin typeface="微软雅黑" pitchFamily="34" charset="-122"/>
              <a:ea typeface="微软雅黑" pitchFamily="34" charset="-122"/>
            </a:endParaRPr>
          </a:p>
          <a:p>
            <a:pPr eaLnBrk="1" fontAlgn="base" hangingPunct="1">
              <a:lnSpc>
                <a:spcPct val="125000"/>
              </a:lnSpc>
              <a:spcBef>
                <a:spcPct val="0"/>
              </a:spcBef>
              <a:spcAft>
                <a:spcPct val="0"/>
              </a:spcAft>
            </a:pPr>
            <a:r>
              <a:rPr lang="zh-CN" altLang="en-US" sz="1200" dirty="0" smtClean="0">
                <a:solidFill>
                  <a:srgbClr val="000000"/>
                </a:solidFill>
                <a:latin typeface="微软雅黑" pitchFamily="34" charset="-122"/>
                <a:ea typeface="微软雅黑" pitchFamily="34" charset="-122"/>
              </a:rPr>
              <a:t>♦</a:t>
            </a:r>
            <a:r>
              <a:rPr lang="ru-RU" altLang="zh-CN" sz="1200" dirty="0" smtClean="0">
                <a:solidFill>
                  <a:srgbClr val="000000"/>
                </a:solidFill>
                <a:latin typeface="微软雅黑" pitchFamily="34" charset="-122"/>
                <a:ea typeface="微软雅黑" pitchFamily="34" charset="-122"/>
              </a:rPr>
              <a:t> Отсутствие поддержки со стороны политиков, отсутствие дополнительных оплачиваемых сервисов</a:t>
            </a:r>
            <a:endParaRPr lang="zh-CN" altLang="en-US" sz="1200" dirty="0">
              <a:solidFill>
                <a:srgbClr val="000000"/>
              </a:solidFill>
              <a:latin typeface="微软雅黑" pitchFamily="34" charset="-122"/>
              <a:ea typeface="微软雅黑" pitchFamily="34" charset="-122"/>
            </a:endParaRPr>
          </a:p>
          <a:p>
            <a:pPr eaLnBrk="1" fontAlgn="base" hangingPunct="1">
              <a:lnSpc>
                <a:spcPct val="125000"/>
              </a:lnSpc>
              <a:spcBef>
                <a:spcPct val="0"/>
              </a:spcBef>
              <a:spcAft>
                <a:spcPct val="0"/>
              </a:spcAft>
            </a:pPr>
            <a:r>
              <a:rPr lang="zh-CN" altLang="en-US" sz="1200" dirty="0" smtClean="0">
                <a:solidFill>
                  <a:srgbClr val="000000"/>
                </a:solidFill>
                <a:latin typeface="微软雅黑" pitchFamily="34" charset="-122"/>
                <a:ea typeface="微软雅黑" pitchFamily="34" charset="-122"/>
              </a:rPr>
              <a:t>♦</a:t>
            </a:r>
            <a:r>
              <a:rPr lang="ru-RU" altLang="zh-CN" sz="1200" dirty="0" smtClean="0">
                <a:solidFill>
                  <a:srgbClr val="000000"/>
                </a:solidFill>
                <a:latin typeface="微软雅黑" pitchFamily="34" charset="-122"/>
                <a:ea typeface="微软雅黑" pitchFamily="34" charset="-122"/>
              </a:rPr>
              <a:t> Важная составляющая – вовлечение в проект большого числа государственных предприятий и частных компаний.</a:t>
            </a:r>
            <a:endParaRPr lang="en-US" altLang="zh-CN" sz="1200" dirty="0" smtClean="0">
              <a:solidFill>
                <a:srgbClr val="000000"/>
              </a:solidFill>
              <a:latin typeface="微软雅黑" pitchFamily="34" charset="-122"/>
              <a:ea typeface="微软雅黑" pitchFamily="34" charset="-122"/>
            </a:endParaRPr>
          </a:p>
        </p:txBody>
      </p:sp>
      <p:sp>
        <p:nvSpPr>
          <p:cNvPr id="21514" name="AutoShape 19"/>
          <p:cNvSpPr>
            <a:spLocks noChangeArrowheads="1"/>
          </p:cNvSpPr>
          <p:nvPr/>
        </p:nvSpPr>
        <p:spPr bwMode="gray">
          <a:xfrm>
            <a:off x="6492877" y="2517158"/>
            <a:ext cx="2079625" cy="463550"/>
          </a:xfrm>
          <a:prstGeom prst="roundRect">
            <a:avLst>
              <a:gd name="adj" fmla="val 50000"/>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zh-CN" altLang="en-US" sz="1600" b="1">
              <a:solidFill>
                <a:srgbClr val="000000"/>
              </a:solidFill>
              <a:latin typeface="微软雅黑" pitchFamily="34" charset="-122"/>
              <a:ea typeface="微软雅黑" pitchFamily="34" charset="-122"/>
            </a:endParaRPr>
          </a:p>
        </p:txBody>
      </p:sp>
      <p:sp>
        <p:nvSpPr>
          <p:cNvPr id="21515" name="Text Box 20"/>
          <p:cNvSpPr txBox="1">
            <a:spLocks noChangeArrowheads="1"/>
          </p:cNvSpPr>
          <p:nvPr/>
        </p:nvSpPr>
        <p:spPr bwMode="gray">
          <a:xfrm>
            <a:off x="6660232" y="2473732"/>
            <a:ext cx="1824063" cy="52322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base">
              <a:spcBef>
                <a:spcPct val="0"/>
              </a:spcBef>
              <a:spcAft>
                <a:spcPct val="0"/>
              </a:spcAft>
            </a:pPr>
            <a:r>
              <a:rPr lang="ru-RU" sz="1400" b="1" smtClean="0">
                <a:solidFill>
                  <a:srgbClr val="000000"/>
                </a:solidFill>
                <a:latin typeface="微软雅黑" pitchFamily="34" charset="-122"/>
                <a:ea typeface="微软雅黑" pitchFamily="34" charset="-122"/>
              </a:rPr>
              <a:t>Операционные решения</a:t>
            </a:r>
            <a:endParaRPr lang="en-US" altLang="zh-CN" sz="1400" b="1" dirty="0">
              <a:solidFill>
                <a:srgbClr val="000000"/>
              </a:solidFill>
              <a:latin typeface="微软雅黑" pitchFamily="34" charset="-122"/>
              <a:ea typeface="微软雅黑" pitchFamily="34" charset="-122"/>
            </a:endParaRPr>
          </a:p>
        </p:txBody>
      </p:sp>
      <p:sp>
        <p:nvSpPr>
          <p:cNvPr id="14349" name="标题 1"/>
          <p:cNvSpPr>
            <a:spLocks noGrp="1"/>
          </p:cNvSpPr>
          <p:nvPr>
            <p:ph type="title"/>
          </p:nvPr>
        </p:nvSpPr>
        <p:spPr>
          <a:xfrm>
            <a:off x="187155" y="197511"/>
            <a:ext cx="7901354" cy="660400"/>
          </a:xfrm>
        </p:spPr>
        <p:txBody>
          <a:bodyPr>
            <a:normAutofit fontScale="90000"/>
          </a:bodyPr>
          <a:lstStyle/>
          <a:p>
            <a:pPr algn="l" eaLnBrk="1" hangingPunct="1"/>
            <a:r>
              <a:rPr lang="ru-RU" altLang="zh-CN" dirty="0" smtClean="0"/>
              <a:t>Сложности при создании системы </a:t>
            </a:r>
            <a:br>
              <a:rPr lang="ru-RU" altLang="zh-CN" dirty="0" smtClean="0"/>
            </a:br>
            <a:r>
              <a:rPr lang="en-US" altLang="zh-CN" dirty="0" err="1" smtClean="0"/>
              <a:t>ICity</a:t>
            </a:r>
            <a:endParaRPr lang="zh-CN" altLang="en-US" dirty="0" smtClean="0"/>
          </a:p>
        </p:txBody>
      </p:sp>
      <p:sp>
        <p:nvSpPr>
          <p:cNvPr id="21517" name="TextBox 21"/>
          <p:cNvSpPr txBox="1">
            <a:spLocks noChangeArrowheads="1"/>
          </p:cNvSpPr>
          <p:nvPr/>
        </p:nvSpPr>
        <p:spPr bwMode="auto">
          <a:xfrm>
            <a:off x="188970" y="3071813"/>
            <a:ext cx="3162081" cy="3554819"/>
          </a:xfrm>
          <a:prstGeom prst="rect">
            <a:avLst/>
          </a:prstGeom>
          <a:solidFill>
            <a:srgbClr val="FFC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25000"/>
              </a:lnSpc>
              <a:spcBef>
                <a:spcPct val="0"/>
              </a:spcBef>
              <a:spcAft>
                <a:spcPct val="0"/>
              </a:spcAft>
            </a:pPr>
            <a:r>
              <a:rPr lang="en-US" altLang="zh-CN"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Недостаток эффективной интеграции бизнеса</a:t>
            </a:r>
            <a:r>
              <a:rPr lang="en-US" altLang="zh-CN" sz="1000" dirty="0" smtClean="0">
                <a:solidFill>
                  <a:srgbClr val="000000"/>
                </a:solidFill>
                <a:latin typeface="微软雅黑" pitchFamily="34" charset="-122"/>
                <a:ea typeface="微软雅黑" pitchFamily="34" charset="-122"/>
              </a:rPr>
              <a:t>; </a:t>
            </a:r>
            <a:r>
              <a:rPr lang="ru-RU" altLang="zh-CN" sz="1000" dirty="0" smtClean="0">
                <a:solidFill>
                  <a:srgbClr val="000000"/>
                </a:solidFill>
                <a:latin typeface="微软雅黑" pitchFamily="34" charset="-122"/>
                <a:ea typeface="微软雅黑" pitchFamily="34" charset="-122"/>
              </a:rPr>
              <a:t>система видеонаблюдения ограничена малой областью покрытия</a:t>
            </a:r>
            <a:r>
              <a:rPr lang="en-US" altLang="zh-CN"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отсутствие эффективного взаимодействия с другими сервисами  - такими как, системы аварийного  реагирования</a:t>
            </a:r>
            <a:r>
              <a:rPr lang="ru-RU" altLang="zh-CN" sz="1000" dirty="0">
                <a:solidFill>
                  <a:srgbClr val="000000"/>
                </a:solidFill>
                <a:latin typeface="微软雅黑" pitchFamily="34" charset="-122"/>
                <a:ea typeface="微软雅黑" pitchFamily="34" charset="-122"/>
              </a:rPr>
              <a:t> </a:t>
            </a:r>
            <a:r>
              <a:rPr lang="ru-RU" altLang="zh-CN" sz="1000" dirty="0" smtClean="0">
                <a:solidFill>
                  <a:srgbClr val="000000"/>
                </a:solidFill>
                <a:latin typeface="微软雅黑" pitchFamily="34" charset="-122"/>
                <a:ea typeface="微软雅黑" pitchFamily="34" charset="-122"/>
              </a:rPr>
              <a:t>и управления городскими процессами</a:t>
            </a:r>
            <a:r>
              <a:rPr lang="en-US" altLang="zh-CN" sz="1000" dirty="0" smtClean="0">
                <a:solidFill>
                  <a:srgbClr val="000000"/>
                </a:solidFill>
                <a:latin typeface="微软雅黑" pitchFamily="34" charset="-122"/>
                <a:ea typeface="微软雅黑" pitchFamily="34" charset="-122"/>
              </a:rPr>
              <a:t>.</a:t>
            </a:r>
            <a:endParaRPr lang="zh-CN" altLang="en-US" sz="1000" dirty="0">
              <a:solidFill>
                <a:srgbClr val="000000"/>
              </a:solidFill>
              <a:latin typeface="微软雅黑" pitchFamily="34" charset="-122"/>
              <a:ea typeface="微软雅黑" pitchFamily="34" charset="-122"/>
            </a:endParaRPr>
          </a:p>
          <a:p>
            <a:pPr eaLnBrk="1" fontAlgn="base" hangingPunct="1">
              <a:lnSpc>
                <a:spcPct val="125000"/>
              </a:lnSpc>
              <a:spcBef>
                <a:spcPct val="0"/>
              </a:spcBef>
              <a:spcAft>
                <a:spcPct val="0"/>
              </a:spcAft>
            </a:pPr>
            <a:r>
              <a:rPr lang="zh-CN" altLang="en-US"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Главным образом, настоящая система обслуживает сферу обеспечения публичной безопасности, устраняя недостатки в области интеграции и совместного использования на городском уровне, включая отсутствие универсальных, единых критериев работы и единой эффективной системы коммуникации между различными городскими департаментами</a:t>
            </a:r>
            <a:r>
              <a:rPr lang="en-US" altLang="zh-CN" sz="1000" dirty="0" smtClean="0">
                <a:solidFill>
                  <a:srgbClr val="000000"/>
                </a:solidFill>
                <a:latin typeface="微软雅黑" pitchFamily="34" charset="-122"/>
                <a:ea typeface="微软雅黑" pitchFamily="34" charset="-122"/>
              </a:rPr>
              <a:t>.</a:t>
            </a:r>
            <a:endParaRPr lang="zh-CN" altLang="en-US" sz="1000" dirty="0">
              <a:solidFill>
                <a:srgbClr val="000000"/>
              </a:solidFill>
              <a:latin typeface="微软雅黑" pitchFamily="34" charset="-122"/>
              <a:ea typeface="微软雅黑" pitchFamily="34" charset="-122"/>
            </a:endParaRPr>
          </a:p>
          <a:p>
            <a:pPr eaLnBrk="1" fontAlgn="base" hangingPunct="1">
              <a:lnSpc>
                <a:spcPct val="125000"/>
              </a:lnSpc>
              <a:spcBef>
                <a:spcPct val="0"/>
              </a:spcBef>
              <a:spcAft>
                <a:spcPct val="0"/>
              </a:spcAft>
            </a:pPr>
            <a:r>
              <a:rPr lang="zh-CN" altLang="en-US" sz="1000" dirty="0" smtClean="0">
                <a:solidFill>
                  <a:srgbClr val="000000"/>
                </a:solidFill>
                <a:latin typeface="微软雅黑" pitchFamily="34" charset="-122"/>
                <a:ea typeface="微软雅黑" pitchFamily="34" charset="-122"/>
              </a:rPr>
              <a:t>♦</a:t>
            </a:r>
            <a:r>
              <a:rPr lang="ru-RU" altLang="zh-CN" sz="1000" dirty="0" smtClean="0">
                <a:solidFill>
                  <a:srgbClr val="000000"/>
                </a:solidFill>
                <a:latin typeface="微软雅黑" pitchFamily="34" charset="-122"/>
                <a:ea typeface="微软雅黑" pitchFamily="34" charset="-122"/>
              </a:rPr>
              <a:t> Недостаток единого, комплексного прикладного решения</a:t>
            </a:r>
            <a:endParaRPr lang="en-US" altLang="zh-CN" sz="1000" dirty="0" smtClean="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26950390"/>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nodeType="afterGroup">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517"/>
                                        </p:tgtEl>
                                        <p:attrNameLst>
                                          <p:attrName>style.visibility</p:attrName>
                                        </p:attrNameLst>
                                      </p:cBhvr>
                                      <p:to>
                                        <p:strVal val="visible"/>
                                      </p:to>
                                    </p:set>
                                    <p:animEffect transition="in" filter="dissolve">
                                      <p:cBhvr>
                                        <p:cTn id="20" dur="1000"/>
                                        <p:tgtEl>
                                          <p:spTgt spid="21517"/>
                                        </p:tgtEl>
                                      </p:cBhvr>
                                    </p:animEffect>
                                  </p:childTnLst>
                                </p:cTn>
                              </p:par>
                            </p:childTnLst>
                          </p:cTn>
                        </p:par>
                        <p:par>
                          <p:cTn id="21" fill="hold" nodeType="afterGroup">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10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512"/>
                                        </p:tgtEl>
                                        <p:attrNameLst>
                                          <p:attrName>style.visibility</p:attrName>
                                        </p:attrNameLst>
                                      </p:cBhvr>
                                      <p:to>
                                        <p:strVal val="visible"/>
                                      </p:to>
                                    </p:set>
                                    <p:animEffect transition="in" filter="dissolve">
                                      <p:cBhvr>
                                        <p:cTn id="30" dur="1000"/>
                                        <p:tgtEl>
                                          <p:spTgt spid="21512"/>
                                        </p:tgtEl>
                                      </p:cBhvr>
                                    </p:animEffect>
                                  </p:childTnLst>
                                </p:cTn>
                              </p:par>
                            </p:childTnLst>
                          </p:cTn>
                        </p:par>
                        <p:par>
                          <p:cTn id="31" fill="hold" nodeType="afterGroup">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21513"/>
                                        </p:tgtEl>
                                        <p:attrNameLst>
                                          <p:attrName>style.visibility</p:attrName>
                                        </p:attrNameLst>
                                      </p:cBhvr>
                                      <p:to>
                                        <p:strVal val="visible"/>
                                      </p:to>
                                    </p:set>
                                    <p:animEffect transition="in" filter="dissolve">
                                      <p:cBhvr>
                                        <p:cTn id="34" dur="1000"/>
                                        <p:tgtEl>
                                          <p:spTgt spid="215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dissolve">
                                      <p:cBhvr>
                                        <p:cTn id="37" dur="1000"/>
                                        <p:tgtEl>
                                          <p:spTgt spid="215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515"/>
                                        </p:tgtEl>
                                        <p:attrNameLst>
                                          <p:attrName>style.visibility</p:attrName>
                                        </p:attrNameLst>
                                      </p:cBhvr>
                                      <p:to>
                                        <p:strVal val="visible"/>
                                      </p:to>
                                    </p:set>
                                    <p:animEffect transition="in" filter="dissolve">
                                      <p:cBhvr>
                                        <p:cTn id="40" dur="10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1512" grpId="0"/>
      <p:bldP spid="21513" grpId="0" animBg="1"/>
      <p:bldP spid="21514" grpId="0" animBg="1"/>
      <p:bldP spid="21515" grpId="0"/>
      <p:bldP spid="215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94115" y="247095"/>
            <a:ext cx="7901354" cy="460746"/>
          </a:xfrm>
        </p:spPr>
        <p:txBody>
          <a:bodyPr>
            <a:normAutofit fontScale="90000"/>
          </a:bodyPr>
          <a:lstStyle/>
          <a:p>
            <a:pPr algn="l"/>
            <a:r>
              <a:rPr lang="ru-RU" sz="2200" dirty="0" smtClean="0"/>
              <a:t>Инновации «Умного и безопасного </a:t>
            </a:r>
            <a:br>
              <a:rPr lang="ru-RU" sz="2200" dirty="0" smtClean="0"/>
            </a:br>
            <a:r>
              <a:rPr lang="ru-RU" sz="2200" dirty="0" smtClean="0"/>
              <a:t>города»</a:t>
            </a:r>
            <a:endParaRPr lang="zh-CN" altLang="en-US" sz="2200" dirty="0" smtClean="0"/>
          </a:p>
        </p:txBody>
      </p:sp>
      <p:sp>
        <p:nvSpPr>
          <p:cNvPr id="14" name="AutoShape 49"/>
          <p:cNvSpPr>
            <a:spLocks noChangeArrowheads="1"/>
          </p:cNvSpPr>
          <p:nvPr/>
        </p:nvSpPr>
        <p:spPr bwMode="black">
          <a:xfrm>
            <a:off x="2370139" y="1416139"/>
            <a:ext cx="6488113" cy="714375"/>
          </a:xfrm>
          <a:prstGeom prst="roundRect">
            <a:avLst>
              <a:gd name="adj" fmla="val 7574"/>
            </a:avLst>
          </a:prstGeom>
          <a:noFill/>
          <a:ln w="44450" cap="rnd">
            <a:solidFill>
              <a:schemeClr val="accent1">
                <a:lumMod val="75000"/>
              </a:schemeClr>
            </a:solidFill>
            <a:prstDash val="solid"/>
            <a:round/>
            <a:headEnd/>
            <a:tailEnd/>
          </a:ln>
        </p:spPr>
        <p:txBody>
          <a:bodyPr wrap="none" anchor="ctr"/>
          <a:lstStyle/>
          <a:p>
            <a:pPr eaLnBrk="0" fontAlgn="base" hangingPunct="0">
              <a:spcBef>
                <a:spcPct val="0"/>
              </a:spcBef>
              <a:spcAft>
                <a:spcPct val="0"/>
              </a:spcAft>
              <a:defRPr/>
            </a:pPr>
            <a:endParaRPr lang="en-US" altLang="zh-CN" sz="1400" dirty="0">
              <a:solidFill>
                <a:srgbClr val="000000"/>
              </a:solidFill>
              <a:latin typeface="微软雅黑" pitchFamily="34" charset="-122"/>
              <a:ea typeface="微软雅黑" pitchFamily="34" charset="-122"/>
            </a:endParaRPr>
          </a:p>
        </p:txBody>
      </p:sp>
      <p:sp>
        <p:nvSpPr>
          <p:cNvPr id="15" name="线形标注 2(带边框和强调线) 14"/>
          <p:cNvSpPr/>
          <p:nvPr/>
        </p:nvSpPr>
        <p:spPr>
          <a:xfrm>
            <a:off x="4932040" y="4583025"/>
            <a:ext cx="4071937" cy="946943"/>
          </a:xfrm>
          <a:prstGeom prst="accentBorderCallout2">
            <a:avLst>
              <a:gd name="adj1" fmla="val 18750"/>
              <a:gd name="adj2" fmla="val -8333"/>
              <a:gd name="adj3" fmla="val 18750"/>
              <a:gd name="adj4" fmla="val -16667"/>
              <a:gd name="adj5" fmla="val 83275"/>
              <a:gd name="adj6" fmla="val -2296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ru-RU" altLang="zh-CN" sz="1200" dirty="0" smtClean="0">
                <a:solidFill>
                  <a:srgbClr val="000000"/>
                </a:solidFill>
                <a:latin typeface="微软雅黑" pitchFamily="34" charset="-122"/>
                <a:ea typeface="微软雅黑" pitchFamily="34" charset="-122"/>
              </a:rPr>
              <a:t>В основ</a:t>
            </a:r>
            <a:r>
              <a:rPr lang="ru-RU" altLang="zh-CN" sz="1200" dirty="0">
                <a:solidFill>
                  <a:srgbClr val="000000"/>
                </a:solidFill>
                <a:latin typeface="微软雅黑" pitchFamily="34" charset="-122"/>
                <a:ea typeface="微软雅黑" pitchFamily="34" charset="-122"/>
              </a:rPr>
              <a:t>у</a:t>
            </a:r>
            <a:r>
              <a:rPr lang="ru-RU" altLang="zh-CN" sz="1200" dirty="0" smtClean="0">
                <a:solidFill>
                  <a:srgbClr val="000000"/>
                </a:solidFill>
                <a:latin typeface="微软雅黑" pitchFamily="34" charset="-122"/>
                <a:ea typeface="微软雅黑" pitchFamily="34" charset="-122"/>
              </a:rPr>
              <a:t> построения решения положена система развертывания разного рода датчиков</a:t>
            </a:r>
            <a:r>
              <a:rPr lang="en-US" altLang="zh-CN" sz="1200" dirty="0" smtClean="0">
                <a:solidFill>
                  <a:srgbClr val="000000"/>
                </a:solidFill>
                <a:latin typeface="微软雅黑" pitchFamily="34" charset="-122"/>
                <a:ea typeface="微软雅黑" pitchFamily="34" charset="-122"/>
              </a:rPr>
              <a:t>. </a:t>
            </a:r>
            <a:r>
              <a:rPr lang="ru-RU" altLang="zh-CN" sz="1200" dirty="0" smtClean="0">
                <a:solidFill>
                  <a:srgbClr val="000000"/>
                </a:solidFill>
                <a:latin typeface="微软雅黑" pitchFamily="34" charset="-122"/>
                <a:ea typeface="微软雅黑" pitchFamily="34" charset="-122"/>
              </a:rPr>
              <a:t>Система обработки видео высокой четкости и система интеллектуального анализа на базе облачных технологий</a:t>
            </a:r>
            <a:endParaRPr lang="en-US" altLang="zh-CN" sz="1200" dirty="0">
              <a:solidFill>
                <a:srgbClr val="000000"/>
              </a:solidFill>
              <a:latin typeface="微软雅黑" pitchFamily="34" charset="-122"/>
              <a:ea typeface="微软雅黑" pitchFamily="34" charset="-122"/>
            </a:endParaRPr>
          </a:p>
        </p:txBody>
      </p:sp>
      <p:sp>
        <p:nvSpPr>
          <p:cNvPr id="16" name="线形标注 1(带边框和强调线) 15"/>
          <p:cNvSpPr/>
          <p:nvPr/>
        </p:nvSpPr>
        <p:spPr>
          <a:xfrm>
            <a:off x="3857624" y="2357438"/>
            <a:ext cx="5000627" cy="712784"/>
          </a:xfrm>
          <a:prstGeom prst="accentBorderCallout1">
            <a:avLst>
              <a:gd name="adj1" fmla="val 18750"/>
              <a:gd name="adj2" fmla="val -8333"/>
              <a:gd name="adj3" fmla="val 99146"/>
              <a:gd name="adj4" fmla="val -29092"/>
            </a:avLst>
          </a:prstGeom>
          <a:no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ru-RU" altLang="zh-CN" sz="1200" dirty="0" smtClean="0">
                <a:solidFill>
                  <a:srgbClr val="000000"/>
                </a:solidFill>
                <a:latin typeface="微软雅黑" pitchFamily="34" charset="-122"/>
                <a:ea typeface="微软雅黑" pitchFamily="34" charset="-122"/>
              </a:rPr>
              <a:t>Одна из важнейших составляющих городской инфраструктуры – система видеонаблюдения, которой занимаются административные департаменты правительства</a:t>
            </a:r>
            <a:endParaRPr lang="en-US" altLang="zh-CN" sz="1200" dirty="0">
              <a:solidFill>
                <a:srgbClr val="000000"/>
              </a:solidFill>
              <a:latin typeface="微软雅黑" pitchFamily="34" charset="-122"/>
              <a:ea typeface="微软雅黑" pitchFamily="34" charset="-122"/>
            </a:endParaRPr>
          </a:p>
        </p:txBody>
      </p:sp>
      <p:grpSp>
        <p:nvGrpSpPr>
          <p:cNvPr id="2" name="Group 31"/>
          <p:cNvGrpSpPr>
            <a:grpSpLocks/>
          </p:cNvGrpSpPr>
          <p:nvPr/>
        </p:nvGrpSpPr>
        <p:grpSpPr bwMode="auto">
          <a:xfrm>
            <a:off x="2" y="1587501"/>
            <a:ext cx="4035425" cy="5270500"/>
            <a:chOff x="0" y="1000"/>
            <a:chExt cx="2542" cy="3320"/>
          </a:xfrm>
        </p:grpSpPr>
        <p:sp>
          <p:nvSpPr>
            <p:cNvPr id="18441" name="Line 9"/>
            <p:cNvSpPr>
              <a:spLocks noChangeShapeType="1"/>
            </p:cNvSpPr>
            <p:nvPr/>
          </p:nvSpPr>
          <p:spPr bwMode="gray">
            <a:xfrm flipH="1">
              <a:off x="135" y="4050"/>
              <a:ext cx="1620" cy="9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2" name="Line 9"/>
            <p:cNvSpPr>
              <a:spLocks noChangeShapeType="1"/>
            </p:cNvSpPr>
            <p:nvPr/>
          </p:nvSpPr>
          <p:spPr bwMode="gray">
            <a:xfrm flipH="1">
              <a:off x="225" y="3690"/>
              <a:ext cx="2115" cy="45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3" name="Line 9"/>
            <p:cNvSpPr>
              <a:spLocks noChangeShapeType="1"/>
            </p:cNvSpPr>
            <p:nvPr/>
          </p:nvSpPr>
          <p:spPr bwMode="gray">
            <a:xfrm flipH="1">
              <a:off x="180" y="3465"/>
              <a:ext cx="1665" cy="585"/>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4" name="Line 9"/>
            <p:cNvSpPr>
              <a:spLocks noChangeShapeType="1"/>
            </p:cNvSpPr>
            <p:nvPr/>
          </p:nvSpPr>
          <p:spPr bwMode="gray">
            <a:xfrm flipH="1">
              <a:off x="96" y="3060"/>
              <a:ext cx="1659" cy="1212"/>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5" name="Line 9"/>
            <p:cNvSpPr>
              <a:spLocks noChangeShapeType="1"/>
            </p:cNvSpPr>
            <p:nvPr/>
          </p:nvSpPr>
          <p:spPr bwMode="gray">
            <a:xfrm flipH="1">
              <a:off x="96" y="2340"/>
              <a:ext cx="984" cy="1932"/>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6" name="Line 9"/>
            <p:cNvSpPr>
              <a:spLocks noChangeShapeType="1"/>
            </p:cNvSpPr>
            <p:nvPr/>
          </p:nvSpPr>
          <p:spPr bwMode="gray">
            <a:xfrm flipH="1">
              <a:off x="96" y="2520"/>
              <a:ext cx="309" cy="1752"/>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7" name="Line 9"/>
            <p:cNvSpPr>
              <a:spLocks noChangeShapeType="1"/>
            </p:cNvSpPr>
            <p:nvPr/>
          </p:nvSpPr>
          <p:spPr bwMode="gray">
            <a:xfrm flipH="1">
              <a:off x="96" y="2250"/>
              <a:ext cx="1344" cy="2022"/>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48" name="Line 9"/>
            <p:cNvSpPr>
              <a:spLocks noChangeShapeType="1"/>
            </p:cNvSpPr>
            <p:nvPr/>
          </p:nvSpPr>
          <p:spPr bwMode="gray">
            <a:xfrm flipH="1">
              <a:off x="0" y="1413"/>
              <a:ext cx="1176" cy="2763"/>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4" name="AutoShape 4"/>
            <p:cNvSpPr>
              <a:spLocks noChangeArrowheads="1"/>
            </p:cNvSpPr>
            <p:nvPr/>
          </p:nvSpPr>
          <p:spPr bwMode="gray">
            <a:xfrm>
              <a:off x="1017" y="2232"/>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5" name="AutoShape 5"/>
            <p:cNvSpPr>
              <a:spLocks noChangeArrowheads="1"/>
            </p:cNvSpPr>
            <p:nvPr/>
          </p:nvSpPr>
          <p:spPr bwMode="gray">
            <a:xfrm>
              <a:off x="1579" y="2540"/>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54118"/>
                    <a:invGamma/>
                  </a:schemeClr>
                </a:gs>
              </a:gsLst>
              <a:lin ang="5400000" scaled="1"/>
            </a:grad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6" name="AutoShape 6"/>
            <p:cNvSpPr>
              <a:spLocks noChangeArrowheads="1"/>
            </p:cNvSpPr>
            <p:nvPr/>
          </p:nvSpPr>
          <p:spPr bwMode="gray">
            <a:xfrm>
              <a:off x="1817" y="3360"/>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7" name="AutoShape 39"/>
            <p:cNvSpPr>
              <a:spLocks noChangeArrowheads="1"/>
            </p:cNvSpPr>
            <p:nvPr/>
          </p:nvSpPr>
          <p:spPr bwMode="gray">
            <a:xfrm>
              <a:off x="337" y="2351"/>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8" name="AutoShape 40"/>
            <p:cNvSpPr>
              <a:spLocks noChangeArrowheads="1"/>
            </p:cNvSpPr>
            <p:nvPr/>
          </p:nvSpPr>
          <p:spPr bwMode="gray">
            <a:xfrm>
              <a:off x="1776" y="3970"/>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9" name="AutoShape 41"/>
            <p:cNvSpPr>
              <a:spLocks noChangeArrowheads="1"/>
            </p:cNvSpPr>
            <p:nvPr/>
          </p:nvSpPr>
          <p:spPr bwMode="gray">
            <a:xfrm rot="1534226">
              <a:off x="2218" y="3394"/>
              <a:ext cx="324" cy="32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accent2"/>
                </a:gs>
                <a:gs pos="100000">
                  <a:schemeClr val="accent2">
                    <a:gamma/>
                    <a:shade val="50980"/>
                    <a:invGamma/>
                  </a:schemeClr>
                </a:gs>
              </a:gsLst>
              <a:lin ang="5400000" scaled="1"/>
            </a:gradFill>
            <a:ln w="9525">
              <a:solidFill>
                <a:srgbClr val="FEFFFF"/>
              </a:solidFill>
              <a:miter lim="800000"/>
              <a:headEnd/>
              <a:tailEnd/>
            </a:ln>
            <a:effectLst>
              <a:outerShdw dist="35921" dir="2700000" algn="ctr" rotWithShape="0">
                <a:srgbClr val="080808">
                  <a:alpha val="50000"/>
                </a:srgbClr>
              </a:outerShdw>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10" name="AutoShape 42"/>
            <p:cNvSpPr>
              <a:spLocks noChangeArrowheads="1"/>
            </p:cNvSpPr>
            <p:nvPr/>
          </p:nvSpPr>
          <p:spPr bwMode="gray">
            <a:xfrm>
              <a:off x="980" y="1000"/>
              <a:ext cx="414" cy="41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hlink">
                    <a:gamma/>
                    <a:tint val="20000"/>
                    <a:invGamma/>
                  </a:schemeClr>
                </a:gs>
                <a:gs pos="100000">
                  <a:schemeClr val="hlink"/>
                </a:gs>
              </a:gsLst>
              <a:lin ang="5400000" scaled="1"/>
            </a:gradFill>
            <a:ln w="9525">
              <a:solidFill>
                <a:srgbClr val="FEFFFF"/>
              </a:solidFill>
              <a:miter lim="800000"/>
              <a:headEnd/>
              <a:tailEnd/>
            </a:ln>
            <a:effectLst>
              <a:outerShdw dist="35921" dir="2700000" algn="ctr" rotWithShape="0">
                <a:srgbClr val="080808">
                  <a:alpha val="50000"/>
                </a:srgbClr>
              </a:outerShdw>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11" name="AutoShape 43"/>
            <p:cNvSpPr>
              <a:spLocks noChangeArrowheads="1"/>
            </p:cNvSpPr>
            <p:nvPr/>
          </p:nvSpPr>
          <p:spPr bwMode="invGray">
            <a:xfrm rot="802016">
              <a:off x="1286" y="1860"/>
              <a:ext cx="414" cy="41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tx2">
                    <a:gamma/>
                    <a:tint val="28627"/>
                    <a:invGamma/>
                  </a:schemeClr>
                </a:gs>
                <a:gs pos="100000">
                  <a:schemeClr val="tx2"/>
                </a:gs>
              </a:gsLst>
              <a:lin ang="5400000" scaled="1"/>
            </a:gradFill>
            <a:ln w="9525">
              <a:solidFill>
                <a:srgbClr val="FEFFFF"/>
              </a:solidFill>
              <a:miter lim="800000"/>
              <a:headEnd/>
              <a:tailEnd/>
            </a:ln>
            <a:effectLst>
              <a:outerShdw dist="35921" dir="2700000" algn="ctr" rotWithShape="0">
                <a:srgbClr val="080808">
                  <a:alpha val="50000"/>
                </a:srgbClr>
              </a:outerShdw>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sp>
          <p:nvSpPr>
            <p:cNvPr id="12" name="AutoShape 44"/>
            <p:cNvSpPr>
              <a:spLocks noChangeArrowheads="1"/>
            </p:cNvSpPr>
            <p:nvPr/>
          </p:nvSpPr>
          <p:spPr bwMode="gray">
            <a:xfrm rot="1833378">
              <a:off x="1704" y="2704"/>
              <a:ext cx="381" cy="381"/>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folHlink"/>
                </a:gs>
                <a:gs pos="100000">
                  <a:schemeClr val="folHlink">
                    <a:gamma/>
                    <a:shade val="79216"/>
                    <a:invGamma/>
                  </a:schemeClr>
                </a:gs>
              </a:gsLst>
              <a:lin ang="5400000" scaled="1"/>
            </a:gradFill>
            <a:ln w="9525">
              <a:solidFill>
                <a:srgbClr val="FEFFFF"/>
              </a:solidFill>
              <a:miter lim="800000"/>
              <a:headEnd/>
              <a:tailEnd/>
            </a:ln>
            <a:effectLst>
              <a:outerShdw dist="35921" dir="2700000" algn="ctr" rotWithShape="0">
                <a:srgbClr val="080808">
                  <a:alpha val="50000"/>
                </a:srgbClr>
              </a:outerShdw>
            </a:effectLst>
          </p:spPr>
          <p:txBody>
            <a:bodyPr wrap="none" anchor="ctr"/>
            <a:lstStyle/>
            <a:p>
              <a:pPr eaLnBrk="0" fontAlgn="base" hangingPunct="0">
                <a:spcBef>
                  <a:spcPct val="0"/>
                </a:spcBef>
                <a:spcAft>
                  <a:spcPct val="0"/>
                </a:spcAft>
                <a:defRPr/>
              </a:pPr>
              <a:endParaRPr lang="zh-CN" altLang="en-US" sz="1300">
                <a:solidFill>
                  <a:srgbClr val="000000"/>
                </a:solidFill>
                <a:latin typeface="微软雅黑" pitchFamily="34" charset="-122"/>
                <a:ea typeface="微软雅黑" pitchFamily="34" charset="-122"/>
              </a:endParaRPr>
            </a:p>
          </p:txBody>
        </p:sp>
        <p:grpSp>
          <p:nvGrpSpPr>
            <p:cNvPr id="3" name="Group 13"/>
            <p:cNvGrpSpPr>
              <a:grpSpLocks/>
            </p:cNvGrpSpPr>
            <p:nvPr/>
          </p:nvGrpSpPr>
          <p:grpSpPr bwMode="auto">
            <a:xfrm>
              <a:off x="0" y="2700"/>
              <a:ext cx="1575" cy="1620"/>
              <a:chOff x="0" y="2556"/>
              <a:chExt cx="1575" cy="1620"/>
            </a:xfrm>
          </p:grpSpPr>
          <p:sp>
            <p:nvSpPr>
              <p:cNvPr id="18459" name="Arc 14"/>
              <p:cNvSpPr>
                <a:spLocks/>
              </p:cNvSpPr>
              <p:nvPr/>
            </p:nvSpPr>
            <p:spPr bwMode="gray">
              <a:xfrm>
                <a:off x="0" y="2733"/>
                <a:ext cx="1440" cy="14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8080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60" name="Line 15"/>
              <p:cNvSpPr>
                <a:spLocks noChangeShapeType="1"/>
              </p:cNvSpPr>
              <p:nvPr/>
            </p:nvSpPr>
            <p:spPr bwMode="gray">
              <a:xfrm flipH="1">
                <a:off x="0" y="2556"/>
                <a:ext cx="1575" cy="162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61" name="Arc 16"/>
              <p:cNvSpPr>
                <a:spLocks/>
              </p:cNvSpPr>
              <p:nvPr/>
            </p:nvSpPr>
            <p:spPr bwMode="gray">
              <a:xfrm>
                <a:off x="0" y="2796"/>
                <a:ext cx="1382" cy="13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948948"/>
                  </a:gs>
                  <a:gs pos="100000">
                    <a:srgbClr val="CBBC63"/>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18462" name="Arc 17"/>
              <p:cNvSpPr>
                <a:spLocks/>
              </p:cNvSpPr>
              <p:nvPr/>
            </p:nvSpPr>
            <p:spPr bwMode="gray">
              <a:xfrm>
                <a:off x="0" y="2831"/>
                <a:ext cx="1347" cy="13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alpha val="0"/>
                    </a:srgbClr>
                  </a:gs>
                  <a:gs pos="100000">
                    <a:srgbClr val="DED49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zh-CN" altLang="en-US" sz="1300">
                  <a:solidFill>
                    <a:srgbClr val="000000"/>
                  </a:solidFill>
                  <a:latin typeface="微软雅黑" pitchFamily="34" charset="-122"/>
                  <a:ea typeface="微软雅黑" pitchFamily="34" charset="-122"/>
                </a:endParaRPr>
              </a:p>
            </p:txBody>
          </p:sp>
          <p:sp>
            <p:nvSpPr>
              <p:cNvPr id="22" name="Text Box 18"/>
              <p:cNvSpPr txBox="1">
                <a:spLocks noChangeArrowheads="1"/>
              </p:cNvSpPr>
              <p:nvPr/>
            </p:nvSpPr>
            <p:spPr bwMode="gray">
              <a:xfrm rot="2509275">
                <a:off x="54" y="3295"/>
                <a:ext cx="1227" cy="291"/>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ru-RU" altLang="zh-CN" sz="2400" kern="0" smtClean="0">
                    <a:solidFill>
                      <a:srgbClr val="000000"/>
                    </a:solidFill>
                    <a:latin typeface="微软雅黑" pitchFamily="34" charset="-122"/>
                    <a:ea typeface="微软雅黑" pitchFamily="34" charset="-122"/>
                  </a:rPr>
                  <a:t>Инновации</a:t>
                </a:r>
                <a:endParaRPr lang="en-US" altLang="zh-CN" sz="2400" dirty="0">
                  <a:solidFill>
                    <a:srgbClr val="080808"/>
                  </a:solidFill>
                  <a:effectLst>
                    <a:outerShdw blurRad="38100" dist="38100" dir="2700000" algn="tl">
                      <a:srgbClr val="FFFFFF"/>
                    </a:outerShdw>
                  </a:effectLst>
                  <a:latin typeface="微软雅黑" pitchFamily="34" charset="-122"/>
                  <a:ea typeface="微软雅黑" pitchFamily="34" charset="-122"/>
                </a:endParaRPr>
              </a:p>
            </p:txBody>
          </p:sp>
        </p:grpSp>
      </p:grpSp>
      <p:sp>
        <p:nvSpPr>
          <p:cNvPr id="40" name="AutoShape 49"/>
          <p:cNvSpPr>
            <a:spLocks noChangeArrowheads="1"/>
          </p:cNvSpPr>
          <p:nvPr/>
        </p:nvSpPr>
        <p:spPr bwMode="black">
          <a:xfrm>
            <a:off x="4105597" y="5875257"/>
            <a:ext cx="4426843" cy="594419"/>
          </a:xfrm>
          <a:prstGeom prst="roundRect">
            <a:avLst>
              <a:gd name="adj" fmla="val 7574"/>
            </a:avLst>
          </a:prstGeom>
          <a:noFill/>
          <a:ln w="44450" cap="rnd">
            <a:solidFill>
              <a:schemeClr val="tx1"/>
            </a:solidFill>
            <a:prstDash val="solid"/>
            <a:round/>
            <a:headEnd/>
            <a:tailEnd/>
          </a:ln>
        </p:spPr>
        <p:txBody>
          <a:bodyPr wrap="none" anchor="ctr"/>
          <a:lstStyle/>
          <a:p>
            <a:pPr eaLnBrk="0" fontAlgn="base" hangingPunct="0">
              <a:spcBef>
                <a:spcPct val="0"/>
              </a:spcBef>
              <a:spcAft>
                <a:spcPct val="0"/>
              </a:spcAft>
              <a:defRPr/>
            </a:pPr>
            <a:endParaRPr lang="en-US" altLang="zh-CN" sz="1400" dirty="0">
              <a:solidFill>
                <a:srgbClr val="000000"/>
              </a:solidFill>
              <a:latin typeface="微软雅黑" pitchFamily="34" charset="-122"/>
              <a:ea typeface="微软雅黑" pitchFamily="34" charset="-122"/>
            </a:endParaRPr>
          </a:p>
        </p:txBody>
      </p:sp>
      <p:sp>
        <p:nvSpPr>
          <p:cNvPr id="41" name="AutoShape 49"/>
          <p:cNvSpPr>
            <a:spLocks noChangeArrowheads="1"/>
          </p:cNvSpPr>
          <p:nvPr/>
        </p:nvSpPr>
        <p:spPr bwMode="black">
          <a:xfrm>
            <a:off x="3500440" y="3643317"/>
            <a:ext cx="5286375" cy="719137"/>
          </a:xfrm>
          <a:prstGeom prst="roundRect">
            <a:avLst>
              <a:gd name="adj" fmla="val 0"/>
            </a:avLst>
          </a:prstGeom>
          <a:noFill/>
          <a:ln w="44450" cap="rnd">
            <a:solidFill>
              <a:srgbClr val="92D050"/>
            </a:solidFill>
            <a:prstDash val="solid"/>
            <a:round/>
            <a:headEnd/>
            <a:tailEnd/>
          </a:ln>
        </p:spPr>
        <p:txBody>
          <a:bodyPr wrap="none" anchor="ctr"/>
          <a:lstStyle/>
          <a:p>
            <a:pPr eaLnBrk="0" fontAlgn="base" hangingPunct="0">
              <a:spcBef>
                <a:spcPct val="0"/>
              </a:spcBef>
              <a:spcAft>
                <a:spcPct val="0"/>
              </a:spcAft>
              <a:defRPr/>
            </a:pPr>
            <a:endParaRPr lang="en-US" altLang="zh-CN" sz="1400" dirty="0">
              <a:solidFill>
                <a:srgbClr val="000000"/>
              </a:solidFill>
              <a:latin typeface="微软雅黑" pitchFamily="34" charset="-122"/>
              <a:ea typeface="微软雅黑" pitchFamily="34" charset="-122"/>
            </a:endParaRPr>
          </a:p>
        </p:txBody>
      </p:sp>
      <p:sp>
        <p:nvSpPr>
          <p:cNvPr id="13" name="Прямоугольник 12"/>
          <p:cNvSpPr/>
          <p:nvPr/>
        </p:nvSpPr>
        <p:spPr>
          <a:xfrm>
            <a:off x="2393557" y="1416138"/>
            <a:ext cx="6393255" cy="600164"/>
          </a:xfrm>
          <a:prstGeom prst="rect">
            <a:avLst/>
          </a:prstGeom>
        </p:spPr>
        <p:txBody>
          <a:bodyPr wrap="square">
            <a:spAutoFit/>
          </a:bodyPr>
          <a:lstStyle/>
          <a:p>
            <a:pPr eaLnBrk="0" fontAlgn="base" hangingPunct="0">
              <a:spcBef>
                <a:spcPct val="0"/>
              </a:spcBef>
              <a:spcAft>
                <a:spcPct val="0"/>
              </a:spcAft>
              <a:defRPr/>
            </a:pPr>
            <a:r>
              <a:rPr lang="ru-RU" altLang="zh-CN" sz="1100" dirty="0" smtClean="0">
                <a:solidFill>
                  <a:srgbClr val="000000"/>
                </a:solidFill>
                <a:latin typeface="微软雅黑" pitchFamily="34" charset="-122"/>
                <a:ea typeface="微软雅黑" pitchFamily="34" charset="-122"/>
              </a:rPr>
              <a:t>Отладка взаимодействия между системами предотвращения и контроля аварийных ситуаций является ключевой задачей при создании системы безопасного города – этим должен заниматься непосредственно департамент общественной безопасности</a:t>
            </a:r>
            <a:endParaRPr lang="en-US" altLang="zh-CN" sz="1100" dirty="0">
              <a:solidFill>
                <a:srgbClr val="000000"/>
              </a:solidFill>
              <a:latin typeface="微软雅黑" pitchFamily="34" charset="-122"/>
              <a:ea typeface="微软雅黑" pitchFamily="34" charset="-122"/>
            </a:endParaRPr>
          </a:p>
        </p:txBody>
      </p:sp>
      <p:sp>
        <p:nvSpPr>
          <p:cNvPr id="17" name="Прямоугольник 16"/>
          <p:cNvSpPr/>
          <p:nvPr/>
        </p:nvSpPr>
        <p:spPr>
          <a:xfrm>
            <a:off x="3481390" y="3657601"/>
            <a:ext cx="5305422" cy="646331"/>
          </a:xfrm>
          <a:prstGeom prst="rect">
            <a:avLst/>
          </a:prstGeom>
        </p:spPr>
        <p:txBody>
          <a:bodyPr wrap="square">
            <a:spAutoFit/>
          </a:bodyPr>
          <a:lstStyle/>
          <a:p>
            <a:pPr eaLnBrk="0" fontAlgn="base" hangingPunct="0">
              <a:spcBef>
                <a:spcPct val="0"/>
              </a:spcBef>
              <a:spcAft>
                <a:spcPct val="0"/>
              </a:spcAft>
              <a:defRPr/>
            </a:pPr>
            <a:r>
              <a:rPr lang="ru-RU" altLang="zh-CN" sz="1200" dirty="0">
                <a:solidFill>
                  <a:srgbClr val="000000"/>
                </a:solidFill>
                <a:latin typeface="微软雅黑" pitchFamily="34" charset="-122"/>
                <a:ea typeface="微软雅黑" pitchFamily="34" charset="-122"/>
              </a:rPr>
              <a:t>Важнейшим ресурсом безопасного города является создание системы видеонаблюдения и последующая интеграция с системами промышленных </a:t>
            </a:r>
            <a:r>
              <a:rPr lang="ru-RU" altLang="zh-CN" sz="1200" dirty="0" smtClean="0">
                <a:solidFill>
                  <a:srgbClr val="000000"/>
                </a:solidFill>
                <a:latin typeface="微软雅黑" pitchFamily="34" charset="-122"/>
                <a:ea typeface="微软雅黑" pitchFamily="34" charset="-122"/>
              </a:rPr>
              <a:t>организаций</a:t>
            </a:r>
            <a:endParaRPr lang="en-US" altLang="zh-CN" sz="1200" dirty="0">
              <a:solidFill>
                <a:srgbClr val="000000"/>
              </a:solidFill>
              <a:latin typeface="微软雅黑" pitchFamily="34" charset="-122"/>
              <a:ea typeface="微软雅黑" pitchFamily="34" charset="-122"/>
            </a:endParaRPr>
          </a:p>
        </p:txBody>
      </p:sp>
      <p:sp>
        <p:nvSpPr>
          <p:cNvPr id="18" name="Прямоугольник 17"/>
          <p:cNvSpPr/>
          <p:nvPr/>
        </p:nvSpPr>
        <p:spPr>
          <a:xfrm>
            <a:off x="4104456" y="5877272"/>
            <a:ext cx="4572000" cy="523220"/>
          </a:xfrm>
          <a:prstGeom prst="rect">
            <a:avLst/>
          </a:prstGeom>
        </p:spPr>
        <p:txBody>
          <a:bodyPr>
            <a:spAutoFit/>
          </a:bodyPr>
          <a:lstStyle/>
          <a:p>
            <a:pPr eaLnBrk="0" fontAlgn="base" hangingPunct="0">
              <a:spcBef>
                <a:spcPct val="0"/>
              </a:spcBef>
              <a:spcAft>
                <a:spcPct val="0"/>
              </a:spcAft>
              <a:defRPr/>
            </a:pPr>
            <a:r>
              <a:rPr lang="ru-RU" altLang="zh-CN" sz="1400" dirty="0">
                <a:solidFill>
                  <a:srgbClr val="000000"/>
                </a:solidFill>
                <a:latin typeface="微软雅黑" pitchFamily="34" charset="-122"/>
                <a:ea typeface="微软雅黑" pitchFamily="34" charset="-122"/>
              </a:rPr>
              <a:t>Большой объем дополнительных платных сервисов, гибкие возможности развертывания</a:t>
            </a:r>
            <a:endParaRPr lang="en-US" altLang="zh-CN" sz="14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1743388915"/>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dissolv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61958" y="249046"/>
            <a:ext cx="7901354" cy="660400"/>
          </a:xfrm>
        </p:spPr>
        <p:txBody>
          <a:bodyPr>
            <a:normAutofit fontScale="90000"/>
          </a:bodyPr>
          <a:lstStyle/>
          <a:p>
            <a:pPr algn="l"/>
            <a:r>
              <a:rPr lang="ru-RU" altLang="zh-CN" sz="2200" dirty="0" smtClean="0"/>
              <a:t>Система контроля и предотвращения </a:t>
            </a:r>
            <a:br>
              <a:rPr lang="ru-RU" altLang="zh-CN" sz="2200" dirty="0" smtClean="0"/>
            </a:br>
            <a:r>
              <a:rPr lang="ru-RU" altLang="zh-CN" sz="2200" dirty="0" smtClean="0"/>
              <a:t>сбоев</a:t>
            </a:r>
            <a:endParaRPr lang="zh-CN" altLang="en-US" sz="2200" dirty="0" smtClean="0"/>
          </a:p>
        </p:txBody>
      </p:sp>
      <p:grpSp>
        <p:nvGrpSpPr>
          <p:cNvPr id="2" name="Group 20"/>
          <p:cNvGrpSpPr>
            <a:grpSpLocks/>
          </p:cNvGrpSpPr>
          <p:nvPr/>
        </p:nvGrpSpPr>
        <p:grpSpPr bwMode="auto">
          <a:xfrm>
            <a:off x="357188" y="1285877"/>
            <a:ext cx="8550275" cy="5127625"/>
            <a:chOff x="225" y="810"/>
            <a:chExt cx="5386" cy="3230"/>
          </a:xfrm>
        </p:grpSpPr>
        <p:grpSp>
          <p:nvGrpSpPr>
            <p:cNvPr id="3" name="Group 5"/>
            <p:cNvGrpSpPr>
              <a:grpSpLocks/>
            </p:cNvGrpSpPr>
            <p:nvPr/>
          </p:nvGrpSpPr>
          <p:grpSpPr bwMode="auto">
            <a:xfrm rot="324670">
              <a:off x="225" y="945"/>
              <a:ext cx="2186" cy="2858"/>
              <a:chOff x="1476" y="1569"/>
              <a:chExt cx="2986" cy="2537"/>
            </a:xfrm>
          </p:grpSpPr>
          <p:sp>
            <p:nvSpPr>
              <p:cNvPr id="20492" name="Freeform 6"/>
              <p:cNvSpPr>
                <a:spLocks/>
              </p:cNvSpPr>
              <p:nvPr/>
            </p:nvSpPr>
            <p:spPr bwMode="auto">
              <a:xfrm>
                <a:off x="2497" y="1588"/>
                <a:ext cx="840" cy="321"/>
              </a:xfrm>
              <a:custGeom>
                <a:avLst/>
                <a:gdLst>
                  <a:gd name="T0" fmla="*/ 822 w 840"/>
                  <a:gd name="T1" fmla="*/ 310 h 321"/>
                  <a:gd name="T2" fmla="*/ 800 w 840"/>
                  <a:gd name="T3" fmla="*/ 298 h 321"/>
                  <a:gd name="T4" fmla="*/ 781 w 840"/>
                  <a:gd name="T5" fmla="*/ 286 h 321"/>
                  <a:gd name="T6" fmla="*/ 760 w 840"/>
                  <a:gd name="T7" fmla="*/ 274 h 321"/>
                  <a:gd name="T8" fmla="*/ 741 w 840"/>
                  <a:gd name="T9" fmla="*/ 262 h 321"/>
                  <a:gd name="T10" fmla="*/ 720 w 840"/>
                  <a:gd name="T11" fmla="*/ 253 h 321"/>
                  <a:gd name="T12" fmla="*/ 699 w 840"/>
                  <a:gd name="T13" fmla="*/ 241 h 321"/>
                  <a:gd name="T14" fmla="*/ 562 w 840"/>
                  <a:gd name="T15" fmla="*/ 175 h 321"/>
                  <a:gd name="T16" fmla="*/ 425 w 840"/>
                  <a:gd name="T17" fmla="*/ 116 h 321"/>
                  <a:gd name="T18" fmla="*/ 349 w 840"/>
                  <a:gd name="T19" fmla="*/ 90 h 321"/>
                  <a:gd name="T20" fmla="*/ 283 w 840"/>
                  <a:gd name="T21" fmla="*/ 69 h 321"/>
                  <a:gd name="T22" fmla="*/ 141 w 840"/>
                  <a:gd name="T23" fmla="*/ 28 h 321"/>
                  <a:gd name="T24" fmla="*/ 0 w 840"/>
                  <a:gd name="T25" fmla="*/ 0 h 321"/>
                  <a:gd name="T26" fmla="*/ 21 w 840"/>
                  <a:gd name="T27" fmla="*/ 116 h 321"/>
                  <a:gd name="T28" fmla="*/ 40 w 840"/>
                  <a:gd name="T29" fmla="*/ 116 h 321"/>
                  <a:gd name="T30" fmla="*/ 151 w 840"/>
                  <a:gd name="T31" fmla="*/ 116 h 321"/>
                  <a:gd name="T32" fmla="*/ 264 w 840"/>
                  <a:gd name="T33" fmla="*/ 128 h 321"/>
                  <a:gd name="T34" fmla="*/ 361 w 840"/>
                  <a:gd name="T35" fmla="*/ 144 h 321"/>
                  <a:gd name="T36" fmla="*/ 380 w 840"/>
                  <a:gd name="T37" fmla="*/ 149 h 321"/>
                  <a:gd name="T38" fmla="*/ 496 w 840"/>
                  <a:gd name="T39" fmla="*/ 180 h 321"/>
                  <a:gd name="T40" fmla="*/ 611 w 840"/>
                  <a:gd name="T41" fmla="*/ 220 h 321"/>
                  <a:gd name="T42" fmla="*/ 727 w 840"/>
                  <a:gd name="T43" fmla="*/ 267 h 321"/>
                  <a:gd name="T44" fmla="*/ 840 w 840"/>
                  <a:gd name="T45" fmla="*/ 321 h 321"/>
                  <a:gd name="T46" fmla="*/ 822 w 840"/>
                  <a:gd name="T47" fmla="*/ 310 h 3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0"/>
                  <a:gd name="T73" fmla="*/ 0 h 321"/>
                  <a:gd name="T74" fmla="*/ 840 w 840"/>
                  <a:gd name="T75" fmla="*/ 321 h 3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0" h="321">
                    <a:moveTo>
                      <a:pt x="822" y="310"/>
                    </a:moveTo>
                    <a:lnTo>
                      <a:pt x="800" y="298"/>
                    </a:lnTo>
                    <a:lnTo>
                      <a:pt x="781" y="286"/>
                    </a:lnTo>
                    <a:lnTo>
                      <a:pt x="760" y="274"/>
                    </a:lnTo>
                    <a:lnTo>
                      <a:pt x="741" y="262"/>
                    </a:lnTo>
                    <a:lnTo>
                      <a:pt x="720" y="253"/>
                    </a:lnTo>
                    <a:lnTo>
                      <a:pt x="699" y="241"/>
                    </a:lnTo>
                    <a:lnTo>
                      <a:pt x="562" y="175"/>
                    </a:lnTo>
                    <a:lnTo>
                      <a:pt x="425" y="116"/>
                    </a:lnTo>
                    <a:lnTo>
                      <a:pt x="349" y="90"/>
                    </a:lnTo>
                    <a:lnTo>
                      <a:pt x="283" y="69"/>
                    </a:lnTo>
                    <a:lnTo>
                      <a:pt x="141" y="28"/>
                    </a:lnTo>
                    <a:lnTo>
                      <a:pt x="0" y="0"/>
                    </a:lnTo>
                    <a:lnTo>
                      <a:pt x="21" y="116"/>
                    </a:lnTo>
                    <a:lnTo>
                      <a:pt x="40" y="116"/>
                    </a:lnTo>
                    <a:lnTo>
                      <a:pt x="151" y="116"/>
                    </a:lnTo>
                    <a:lnTo>
                      <a:pt x="264" y="128"/>
                    </a:lnTo>
                    <a:lnTo>
                      <a:pt x="361" y="144"/>
                    </a:lnTo>
                    <a:lnTo>
                      <a:pt x="380" y="149"/>
                    </a:lnTo>
                    <a:lnTo>
                      <a:pt x="496" y="180"/>
                    </a:lnTo>
                    <a:lnTo>
                      <a:pt x="611" y="220"/>
                    </a:lnTo>
                    <a:lnTo>
                      <a:pt x="727" y="267"/>
                    </a:lnTo>
                    <a:lnTo>
                      <a:pt x="840" y="321"/>
                    </a:lnTo>
                    <a:lnTo>
                      <a:pt x="822" y="310"/>
                    </a:lnTo>
                    <a:close/>
                  </a:path>
                </a:pathLst>
              </a:custGeom>
              <a:gradFill rotWithShape="1">
                <a:gsLst>
                  <a:gs pos="0">
                    <a:srgbClr val="696969"/>
                  </a:gs>
                  <a:gs pos="100000">
                    <a:srgbClr val="FFFFFF"/>
                  </a:gs>
                </a:gsLst>
                <a:lin ang="18900000" scaled="1"/>
              </a:gradFill>
              <a:ln w="12700" cap="flat">
                <a:solidFill>
                  <a:schemeClr val="bg1"/>
                </a:solidFill>
                <a:prstDash val="solid"/>
                <a:miter lim="800000"/>
                <a:headEnd/>
                <a:tailEnd/>
              </a:ln>
            </p:spPr>
            <p:txBody>
              <a:bodyPr/>
              <a:lstStyle/>
              <a:p>
                <a:pPr eaLnBrk="0" fontAlgn="base" hangingPunct="0">
                  <a:spcBef>
                    <a:spcPct val="0"/>
                  </a:spcBef>
                  <a:spcAft>
                    <a:spcPct val="0"/>
                  </a:spcAft>
                </a:pPr>
                <a:endParaRPr lang="zh-CN" altLang="en-US" sz="1300" b="1">
                  <a:solidFill>
                    <a:srgbClr val="000000"/>
                  </a:solidFill>
                </a:endParaRPr>
              </a:p>
            </p:txBody>
          </p:sp>
          <p:sp>
            <p:nvSpPr>
              <p:cNvPr id="20493" name="Freeform 7"/>
              <p:cNvSpPr>
                <a:spLocks/>
              </p:cNvSpPr>
              <p:nvPr/>
            </p:nvSpPr>
            <p:spPr bwMode="auto">
              <a:xfrm>
                <a:off x="1748" y="1569"/>
                <a:ext cx="770" cy="402"/>
              </a:xfrm>
              <a:custGeom>
                <a:avLst/>
                <a:gdLst>
                  <a:gd name="T0" fmla="*/ 749 w 770"/>
                  <a:gd name="T1" fmla="*/ 19 h 402"/>
                  <a:gd name="T2" fmla="*/ 701 w 770"/>
                  <a:gd name="T3" fmla="*/ 14 h 402"/>
                  <a:gd name="T4" fmla="*/ 609 w 770"/>
                  <a:gd name="T5" fmla="*/ 2 h 402"/>
                  <a:gd name="T6" fmla="*/ 470 w 770"/>
                  <a:gd name="T7" fmla="*/ 0 h 402"/>
                  <a:gd name="T8" fmla="*/ 335 w 770"/>
                  <a:gd name="T9" fmla="*/ 12 h 402"/>
                  <a:gd name="T10" fmla="*/ 246 w 770"/>
                  <a:gd name="T11" fmla="*/ 31 h 402"/>
                  <a:gd name="T12" fmla="*/ 212 w 770"/>
                  <a:gd name="T13" fmla="*/ 38 h 402"/>
                  <a:gd name="T14" fmla="*/ 99 w 770"/>
                  <a:gd name="T15" fmla="*/ 76 h 402"/>
                  <a:gd name="T16" fmla="*/ 0 w 770"/>
                  <a:gd name="T17" fmla="*/ 130 h 402"/>
                  <a:gd name="T18" fmla="*/ 290 w 770"/>
                  <a:gd name="T19" fmla="*/ 402 h 402"/>
                  <a:gd name="T20" fmla="*/ 300 w 770"/>
                  <a:gd name="T21" fmla="*/ 383 h 402"/>
                  <a:gd name="T22" fmla="*/ 352 w 770"/>
                  <a:gd name="T23" fmla="*/ 312 h 402"/>
                  <a:gd name="T24" fmla="*/ 416 w 770"/>
                  <a:gd name="T25" fmla="*/ 253 h 402"/>
                  <a:gd name="T26" fmla="*/ 446 w 770"/>
                  <a:gd name="T27" fmla="*/ 234 h 402"/>
                  <a:gd name="T28" fmla="*/ 494 w 770"/>
                  <a:gd name="T29" fmla="*/ 206 h 402"/>
                  <a:gd name="T30" fmla="*/ 581 w 770"/>
                  <a:gd name="T31" fmla="*/ 170 h 402"/>
                  <a:gd name="T32" fmla="*/ 680 w 770"/>
                  <a:gd name="T33" fmla="*/ 147 h 402"/>
                  <a:gd name="T34" fmla="*/ 770 w 770"/>
                  <a:gd name="T35" fmla="*/ 135 h 402"/>
                  <a:gd name="T36" fmla="*/ 749 w 770"/>
                  <a:gd name="T37" fmla="*/ 19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0"/>
                  <a:gd name="T58" fmla="*/ 0 h 402"/>
                  <a:gd name="T59" fmla="*/ 770 w 770"/>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0" h="402">
                    <a:moveTo>
                      <a:pt x="749" y="19"/>
                    </a:moveTo>
                    <a:lnTo>
                      <a:pt x="701" y="14"/>
                    </a:lnTo>
                    <a:lnTo>
                      <a:pt x="609" y="2"/>
                    </a:lnTo>
                    <a:lnTo>
                      <a:pt x="470" y="0"/>
                    </a:lnTo>
                    <a:lnTo>
                      <a:pt x="335" y="12"/>
                    </a:lnTo>
                    <a:lnTo>
                      <a:pt x="246" y="31"/>
                    </a:lnTo>
                    <a:lnTo>
                      <a:pt x="212" y="38"/>
                    </a:lnTo>
                    <a:lnTo>
                      <a:pt x="99" y="76"/>
                    </a:lnTo>
                    <a:lnTo>
                      <a:pt x="0" y="130"/>
                    </a:lnTo>
                    <a:lnTo>
                      <a:pt x="290" y="402"/>
                    </a:lnTo>
                    <a:lnTo>
                      <a:pt x="300" y="383"/>
                    </a:lnTo>
                    <a:lnTo>
                      <a:pt x="352" y="312"/>
                    </a:lnTo>
                    <a:lnTo>
                      <a:pt x="416" y="253"/>
                    </a:lnTo>
                    <a:lnTo>
                      <a:pt x="446" y="234"/>
                    </a:lnTo>
                    <a:lnTo>
                      <a:pt x="494" y="206"/>
                    </a:lnTo>
                    <a:lnTo>
                      <a:pt x="581" y="170"/>
                    </a:lnTo>
                    <a:lnTo>
                      <a:pt x="680" y="147"/>
                    </a:lnTo>
                    <a:lnTo>
                      <a:pt x="770" y="135"/>
                    </a:lnTo>
                    <a:lnTo>
                      <a:pt x="749" y="19"/>
                    </a:lnTo>
                    <a:close/>
                  </a:path>
                </a:pathLst>
              </a:custGeom>
              <a:gradFill rotWithShape="1">
                <a:gsLst>
                  <a:gs pos="0">
                    <a:srgbClr val="B80000"/>
                  </a:gs>
                  <a:gs pos="100000">
                    <a:srgbClr val="FF1111"/>
                  </a:gs>
                </a:gsLst>
                <a:lin ang="18900000" scaled="1"/>
              </a:gradFill>
              <a:ln w="12700" cap="flat" cmpd="sng">
                <a:solidFill>
                  <a:schemeClr val="bg1"/>
                </a:solidFill>
                <a:prstDash val="solid"/>
                <a:miter lim="800000"/>
                <a:headEnd/>
                <a:tailEnd/>
              </a:ln>
            </p:spPr>
            <p:txBody>
              <a:bodyPr wrap="none" anchor="ctr"/>
              <a:lstStyle/>
              <a:p>
                <a:pPr eaLnBrk="0" fontAlgn="base" hangingPunct="0">
                  <a:spcBef>
                    <a:spcPct val="0"/>
                  </a:spcBef>
                  <a:spcAft>
                    <a:spcPct val="0"/>
                  </a:spcAft>
                </a:pPr>
                <a:endParaRPr lang="zh-CN" altLang="en-US" sz="1300" b="1">
                  <a:solidFill>
                    <a:srgbClr val="000000"/>
                  </a:solidFill>
                </a:endParaRPr>
              </a:p>
            </p:txBody>
          </p:sp>
          <p:sp>
            <p:nvSpPr>
              <p:cNvPr id="20494" name="Freeform 8"/>
              <p:cNvSpPr>
                <a:spLocks/>
              </p:cNvSpPr>
              <p:nvPr/>
            </p:nvSpPr>
            <p:spPr bwMode="auto">
              <a:xfrm>
                <a:off x="4129" y="3239"/>
                <a:ext cx="333" cy="667"/>
              </a:xfrm>
              <a:custGeom>
                <a:avLst/>
                <a:gdLst>
                  <a:gd name="T0" fmla="*/ 328 w 333"/>
                  <a:gd name="T1" fmla="*/ 126 h 667"/>
                  <a:gd name="T2" fmla="*/ 328 w 333"/>
                  <a:gd name="T3" fmla="*/ 109 h 667"/>
                  <a:gd name="T4" fmla="*/ 326 w 333"/>
                  <a:gd name="T5" fmla="*/ 90 h 667"/>
                  <a:gd name="T6" fmla="*/ 323 w 333"/>
                  <a:gd name="T7" fmla="*/ 71 h 667"/>
                  <a:gd name="T8" fmla="*/ 318 w 333"/>
                  <a:gd name="T9" fmla="*/ 55 h 667"/>
                  <a:gd name="T10" fmla="*/ 316 w 333"/>
                  <a:gd name="T11" fmla="*/ 36 h 667"/>
                  <a:gd name="T12" fmla="*/ 314 w 333"/>
                  <a:gd name="T13" fmla="*/ 17 h 667"/>
                  <a:gd name="T14" fmla="*/ 309 w 333"/>
                  <a:gd name="T15" fmla="*/ 0 h 667"/>
                  <a:gd name="T16" fmla="*/ 309 w 333"/>
                  <a:gd name="T17" fmla="*/ 92 h 667"/>
                  <a:gd name="T18" fmla="*/ 297 w 333"/>
                  <a:gd name="T19" fmla="*/ 182 h 667"/>
                  <a:gd name="T20" fmla="*/ 271 w 333"/>
                  <a:gd name="T21" fmla="*/ 265 h 667"/>
                  <a:gd name="T22" fmla="*/ 229 w 333"/>
                  <a:gd name="T23" fmla="*/ 341 h 667"/>
                  <a:gd name="T24" fmla="*/ 224 w 333"/>
                  <a:gd name="T25" fmla="*/ 345 h 667"/>
                  <a:gd name="T26" fmla="*/ 172 w 333"/>
                  <a:gd name="T27" fmla="*/ 409 h 667"/>
                  <a:gd name="T28" fmla="*/ 99 w 333"/>
                  <a:gd name="T29" fmla="*/ 466 h 667"/>
                  <a:gd name="T30" fmla="*/ 9 w 333"/>
                  <a:gd name="T31" fmla="*/ 513 h 667"/>
                  <a:gd name="T32" fmla="*/ 0 w 333"/>
                  <a:gd name="T33" fmla="*/ 518 h 667"/>
                  <a:gd name="T34" fmla="*/ 148 w 333"/>
                  <a:gd name="T35" fmla="*/ 667 h 667"/>
                  <a:gd name="T36" fmla="*/ 172 w 333"/>
                  <a:gd name="T37" fmla="*/ 645 h 667"/>
                  <a:gd name="T38" fmla="*/ 241 w 333"/>
                  <a:gd name="T39" fmla="*/ 556 h 667"/>
                  <a:gd name="T40" fmla="*/ 288 w 333"/>
                  <a:gd name="T41" fmla="*/ 459 h 667"/>
                  <a:gd name="T42" fmla="*/ 304 w 333"/>
                  <a:gd name="T43" fmla="*/ 402 h 667"/>
                  <a:gd name="T44" fmla="*/ 318 w 333"/>
                  <a:gd name="T45" fmla="*/ 352 h 667"/>
                  <a:gd name="T46" fmla="*/ 333 w 333"/>
                  <a:gd name="T47" fmla="*/ 241 h 667"/>
                  <a:gd name="T48" fmla="*/ 328 w 333"/>
                  <a:gd name="T49" fmla="*/ 126 h 6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667"/>
                  <a:gd name="T77" fmla="*/ 333 w 333"/>
                  <a:gd name="T78" fmla="*/ 667 h 6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667">
                    <a:moveTo>
                      <a:pt x="328" y="126"/>
                    </a:moveTo>
                    <a:lnTo>
                      <a:pt x="328" y="109"/>
                    </a:lnTo>
                    <a:lnTo>
                      <a:pt x="326" y="90"/>
                    </a:lnTo>
                    <a:lnTo>
                      <a:pt x="323" y="71"/>
                    </a:lnTo>
                    <a:lnTo>
                      <a:pt x="318" y="55"/>
                    </a:lnTo>
                    <a:lnTo>
                      <a:pt x="316" y="36"/>
                    </a:lnTo>
                    <a:lnTo>
                      <a:pt x="314" y="17"/>
                    </a:lnTo>
                    <a:lnTo>
                      <a:pt x="309" y="0"/>
                    </a:lnTo>
                    <a:lnTo>
                      <a:pt x="309" y="92"/>
                    </a:lnTo>
                    <a:lnTo>
                      <a:pt x="297" y="182"/>
                    </a:lnTo>
                    <a:lnTo>
                      <a:pt x="271" y="265"/>
                    </a:lnTo>
                    <a:lnTo>
                      <a:pt x="229" y="341"/>
                    </a:lnTo>
                    <a:lnTo>
                      <a:pt x="224" y="345"/>
                    </a:lnTo>
                    <a:lnTo>
                      <a:pt x="172" y="409"/>
                    </a:lnTo>
                    <a:lnTo>
                      <a:pt x="99" y="466"/>
                    </a:lnTo>
                    <a:lnTo>
                      <a:pt x="9" y="513"/>
                    </a:lnTo>
                    <a:lnTo>
                      <a:pt x="0" y="518"/>
                    </a:lnTo>
                    <a:lnTo>
                      <a:pt x="148" y="667"/>
                    </a:lnTo>
                    <a:lnTo>
                      <a:pt x="172" y="645"/>
                    </a:lnTo>
                    <a:lnTo>
                      <a:pt x="241" y="556"/>
                    </a:lnTo>
                    <a:lnTo>
                      <a:pt x="288" y="459"/>
                    </a:lnTo>
                    <a:lnTo>
                      <a:pt x="304" y="402"/>
                    </a:lnTo>
                    <a:lnTo>
                      <a:pt x="318" y="352"/>
                    </a:lnTo>
                    <a:lnTo>
                      <a:pt x="333" y="241"/>
                    </a:lnTo>
                    <a:lnTo>
                      <a:pt x="328" y="126"/>
                    </a:lnTo>
                    <a:close/>
                  </a:path>
                </a:pathLst>
              </a:custGeom>
              <a:gradFill rotWithShape="1">
                <a:gsLst>
                  <a:gs pos="0">
                    <a:srgbClr val="005CB8"/>
                  </a:gs>
                  <a:gs pos="100000">
                    <a:srgbClr val="003D7A"/>
                  </a:gs>
                </a:gsLst>
                <a:lin ang="5400000" scaled="1"/>
              </a:gradFill>
              <a:ln w="12700" cap="flat" cmpd="sng">
                <a:solidFill>
                  <a:schemeClr val="bg1"/>
                </a:solidFill>
                <a:prstDash val="solid"/>
                <a:miter lim="800000"/>
                <a:headEnd/>
                <a:tailEnd/>
              </a:ln>
            </p:spPr>
            <p:txBody>
              <a:bodyPr wrap="none" anchor="ctr"/>
              <a:lstStyle/>
              <a:p>
                <a:pPr eaLnBrk="0" fontAlgn="base" hangingPunct="0">
                  <a:spcBef>
                    <a:spcPct val="0"/>
                  </a:spcBef>
                  <a:spcAft>
                    <a:spcPct val="0"/>
                  </a:spcAft>
                </a:pPr>
                <a:endParaRPr lang="zh-CN" altLang="en-US" sz="1300" b="1">
                  <a:solidFill>
                    <a:srgbClr val="000000"/>
                  </a:solidFill>
                </a:endParaRPr>
              </a:p>
            </p:txBody>
          </p:sp>
          <p:sp>
            <p:nvSpPr>
              <p:cNvPr id="20495" name="Freeform 9"/>
              <p:cNvSpPr>
                <a:spLocks/>
              </p:cNvSpPr>
              <p:nvPr/>
            </p:nvSpPr>
            <p:spPr bwMode="auto">
              <a:xfrm>
                <a:off x="1476" y="1699"/>
                <a:ext cx="567" cy="841"/>
              </a:xfrm>
              <a:custGeom>
                <a:avLst/>
                <a:gdLst>
                  <a:gd name="T0" fmla="*/ 539 w 567"/>
                  <a:gd name="T1" fmla="*/ 763 h 841"/>
                  <a:gd name="T2" fmla="*/ 510 w 567"/>
                  <a:gd name="T3" fmla="*/ 643 h 841"/>
                  <a:gd name="T4" fmla="*/ 501 w 567"/>
                  <a:gd name="T5" fmla="*/ 529 h 841"/>
                  <a:gd name="T6" fmla="*/ 508 w 567"/>
                  <a:gd name="T7" fmla="*/ 428 h 841"/>
                  <a:gd name="T8" fmla="*/ 532 w 567"/>
                  <a:gd name="T9" fmla="*/ 336 h 841"/>
                  <a:gd name="T10" fmla="*/ 562 w 567"/>
                  <a:gd name="T11" fmla="*/ 272 h 841"/>
                  <a:gd name="T12" fmla="*/ 272 w 567"/>
                  <a:gd name="T13" fmla="*/ 0 h 841"/>
                  <a:gd name="T14" fmla="*/ 225 w 567"/>
                  <a:gd name="T15" fmla="*/ 38 h 841"/>
                  <a:gd name="T16" fmla="*/ 184 w 567"/>
                  <a:gd name="T17" fmla="*/ 69 h 841"/>
                  <a:gd name="T18" fmla="*/ 114 w 567"/>
                  <a:gd name="T19" fmla="*/ 151 h 841"/>
                  <a:gd name="T20" fmla="*/ 57 w 567"/>
                  <a:gd name="T21" fmla="*/ 248 h 841"/>
                  <a:gd name="T22" fmla="*/ 19 w 567"/>
                  <a:gd name="T23" fmla="*/ 359 h 841"/>
                  <a:gd name="T24" fmla="*/ 0 w 567"/>
                  <a:gd name="T25" fmla="*/ 482 h 841"/>
                  <a:gd name="T26" fmla="*/ 5 w 567"/>
                  <a:gd name="T27" fmla="*/ 619 h 841"/>
                  <a:gd name="T28" fmla="*/ 29 w 567"/>
                  <a:gd name="T29" fmla="*/ 758 h 841"/>
                  <a:gd name="T30" fmla="*/ 567 w 567"/>
                  <a:gd name="T31" fmla="*/ 841 h 841"/>
                  <a:gd name="T32" fmla="*/ 539 w 567"/>
                  <a:gd name="T33" fmla="*/ 763 h 8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7"/>
                  <a:gd name="T52" fmla="*/ 0 h 841"/>
                  <a:gd name="T53" fmla="*/ 567 w 567"/>
                  <a:gd name="T54" fmla="*/ 841 h 8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7" h="841">
                    <a:moveTo>
                      <a:pt x="539" y="763"/>
                    </a:moveTo>
                    <a:lnTo>
                      <a:pt x="510" y="643"/>
                    </a:lnTo>
                    <a:lnTo>
                      <a:pt x="501" y="529"/>
                    </a:lnTo>
                    <a:lnTo>
                      <a:pt x="508" y="428"/>
                    </a:lnTo>
                    <a:lnTo>
                      <a:pt x="532" y="336"/>
                    </a:lnTo>
                    <a:lnTo>
                      <a:pt x="562" y="272"/>
                    </a:lnTo>
                    <a:lnTo>
                      <a:pt x="272" y="0"/>
                    </a:lnTo>
                    <a:lnTo>
                      <a:pt x="225" y="38"/>
                    </a:lnTo>
                    <a:lnTo>
                      <a:pt x="184" y="69"/>
                    </a:lnTo>
                    <a:lnTo>
                      <a:pt x="114" y="151"/>
                    </a:lnTo>
                    <a:lnTo>
                      <a:pt x="57" y="248"/>
                    </a:lnTo>
                    <a:lnTo>
                      <a:pt x="19" y="359"/>
                    </a:lnTo>
                    <a:lnTo>
                      <a:pt x="0" y="482"/>
                    </a:lnTo>
                    <a:lnTo>
                      <a:pt x="5" y="619"/>
                    </a:lnTo>
                    <a:lnTo>
                      <a:pt x="29" y="758"/>
                    </a:lnTo>
                    <a:lnTo>
                      <a:pt x="567" y="841"/>
                    </a:lnTo>
                    <a:lnTo>
                      <a:pt x="539" y="763"/>
                    </a:lnTo>
                    <a:close/>
                  </a:path>
                </a:pathLst>
              </a:custGeom>
              <a:gradFill rotWithShape="1">
                <a:gsLst>
                  <a:gs pos="0">
                    <a:srgbClr val="E60000"/>
                  </a:gs>
                  <a:gs pos="100000">
                    <a:srgbClr val="A40000"/>
                  </a:gs>
                </a:gsLst>
                <a:lin ang="5400000" scaled="1"/>
              </a:gradFill>
              <a:ln w="12700" cap="flat" cmpd="sng">
                <a:solidFill>
                  <a:schemeClr val="bg1"/>
                </a:solidFill>
                <a:prstDash val="solid"/>
                <a:miter lim="800000"/>
                <a:headEnd/>
                <a:tailEnd/>
              </a:ln>
            </p:spPr>
            <p:txBody>
              <a:bodyPr wrap="none" anchor="ctr"/>
              <a:lstStyle/>
              <a:p>
                <a:pPr eaLnBrk="0" fontAlgn="base" hangingPunct="0">
                  <a:spcBef>
                    <a:spcPct val="0"/>
                  </a:spcBef>
                  <a:spcAft>
                    <a:spcPct val="0"/>
                  </a:spcAft>
                </a:pPr>
                <a:endParaRPr lang="zh-CN" altLang="en-US" sz="1300" b="1">
                  <a:solidFill>
                    <a:srgbClr val="000000"/>
                  </a:solidFill>
                </a:endParaRPr>
              </a:p>
            </p:txBody>
          </p:sp>
          <p:sp>
            <p:nvSpPr>
              <p:cNvPr id="20496" name="Freeform 10"/>
              <p:cNvSpPr>
                <a:spLocks/>
              </p:cNvSpPr>
              <p:nvPr/>
            </p:nvSpPr>
            <p:spPr bwMode="auto">
              <a:xfrm>
                <a:off x="3314" y="3702"/>
                <a:ext cx="963" cy="404"/>
              </a:xfrm>
              <a:custGeom>
                <a:avLst/>
                <a:gdLst>
                  <a:gd name="T0" fmla="*/ 815 w 963"/>
                  <a:gd name="T1" fmla="*/ 55 h 404"/>
                  <a:gd name="T2" fmla="*/ 715 w 963"/>
                  <a:gd name="T3" fmla="*/ 85 h 404"/>
                  <a:gd name="T4" fmla="*/ 595 w 963"/>
                  <a:gd name="T5" fmla="*/ 102 h 404"/>
                  <a:gd name="T6" fmla="*/ 465 w 963"/>
                  <a:gd name="T7" fmla="*/ 104 h 404"/>
                  <a:gd name="T8" fmla="*/ 392 w 963"/>
                  <a:gd name="T9" fmla="*/ 97 h 404"/>
                  <a:gd name="T10" fmla="*/ 326 w 963"/>
                  <a:gd name="T11" fmla="*/ 90 h 404"/>
                  <a:gd name="T12" fmla="*/ 177 w 963"/>
                  <a:gd name="T13" fmla="*/ 59 h 404"/>
                  <a:gd name="T14" fmla="*/ 26 w 963"/>
                  <a:gd name="T15" fmla="*/ 12 h 404"/>
                  <a:gd name="T16" fmla="*/ 0 w 963"/>
                  <a:gd name="T17" fmla="*/ 0 h 404"/>
                  <a:gd name="T18" fmla="*/ 85 w 963"/>
                  <a:gd name="T19" fmla="*/ 376 h 404"/>
                  <a:gd name="T20" fmla="*/ 170 w 963"/>
                  <a:gd name="T21" fmla="*/ 393 h 404"/>
                  <a:gd name="T22" fmla="*/ 342 w 963"/>
                  <a:gd name="T23" fmla="*/ 404 h 404"/>
                  <a:gd name="T24" fmla="*/ 505 w 963"/>
                  <a:gd name="T25" fmla="*/ 397 h 404"/>
                  <a:gd name="T26" fmla="*/ 557 w 963"/>
                  <a:gd name="T27" fmla="*/ 388 h 404"/>
                  <a:gd name="T28" fmla="*/ 652 w 963"/>
                  <a:gd name="T29" fmla="*/ 371 h 404"/>
                  <a:gd name="T30" fmla="*/ 784 w 963"/>
                  <a:gd name="T31" fmla="*/ 324 h 404"/>
                  <a:gd name="T32" fmla="*/ 897 w 963"/>
                  <a:gd name="T33" fmla="*/ 260 h 404"/>
                  <a:gd name="T34" fmla="*/ 963 w 963"/>
                  <a:gd name="T35" fmla="*/ 204 h 404"/>
                  <a:gd name="T36" fmla="*/ 815 w 963"/>
                  <a:gd name="T37" fmla="*/ 55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3"/>
                  <a:gd name="T58" fmla="*/ 0 h 404"/>
                  <a:gd name="T59" fmla="*/ 963 w 963"/>
                  <a:gd name="T60" fmla="*/ 404 h 4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3" h="404">
                    <a:moveTo>
                      <a:pt x="815" y="55"/>
                    </a:moveTo>
                    <a:lnTo>
                      <a:pt x="715" y="85"/>
                    </a:lnTo>
                    <a:lnTo>
                      <a:pt x="595" y="102"/>
                    </a:lnTo>
                    <a:lnTo>
                      <a:pt x="465" y="104"/>
                    </a:lnTo>
                    <a:lnTo>
                      <a:pt x="392" y="97"/>
                    </a:lnTo>
                    <a:lnTo>
                      <a:pt x="326" y="90"/>
                    </a:lnTo>
                    <a:lnTo>
                      <a:pt x="177" y="59"/>
                    </a:lnTo>
                    <a:lnTo>
                      <a:pt x="26" y="12"/>
                    </a:lnTo>
                    <a:lnTo>
                      <a:pt x="0" y="0"/>
                    </a:lnTo>
                    <a:lnTo>
                      <a:pt x="85" y="376"/>
                    </a:lnTo>
                    <a:lnTo>
                      <a:pt x="170" y="393"/>
                    </a:lnTo>
                    <a:lnTo>
                      <a:pt x="342" y="404"/>
                    </a:lnTo>
                    <a:lnTo>
                      <a:pt x="505" y="397"/>
                    </a:lnTo>
                    <a:lnTo>
                      <a:pt x="557" y="388"/>
                    </a:lnTo>
                    <a:lnTo>
                      <a:pt x="652" y="371"/>
                    </a:lnTo>
                    <a:lnTo>
                      <a:pt x="784" y="324"/>
                    </a:lnTo>
                    <a:lnTo>
                      <a:pt x="897" y="260"/>
                    </a:lnTo>
                    <a:lnTo>
                      <a:pt x="963" y="204"/>
                    </a:lnTo>
                    <a:lnTo>
                      <a:pt x="815" y="55"/>
                    </a:lnTo>
                    <a:close/>
                  </a:path>
                </a:pathLst>
              </a:custGeom>
              <a:gradFill rotWithShape="1">
                <a:gsLst>
                  <a:gs pos="0">
                    <a:srgbClr val="005CB8"/>
                  </a:gs>
                  <a:gs pos="100000">
                    <a:srgbClr val="003D7A"/>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pPr eaLnBrk="0" fontAlgn="base" hangingPunct="0">
                  <a:spcBef>
                    <a:spcPct val="0"/>
                  </a:spcBef>
                  <a:spcAft>
                    <a:spcPct val="0"/>
                  </a:spcAft>
                </a:pPr>
                <a:endParaRPr lang="zh-CN" altLang="en-US" sz="1300" b="1">
                  <a:solidFill>
                    <a:srgbClr val="000000"/>
                  </a:solidFill>
                </a:endParaRPr>
              </a:p>
            </p:txBody>
          </p:sp>
          <p:sp>
            <p:nvSpPr>
              <p:cNvPr id="20497" name="Freeform 11"/>
              <p:cNvSpPr>
                <a:spLocks/>
              </p:cNvSpPr>
              <p:nvPr/>
            </p:nvSpPr>
            <p:spPr bwMode="auto">
              <a:xfrm>
                <a:off x="1505" y="2457"/>
                <a:ext cx="1003" cy="1016"/>
              </a:xfrm>
              <a:custGeom>
                <a:avLst/>
                <a:gdLst>
                  <a:gd name="T0" fmla="*/ 942 w 1003"/>
                  <a:gd name="T1" fmla="*/ 681 h 1016"/>
                  <a:gd name="T2" fmla="*/ 822 w 1003"/>
                  <a:gd name="T3" fmla="*/ 548 h 1016"/>
                  <a:gd name="T4" fmla="*/ 715 w 1003"/>
                  <a:gd name="T5" fmla="*/ 409 h 1016"/>
                  <a:gd name="T6" fmla="*/ 626 w 1003"/>
                  <a:gd name="T7" fmla="*/ 270 h 1016"/>
                  <a:gd name="T8" fmla="*/ 557 w 1003"/>
                  <a:gd name="T9" fmla="*/ 135 h 1016"/>
                  <a:gd name="T10" fmla="*/ 538 w 1003"/>
                  <a:gd name="T11" fmla="*/ 83 h 1016"/>
                  <a:gd name="T12" fmla="*/ 0 w 1003"/>
                  <a:gd name="T13" fmla="*/ 0 h 1016"/>
                  <a:gd name="T14" fmla="*/ 0 w 1003"/>
                  <a:gd name="T15" fmla="*/ 7 h 1016"/>
                  <a:gd name="T16" fmla="*/ 49 w 1003"/>
                  <a:gd name="T17" fmla="*/ 166 h 1016"/>
                  <a:gd name="T18" fmla="*/ 125 w 1003"/>
                  <a:gd name="T19" fmla="*/ 331 h 1016"/>
                  <a:gd name="T20" fmla="*/ 229 w 1003"/>
                  <a:gd name="T21" fmla="*/ 506 h 1016"/>
                  <a:gd name="T22" fmla="*/ 356 w 1003"/>
                  <a:gd name="T23" fmla="*/ 678 h 1016"/>
                  <a:gd name="T24" fmla="*/ 503 w 1003"/>
                  <a:gd name="T25" fmla="*/ 844 h 1016"/>
                  <a:gd name="T26" fmla="*/ 663 w 1003"/>
                  <a:gd name="T27" fmla="*/ 997 h 1016"/>
                  <a:gd name="T28" fmla="*/ 687 w 1003"/>
                  <a:gd name="T29" fmla="*/ 1016 h 1016"/>
                  <a:gd name="T30" fmla="*/ 1003 w 1003"/>
                  <a:gd name="T31" fmla="*/ 740 h 1016"/>
                  <a:gd name="T32" fmla="*/ 942 w 1003"/>
                  <a:gd name="T33" fmla="*/ 681 h 10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3"/>
                  <a:gd name="T52" fmla="*/ 0 h 1016"/>
                  <a:gd name="T53" fmla="*/ 1003 w 1003"/>
                  <a:gd name="T54" fmla="*/ 1016 h 10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3" h="1016">
                    <a:moveTo>
                      <a:pt x="942" y="681"/>
                    </a:moveTo>
                    <a:lnTo>
                      <a:pt x="822" y="548"/>
                    </a:lnTo>
                    <a:lnTo>
                      <a:pt x="715" y="409"/>
                    </a:lnTo>
                    <a:lnTo>
                      <a:pt x="626" y="270"/>
                    </a:lnTo>
                    <a:lnTo>
                      <a:pt x="557" y="135"/>
                    </a:lnTo>
                    <a:lnTo>
                      <a:pt x="538" y="83"/>
                    </a:lnTo>
                    <a:lnTo>
                      <a:pt x="0" y="0"/>
                    </a:lnTo>
                    <a:lnTo>
                      <a:pt x="0" y="7"/>
                    </a:lnTo>
                    <a:lnTo>
                      <a:pt x="49" y="166"/>
                    </a:lnTo>
                    <a:lnTo>
                      <a:pt x="125" y="331"/>
                    </a:lnTo>
                    <a:lnTo>
                      <a:pt x="229" y="506"/>
                    </a:lnTo>
                    <a:lnTo>
                      <a:pt x="356" y="678"/>
                    </a:lnTo>
                    <a:lnTo>
                      <a:pt x="503" y="844"/>
                    </a:lnTo>
                    <a:lnTo>
                      <a:pt x="663" y="997"/>
                    </a:lnTo>
                    <a:lnTo>
                      <a:pt x="687" y="1016"/>
                    </a:lnTo>
                    <a:lnTo>
                      <a:pt x="1003" y="740"/>
                    </a:lnTo>
                    <a:lnTo>
                      <a:pt x="942" y="681"/>
                    </a:lnTo>
                    <a:close/>
                  </a:path>
                </a:pathLst>
              </a:custGeom>
              <a:gradFill rotWithShape="1">
                <a:gsLst>
                  <a:gs pos="0">
                    <a:srgbClr val="BCBCBC"/>
                  </a:gs>
                  <a:gs pos="100000">
                    <a:srgbClr val="888888"/>
                  </a:gs>
                </a:gsLst>
                <a:lin ang="5400000" scaled="1"/>
              </a:gradFill>
              <a:ln w="12700" cap="flat" cmpd="sng">
                <a:solidFill>
                  <a:schemeClr val="bg1"/>
                </a:solidFill>
                <a:prstDash val="solid"/>
                <a:miter lim="800000"/>
                <a:headEnd type="none" w="med" len="med"/>
                <a:tailEnd type="none" w="med" len="med"/>
              </a:ln>
            </p:spPr>
            <p:txBody>
              <a:bodyPr wrap="none" anchor="ctr"/>
              <a:lstStyle/>
              <a:p>
                <a:pPr eaLnBrk="0" fontAlgn="base" hangingPunct="0">
                  <a:spcBef>
                    <a:spcPct val="0"/>
                  </a:spcBef>
                  <a:spcAft>
                    <a:spcPct val="0"/>
                  </a:spcAft>
                </a:pPr>
                <a:endParaRPr lang="zh-CN" altLang="en-US" sz="1300" b="1">
                  <a:solidFill>
                    <a:srgbClr val="000000"/>
                  </a:solidFill>
                </a:endParaRPr>
              </a:p>
            </p:txBody>
          </p:sp>
          <p:sp>
            <p:nvSpPr>
              <p:cNvPr id="20498" name="Freeform 12"/>
              <p:cNvSpPr>
                <a:spLocks/>
              </p:cNvSpPr>
              <p:nvPr/>
            </p:nvSpPr>
            <p:spPr bwMode="auto">
              <a:xfrm>
                <a:off x="2192" y="3197"/>
                <a:ext cx="1207" cy="881"/>
              </a:xfrm>
              <a:custGeom>
                <a:avLst/>
                <a:gdLst>
                  <a:gd name="T0" fmla="*/ 1122 w 1207"/>
                  <a:gd name="T1" fmla="*/ 505 h 881"/>
                  <a:gd name="T2" fmla="*/ 992 w 1207"/>
                  <a:gd name="T3" fmla="*/ 453 h 881"/>
                  <a:gd name="T4" fmla="*/ 836 w 1207"/>
                  <a:gd name="T5" fmla="*/ 375 h 881"/>
                  <a:gd name="T6" fmla="*/ 680 w 1207"/>
                  <a:gd name="T7" fmla="*/ 286 h 881"/>
                  <a:gd name="T8" fmla="*/ 531 w 1207"/>
                  <a:gd name="T9" fmla="*/ 182 h 881"/>
                  <a:gd name="T10" fmla="*/ 390 w 1207"/>
                  <a:gd name="T11" fmla="*/ 66 h 881"/>
                  <a:gd name="T12" fmla="*/ 316 w 1207"/>
                  <a:gd name="T13" fmla="*/ 0 h 881"/>
                  <a:gd name="T14" fmla="*/ 0 w 1207"/>
                  <a:gd name="T15" fmla="*/ 276 h 881"/>
                  <a:gd name="T16" fmla="*/ 153 w 1207"/>
                  <a:gd name="T17" fmla="*/ 399 h 881"/>
                  <a:gd name="T18" fmla="*/ 338 w 1207"/>
                  <a:gd name="T19" fmla="*/ 529 h 881"/>
                  <a:gd name="T20" fmla="*/ 531 w 1207"/>
                  <a:gd name="T21" fmla="*/ 640 h 881"/>
                  <a:gd name="T22" fmla="*/ 725 w 1207"/>
                  <a:gd name="T23" fmla="*/ 732 h 881"/>
                  <a:gd name="T24" fmla="*/ 919 w 1207"/>
                  <a:gd name="T25" fmla="*/ 808 h 881"/>
                  <a:gd name="T26" fmla="*/ 1108 w 1207"/>
                  <a:gd name="T27" fmla="*/ 862 h 881"/>
                  <a:gd name="T28" fmla="*/ 1207 w 1207"/>
                  <a:gd name="T29" fmla="*/ 881 h 881"/>
                  <a:gd name="T30" fmla="*/ 1122 w 1207"/>
                  <a:gd name="T31" fmla="*/ 505 h 8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7"/>
                  <a:gd name="T49" fmla="*/ 0 h 881"/>
                  <a:gd name="T50" fmla="*/ 1207 w 1207"/>
                  <a:gd name="T51" fmla="*/ 881 h 8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7" h="881">
                    <a:moveTo>
                      <a:pt x="1122" y="505"/>
                    </a:moveTo>
                    <a:lnTo>
                      <a:pt x="992" y="453"/>
                    </a:lnTo>
                    <a:lnTo>
                      <a:pt x="836" y="375"/>
                    </a:lnTo>
                    <a:lnTo>
                      <a:pt x="680" y="286"/>
                    </a:lnTo>
                    <a:lnTo>
                      <a:pt x="531" y="182"/>
                    </a:lnTo>
                    <a:lnTo>
                      <a:pt x="390" y="66"/>
                    </a:lnTo>
                    <a:lnTo>
                      <a:pt x="316" y="0"/>
                    </a:lnTo>
                    <a:lnTo>
                      <a:pt x="0" y="276"/>
                    </a:lnTo>
                    <a:lnTo>
                      <a:pt x="153" y="399"/>
                    </a:lnTo>
                    <a:lnTo>
                      <a:pt x="338" y="529"/>
                    </a:lnTo>
                    <a:lnTo>
                      <a:pt x="531" y="640"/>
                    </a:lnTo>
                    <a:lnTo>
                      <a:pt x="725" y="732"/>
                    </a:lnTo>
                    <a:lnTo>
                      <a:pt x="919" y="808"/>
                    </a:lnTo>
                    <a:lnTo>
                      <a:pt x="1108" y="862"/>
                    </a:lnTo>
                    <a:lnTo>
                      <a:pt x="1207" y="881"/>
                    </a:lnTo>
                    <a:lnTo>
                      <a:pt x="1122" y="505"/>
                    </a:lnTo>
                    <a:close/>
                  </a:path>
                </a:pathLst>
              </a:custGeom>
              <a:gradFill rotWithShape="1">
                <a:gsLst>
                  <a:gs pos="0">
                    <a:srgbClr val="969696"/>
                  </a:gs>
                  <a:gs pos="100000">
                    <a:srgbClr val="4B4B4B"/>
                  </a:gs>
                </a:gsLst>
                <a:lin ang="5400000" scaled="1"/>
              </a:gradFill>
              <a:ln w="12700" cap="flat" cmpd="sng">
                <a:solidFill>
                  <a:schemeClr val="bg1"/>
                </a:solidFill>
                <a:prstDash val="solid"/>
                <a:miter lim="800000"/>
                <a:headEnd/>
                <a:tailEnd/>
              </a:ln>
            </p:spPr>
            <p:txBody>
              <a:bodyPr wrap="none" anchor="ctr"/>
              <a:lstStyle/>
              <a:p>
                <a:pPr eaLnBrk="0" fontAlgn="base" hangingPunct="0">
                  <a:spcBef>
                    <a:spcPct val="0"/>
                  </a:spcBef>
                  <a:spcAft>
                    <a:spcPct val="0"/>
                  </a:spcAft>
                </a:pPr>
                <a:endParaRPr lang="zh-CN" altLang="en-US" sz="1300" b="1">
                  <a:solidFill>
                    <a:srgbClr val="000000"/>
                  </a:solidFill>
                </a:endParaRPr>
              </a:p>
            </p:txBody>
          </p:sp>
          <p:sp>
            <p:nvSpPr>
              <p:cNvPr id="20499" name="Freeform 13"/>
              <p:cNvSpPr>
                <a:spLocks/>
              </p:cNvSpPr>
              <p:nvPr/>
            </p:nvSpPr>
            <p:spPr bwMode="auto">
              <a:xfrm>
                <a:off x="3321" y="1827"/>
                <a:ext cx="264" cy="219"/>
              </a:xfrm>
              <a:custGeom>
                <a:avLst/>
                <a:gdLst>
                  <a:gd name="T0" fmla="*/ 33 w 264"/>
                  <a:gd name="T1" fmla="*/ 0 h 219"/>
                  <a:gd name="T2" fmla="*/ 0 w 264"/>
                  <a:gd name="T3" fmla="*/ 167 h 219"/>
                  <a:gd name="T4" fmla="*/ 264 w 264"/>
                  <a:gd name="T5" fmla="*/ 219 h 219"/>
                  <a:gd name="T6" fmla="*/ 33 w 264"/>
                  <a:gd name="T7" fmla="*/ 0 h 219"/>
                  <a:gd name="T8" fmla="*/ 0 60000 65536"/>
                  <a:gd name="T9" fmla="*/ 0 60000 65536"/>
                  <a:gd name="T10" fmla="*/ 0 60000 65536"/>
                  <a:gd name="T11" fmla="*/ 0 60000 65536"/>
                  <a:gd name="T12" fmla="*/ 0 w 264"/>
                  <a:gd name="T13" fmla="*/ 0 h 219"/>
                  <a:gd name="T14" fmla="*/ 264 w 264"/>
                  <a:gd name="T15" fmla="*/ 219 h 219"/>
                </a:gdLst>
                <a:ahLst/>
                <a:cxnLst>
                  <a:cxn ang="T8">
                    <a:pos x="T0" y="T1"/>
                  </a:cxn>
                  <a:cxn ang="T9">
                    <a:pos x="T2" y="T3"/>
                  </a:cxn>
                  <a:cxn ang="T10">
                    <a:pos x="T4" y="T5"/>
                  </a:cxn>
                  <a:cxn ang="T11">
                    <a:pos x="T6" y="T7"/>
                  </a:cxn>
                </a:cxnLst>
                <a:rect l="T12" t="T13" r="T14" b="T15"/>
                <a:pathLst>
                  <a:path w="264" h="219">
                    <a:moveTo>
                      <a:pt x="33" y="0"/>
                    </a:moveTo>
                    <a:lnTo>
                      <a:pt x="0" y="167"/>
                    </a:lnTo>
                    <a:lnTo>
                      <a:pt x="264" y="219"/>
                    </a:lnTo>
                    <a:lnTo>
                      <a:pt x="33" y="0"/>
                    </a:lnTo>
                    <a:close/>
                  </a:path>
                </a:pathLst>
              </a:custGeom>
              <a:gradFill rotWithShape="1">
                <a:gsLst>
                  <a:gs pos="0">
                    <a:srgbClr val="F0F0F0"/>
                  </a:gs>
                  <a:gs pos="100000">
                    <a:srgbClr val="848484"/>
                  </a:gs>
                </a:gsLst>
                <a:lin ang="5400000" scaled="1"/>
              </a:gradFill>
              <a:ln w="12700" cap="flat">
                <a:solidFill>
                  <a:schemeClr val="bg1"/>
                </a:solidFill>
                <a:prstDash val="solid"/>
                <a:miter lim="800000"/>
                <a:headEnd/>
                <a:tailEnd/>
              </a:ln>
            </p:spPr>
            <p:txBody>
              <a:bodyPr/>
              <a:lstStyle/>
              <a:p>
                <a:pPr eaLnBrk="0" fontAlgn="base" hangingPunct="0">
                  <a:spcBef>
                    <a:spcPct val="0"/>
                  </a:spcBef>
                  <a:spcAft>
                    <a:spcPct val="0"/>
                  </a:spcAft>
                </a:pPr>
                <a:endParaRPr lang="zh-CN" altLang="en-US" sz="1300" b="1">
                  <a:solidFill>
                    <a:srgbClr val="000000"/>
                  </a:solidFill>
                </a:endParaRPr>
              </a:p>
            </p:txBody>
          </p:sp>
        </p:grpSp>
        <p:sp>
          <p:nvSpPr>
            <p:cNvPr id="20485" name="Text Box 19"/>
            <p:cNvSpPr txBox="1">
              <a:spLocks noChangeArrowheads="1"/>
            </p:cNvSpPr>
            <p:nvPr/>
          </p:nvSpPr>
          <p:spPr bwMode="auto">
            <a:xfrm rot="15710686">
              <a:off x="1084" y="1724"/>
              <a:ext cx="814"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ru-RU" altLang="zh-CN" sz="2400" b="1" dirty="0" smtClean="0">
                  <a:solidFill>
                    <a:srgbClr val="000000"/>
                  </a:solidFill>
                  <a:latin typeface="微软雅黑" pitchFamily="34" charset="-122"/>
                  <a:ea typeface="微软雅黑" pitchFamily="34" charset="-122"/>
                </a:rPr>
                <a:t>Система контроля работы</a:t>
              </a:r>
              <a:endParaRPr lang="zh-CN" altLang="en-US" sz="2400" b="1" dirty="0">
                <a:solidFill>
                  <a:srgbClr val="000000"/>
                </a:solidFill>
                <a:latin typeface="微软雅黑" pitchFamily="34" charset="-122"/>
                <a:ea typeface="微软雅黑" pitchFamily="34" charset="-122"/>
              </a:endParaRPr>
            </a:p>
          </p:txBody>
        </p:sp>
        <p:sp>
          <p:nvSpPr>
            <p:cNvPr id="20486" name="Line 20"/>
            <p:cNvSpPr>
              <a:spLocks noChangeShapeType="1"/>
            </p:cNvSpPr>
            <p:nvPr/>
          </p:nvSpPr>
          <p:spPr bwMode="auto">
            <a:xfrm flipV="1">
              <a:off x="1922" y="1394"/>
              <a:ext cx="643" cy="398"/>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b="1">
                <a:solidFill>
                  <a:srgbClr val="000000"/>
                </a:solidFill>
              </a:endParaRPr>
            </a:p>
          </p:txBody>
        </p:sp>
        <p:sp>
          <p:nvSpPr>
            <p:cNvPr id="8" name="Text Box 21"/>
            <p:cNvSpPr txBox="1">
              <a:spLocks noChangeArrowheads="1"/>
            </p:cNvSpPr>
            <p:nvPr/>
          </p:nvSpPr>
          <p:spPr bwMode="auto">
            <a:xfrm>
              <a:off x="2699" y="810"/>
              <a:ext cx="2912" cy="931"/>
            </a:xfrm>
            <a:prstGeom prst="rect">
              <a:avLst/>
            </a:prstGeom>
            <a:noFill/>
            <a:ln w="9525">
              <a:noFill/>
              <a:miter lim="800000"/>
              <a:headEnd/>
              <a:tailEnd/>
            </a:ln>
          </p:spPr>
          <p:txBody>
            <a:bodyPr wrap="square">
              <a:spAutoFit/>
            </a:bodyPr>
            <a:lstStyle/>
            <a:p>
              <a:pPr eaLnBrk="0" fontAlgn="base" hangingPunct="0">
                <a:lnSpc>
                  <a:spcPct val="150000"/>
                </a:lnSpc>
                <a:spcBef>
                  <a:spcPct val="0"/>
                </a:spcBef>
                <a:spcAft>
                  <a:spcPct val="0"/>
                </a:spcAft>
                <a:defRPr/>
              </a:pPr>
              <a:r>
                <a:rPr lang="ru-RU" altLang="zh-CN" sz="1000" b="1" dirty="0" smtClean="0">
                  <a:solidFill>
                    <a:srgbClr val="000000"/>
                  </a:solidFill>
                  <a:latin typeface="微软雅黑" pitchFamily="34" charset="-122"/>
                  <a:ea typeface="微软雅黑" pitchFamily="34" charset="-122"/>
                </a:rPr>
                <a:t>Создана инновационная эффективная система управления процессами внутри полиции. Высокий уровень интеграции таких подсистем коммуникации, видеосистемы, системы предварительного планирования и распределения обязанностей по осуществлению контроля над конкретными единичными акциями.</a:t>
              </a:r>
              <a:endParaRPr lang="en-US" altLang="zh-CN" sz="1400" b="1" dirty="0">
                <a:solidFill>
                  <a:srgbClr val="000000"/>
                </a:solidFill>
                <a:latin typeface="微软雅黑" pitchFamily="34" charset="-122"/>
                <a:ea typeface="微软雅黑" pitchFamily="34" charset="-122"/>
              </a:endParaRPr>
            </a:p>
          </p:txBody>
        </p:sp>
        <p:sp>
          <p:nvSpPr>
            <p:cNvPr id="20488" name="Line 28"/>
            <p:cNvSpPr>
              <a:spLocks noChangeShapeType="1"/>
            </p:cNvSpPr>
            <p:nvPr/>
          </p:nvSpPr>
          <p:spPr bwMode="auto">
            <a:xfrm>
              <a:off x="2271" y="2917"/>
              <a:ext cx="834" cy="323"/>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b="1">
                <a:solidFill>
                  <a:srgbClr val="000000"/>
                </a:solidFill>
              </a:endParaRPr>
            </a:p>
          </p:txBody>
        </p:sp>
        <p:sp>
          <p:nvSpPr>
            <p:cNvPr id="18" name="Text Box 21"/>
            <p:cNvSpPr txBox="1">
              <a:spLocks noChangeArrowheads="1"/>
            </p:cNvSpPr>
            <p:nvPr/>
          </p:nvSpPr>
          <p:spPr bwMode="auto">
            <a:xfrm>
              <a:off x="3226" y="2760"/>
              <a:ext cx="2385" cy="1280"/>
            </a:xfrm>
            <a:prstGeom prst="rect">
              <a:avLst/>
            </a:prstGeom>
            <a:noFill/>
            <a:ln w="9525">
              <a:noFill/>
              <a:miter lim="800000"/>
              <a:headEnd/>
              <a:tailEnd/>
            </a:ln>
          </p:spPr>
          <p:txBody>
            <a:bodyPr>
              <a:spAutoFit/>
            </a:bodyPr>
            <a:lstStyle/>
            <a:p>
              <a:pPr eaLnBrk="0" fontAlgn="base" hangingPunct="0">
                <a:lnSpc>
                  <a:spcPct val="150000"/>
                </a:lnSpc>
                <a:spcBef>
                  <a:spcPct val="0"/>
                </a:spcBef>
                <a:spcAft>
                  <a:spcPct val="0"/>
                </a:spcAft>
                <a:defRPr/>
              </a:pPr>
              <a:r>
                <a:rPr lang="ru-RU" altLang="zh-CN" sz="1400" b="1" dirty="0" smtClean="0">
                  <a:solidFill>
                    <a:srgbClr val="000000"/>
                  </a:solidFill>
                  <a:latin typeface="微软雅黑" pitchFamily="34" charset="-122"/>
                  <a:ea typeface="微软雅黑" pitchFamily="34" charset="-122"/>
                </a:rPr>
                <a:t>Платформа для сбора и обмена информацией</a:t>
              </a:r>
              <a:r>
                <a:rPr lang="en-US" altLang="zh-CN" sz="1400" b="1" dirty="0" smtClean="0">
                  <a:solidFill>
                    <a:srgbClr val="000000"/>
                  </a:solidFill>
                  <a:latin typeface="微软雅黑" pitchFamily="34" charset="-122"/>
                  <a:ea typeface="微软雅黑" pitchFamily="34" charset="-122"/>
                </a:rPr>
                <a:t>, </a:t>
              </a:r>
              <a:r>
                <a:rPr lang="ru-RU" altLang="zh-CN" sz="1400" b="1" dirty="0" smtClean="0">
                  <a:solidFill>
                    <a:srgbClr val="000000"/>
                  </a:solidFill>
                  <a:latin typeface="微软雅黑" pitchFamily="34" charset="-122"/>
                  <a:ea typeface="微软雅黑" pitchFamily="34" charset="-122"/>
                </a:rPr>
                <a:t>профессиональная платформа для аналитических исследований</a:t>
              </a:r>
              <a:r>
                <a:rPr lang="en-US" altLang="zh-CN" sz="1400" b="1" dirty="0" smtClean="0">
                  <a:solidFill>
                    <a:srgbClr val="000000"/>
                  </a:solidFill>
                  <a:latin typeface="微软雅黑" pitchFamily="34" charset="-122"/>
                  <a:ea typeface="微软雅黑" pitchFamily="34" charset="-122"/>
                </a:rPr>
                <a:t>,</a:t>
              </a:r>
              <a:r>
                <a:rPr lang="ru-RU" altLang="zh-CN" sz="1400" b="1" dirty="0" smtClean="0">
                  <a:solidFill>
                    <a:srgbClr val="000000"/>
                  </a:solidFill>
                  <a:latin typeface="微软雅黑" pitchFamily="34" charset="-122"/>
                  <a:ea typeface="微软雅黑" pitchFamily="34" charset="-122"/>
                </a:rPr>
                <a:t> увеличение эффективности полицейских отделений.</a:t>
              </a:r>
              <a:endParaRPr lang="en-US" altLang="zh-CN" sz="1400" b="1" dirty="0">
                <a:solidFill>
                  <a:srgbClr val="000000"/>
                </a:solidFill>
                <a:latin typeface="微软雅黑" pitchFamily="34" charset="-122"/>
                <a:ea typeface="微软雅黑" pitchFamily="34" charset="-122"/>
              </a:endParaRPr>
            </a:p>
          </p:txBody>
        </p:sp>
        <p:sp>
          <p:nvSpPr>
            <p:cNvPr id="20490" name="Line 28"/>
            <p:cNvSpPr>
              <a:spLocks noChangeShapeType="1"/>
            </p:cNvSpPr>
            <p:nvPr/>
          </p:nvSpPr>
          <p:spPr bwMode="auto">
            <a:xfrm flipV="1">
              <a:off x="2070" y="2295"/>
              <a:ext cx="855" cy="9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1300" b="1">
                <a:solidFill>
                  <a:srgbClr val="000000"/>
                </a:solidFill>
              </a:endParaRPr>
            </a:p>
          </p:txBody>
        </p:sp>
        <p:sp>
          <p:nvSpPr>
            <p:cNvPr id="23" name="Text Box 21"/>
            <p:cNvSpPr txBox="1">
              <a:spLocks noChangeArrowheads="1"/>
            </p:cNvSpPr>
            <p:nvPr/>
          </p:nvSpPr>
          <p:spPr bwMode="auto">
            <a:xfrm>
              <a:off x="3063" y="1810"/>
              <a:ext cx="2445" cy="872"/>
            </a:xfrm>
            <a:prstGeom prst="rect">
              <a:avLst/>
            </a:prstGeom>
            <a:noFill/>
            <a:ln w="9525">
              <a:noFill/>
              <a:miter lim="800000"/>
              <a:headEnd/>
              <a:tailEnd/>
            </a:ln>
          </p:spPr>
          <p:txBody>
            <a:bodyPr wrap="square">
              <a:spAutoFit/>
            </a:bodyPr>
            <a:lstStyle/>
            <a:p>
              <a:pPr eaLnBrk="0" fontAlgn="base" hangingPunct="0">
                <a:lnSpc>
                  <a:spcPct val="150000"/>
                </a:lnSpc>
                <a:spcBef>
                  <a:spcPct val="0"/>
                </a:spcBef>
                <a:spcAft>
                  <a:spcPct val="0"/>
                </a:spcAft>
                <a:defRPr/>
              </a:pPr>
              <a:r>
                <a:rPr lang="ru-RU" altLang="zh-CN" sz="1400" b="1" dirty="0" smtClean="0">
                  <a:solidFill>
                    <a:srgbClr val="000000"/>
                  </a:solidFill>
                  <a:latin typeface="微软雅黑" pitchFamily="34" charset="-122"/>
                  <a:ea typeface="微软雅黑" pitchFamily="34" charset="-122"/>
                </a:rPr>
                <a:t>Поддержка систем регистрации и контроля на пропускных пунктах, улицах, дворах и информационных системах</a:t>
              </a:r>
              <a:r>
                <a:rPr lang="en-US" altLang="zh-CN" sz="1400" b="1" dirty="0" smtClean="0">
                  <a:solidFill>
                    <a:srgbClr val="000000"/>
                  </a:solidFill>
                  <a:latin typeface="微软雅黑" pitchFamily="34" charset="-122"/>
                  <a:ea typeface="微软雅黑" pitchFamily="34" charset="-122"/>
                </a:rPr>
                <a:t>.</a:t>
              </a:r>
              <a:endParaRPr lang="en-US" altLang="zh-CN" sz="1400" b="1" dirty="0">
                <a:solidFill>
                  <a:srgbClr val="000000"/>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05413557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402227" y="116632"/>
            <a:ext cx="5321901" cy="370163"/>
          </a:xfrm>
        </p:spPr>
        <p:txBody>
          <a:bodyPr>
            <a:normAutofit fontScale="90000"/>
          </a:bodyPr>
          <a:lstStyle/>
          <a:p>
            <a:r>
              <a:rPr lang="ru-RU" altLang="zh-CN" sz="2200" dirty="0" smtClean="0">
                <a:solidFill>
                  <a:srgbClr val="0070C0"/>
                </a:solidFill>
                <a:latin typeface="微软雅黑" pitchFamily="34" charset="-122"/>
                <a:ea typeface="微软雅黑" pitchFamily="34" charset="-122"/>
              </a:rPr>
              <a:t>Сервисное облако системы городского видеонаблюдения</a:t>
            </a:r>
            <a:endParaRPr lang="zh-CN" altLang="en-US" sz="2200" dirty="0">
              <a:solidFill>
                <a:srgbClr val="0070C0"/>
              </a:solidFill>
              <a:latin typeface="微软雅黑" pitchFamily="34" charset="-122"/>
              <a:ea typeface="微软雅黑" pitchFamily="34" charset="-122"/>
            </a:endParaRPr>
          </a:p>
        </p:txBody>
      </p:sp>
      <p:sp>
        <p:nvSpPr>
          <p:cNvPr id="53" name="AutoShape 49"/>
          <p:cNvSpPr>
            <a:spLocks noChangeArrowheads="1"/>
          </p:cNvSpPr>
          <p:nvPr/>
        </p:nvSpPr>
        <p:spPr bwMode="black">
          <a:xfrm>
            <a:off x="2176098" y="1357313"/>
            <a:ext cx="5868865" cy="558800"/>
          </a:xfrm>
          <a:prstGeom prst="roundRect">
            <a:avLst>
              <a:gd name="adj" fmla="val 7574"/>
            </a:avLst>
          </a:prstGeom>
          <a:noFill/>
          <a:ln w="44450" cap="rnd">
            <a:solidFill>
              <a:srgbClr val="BBE0E3">
                <a:lumMod val="75000"/>
              </a:srgbClr>
            </a:solidFill>
            <a:prstDash val="solid"/>
            <a:round/>
            <a:headEnd/>
            <a:tailEnd/>
          </a:ln>
        </p:spPr>
        <p:txBody>
          <a:bodyPr wrap="none" anchor="ctr"/>
          <a:lstStyle/>
          <a:p>
            <a:pPr>
              <a:defRPr/>
            </a:pPr>
            <a:r>
              <a:rPr lang="ru-RU" altLang="zh-CN" sz="1600" b="1" kern="0" dirty="0" smtClean="0">
                <a:solidFill>
                  <a:sysClr val="windowText" lastClr="000000"/>
                </a:solidFill>
                <a:latin typeface="微软雅黑" pitchFamily="34" charset="-122"/>
                <a:ea typeface="微软雅黑" pitchFamily="34" charset="-122"/>
              </a:rPr>
              <a:t>Облачная система</a:t>
            </a:r>
            <a:r>
              <a:rPr lang="en-US" altLang="zh-CN" sz="1600" b="1" kern="0" dirty="0" smtClean="0">
                <a:solidFill>
                  <a:sysClr val="windowText" lastClr="000000"/>
                </a:solidFill>
                <a:latin typeface="微软雅黑" pitchFamily="34" charset="-122"/>
                <a:ea typeface="微软雅黑" pitchFamily="34" charset="-122"/>
              </a:rPr>
              <a:t> IP</a:t>
            </a:r>
            <a:r>
              <a:rPr lang="ru-RU" altLang="zh-CN" sz="1600" b="1" kern="0" dirty="0" smtClean="0">
                <a:solidFill>
                  <a:sysClr val="windowText" lastClr="000000"/>
                </a:solidFill>
                <a:latin typeface="微软雅黑" pitchFamily="34" charset="-122"/>
                <a:ea typeface="微软雅黑" pitchFamily="34" charset="-122"/>
              </a:rPr>
              <a:t> видео,</a:t>
            </a:r>
            <a:r>
              <a:rPr lang="en-US" altLang="zh-CN" sz="1600" b="1" kern="0" dirty="0" smtClean="0">
                <a:solidFill>
                  <a:sysClr val="windowText" lastClr="000000"/>
                </a:solidFill>
                <a:latin typeface="微软雅黑" pitchFamily="34" charset="-122"/>
                <a:ea typeface="微软雅黑" pitchFamily="34" charset="-122"/>
              </a:rPr>
              <a:t> </a:t>
            </a:r>
            <a:r>
              <a:rPr lang="ru-RU" altLang="zh-CN" sz="1600" b="1" kern="0" dirty="0" smtClean="0">
                <a:solidFill>
                  <a:sysClr val="windowText" lastClr="000000"/>
                </a:solidFill>
                <a:latin typeface="微软雅黑" pitchFamily="34" charset="-122"/>
                <a:ea typeface="微软雅黑" pitchFamily="34" charset="-122"/>
              </a:rPr>
              <a:t>архитектура </a:t>
            </a:r>
            <a:r>
              <a:rPr lang="en-US" altLang="zh-CN" sz="1600" b="1" kern="0" dirty="0" smtClean="0">
                <a:solidFill>
                  <a:sysClr val="windowText" lastClr="000000"/>
                </a:solidFill>
                <a:latin typeface="微软雅黑" pitchFamily="34" charset="-122"/>
                <a:ea typeface="微软雅黑" pitchFamily="34" charset="-122"/>
              </a:rPr>
              <a:t>SOA</a:t>
            </a:r>
            <a:endParaRPr lang="en-US" altLang="zh-CN" sz="1600" b="1" kern="0" dirty="0">
              <a:solidFill>
                <a:sysClr val="windowText" lastClr="000000"/>
              </a:solidFill>
              <a:latin typeface="微软雅黑" pitchFamily="34" charset="-122"/>
              <a:ea typeface="微软雅黑" pitchFamily="34" charset="-122"/>
            </a:endParaRPr>
          </a:p>
        </p:txBody>
      </p:sp>
      <p:sp>
        <p:nvSpPr>
          <p:cNvPr id="54" name="AutoShape 49"/>
          <p:cNvSpPr>
            <a:spLocks noChangeArrowheads="1"/>
          </p:cNvSpPr>
          <p:nvPr/>
        </p:nvSpPr>
        <p:spPr bwMode="black">
          <a:xfrm>
            <a:off x="498232" y="5933146"/>
            <a:ext cx="8219539" cy="836612"/>
          </a:xfrm>
          <a:prstGeom prst="roundRect">
            <a:avLst>
              <a:gd name="adj" fmla="val 7574"/>
            </a:avLst>
          </a:prstGeom>
          <a:noFill/>
          <a:ln w="44450"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ltLang="zh-CN" sz="1600" b="1" dirty="0">
              <a:solidFill>
                <a:srgbClr val="000000"/>
              </a:solidFill>
              <a:latin typeface="微软雅黑" pitchFamily="34" charset="-122"/>
              <a:ea typeface="微软雅黑" pitchFamily="34" charset="-122"/>
            </a:endParaRPr>
          </a:p>
        </p:txBody>
      </p:sp>
      <p:sp>
        <p:nvSpPr>
          <p:cNvPr id="55" name="AutoShape 49"/>
          <p:cNvSpPr>
            <a:spLocks noChangeArrowheads="1"/>
          </p:cNvSpPr>
          <p:nvPr/>
        </p:nvSpPr>
        <p:spPr bwMode="black">
          <a:xfrm>
            <a:off x="3156440" y="2708278"/>
            <a:ext cx="4879731" cy="504825"/>
          </a:xfrm>
          <a:prstGeom prst="roundRect">
            <a:avLst>
              <a:gd name="adj" fmla="val 7574"/>
            </a:avLst>
          </a:prstGeom>
          <a:noFill/>
          <a:ln w="44450"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r>
              <a:rPr lang="ru-RU" altLang="zh-CN" sz="1600" b="1" dirty="0" smtClean="0">
                <a:solidFill>
                  <a:srgbClr val="000000"/>
                </a:solidFill>
                <a:latin typeface="微软雅黑" pitchFamily="34" charset="-122"/>
                <a:ea typeface="微软雅黑" pitchFamily="34" charset="-122"/>
              </a:rPr>
              <a:t>Облачное хранилище видео</a:t>
            </a:r>
            <a:r>
              <a:rPr lang="en-US" altLang="zh-CN" sz="1600" b="1" dirty="0" smtClean="0">
                <a:solidFill>
                  <a:srgbClr val="000000"/>
                </a:solidFill>
                <a:latin typeface="微软雅黑" pitchFamily="34" charset="-122"/>
                <a:ea typeface="微软雅黑" pitchFamily="34" charset="-122"/>
              </a:rPr>
              <a:t>.</a:t>
            </a:r>
            <a:endParaRPr lang="en-US" altLang="zh-CN" sz="1600" b="1" dirty="0">
              <a:solidFill>
                <a:srgbClr val="000000"/>
              </a:solidFill>
              <a:latin typeface="微软雅黑" pitchFamily="34" charset="-122"/>
              <a:ea typeface="微软雅黑" pitchFamily="34" charset="-122"/>
            </a:endParaRPr>
          </a:p>
        </p:txBody>
      </p:sp>
      <p:grpSp>
        <p:nvGrpSpPr>
          <p:cNvPr id="2" name="Group 6"/>
          <p:cNvGrpSpPr>
            <a:grpSpLocks/>
          </p:cNvGrpSpPr>
          <p:nvPr/>
        </p:nvGrpSpPr>
        <p:grpSpPr bwMode="auto">
          <a:xfrm>
            <a:off x="231531" y="2924176"/>
            <a:ext cx="2425212" cy="2446338"/>
            <a:chOff x="158" y="1842"/>
            <a:chExt cx="1655" cy="1541"/>
          </a:xfrm>
        </p:grpSpPr>
        <p:grpSp>
          <p:nvGrpSpPr>
            <p:cNvPr id="3" name="Group 123"/>
            <p:cNvGrpSpPr>
              <a:grpSpLocks/>
            </p:cNvGrpSpPr>
            <p:nvPr/>
          </p:nvGrpSpPr>
          <p:grpSpPr bwMode="auto">
            <a:xfrm>
              <a:off x="158" y="2819"/>
              <a:ext cx="1655" cy="564"/>
              <a:chOff x="431" y="3228"/>
              <a:chExt cx="1452" cy="565"/>
            </a:xfrm>
          </p:grpSpPr>
          <p:sp>
            <p:nvSpPr>
              <p:cNvPr id="69" name="Oval 124"/>
              <p:cNvSpPr>
                <a:spLocks noChangeArrowheads="1"/>
              </p:cNvSpPr>
              <p:nvPr/>
            </p:nvSpPr>
            <p:spPr bwMode="auto">
              <a:xfrm>
                <a:off x="431" y="3296"/>
                <a:ext cx="1452" cy="497"/>
              </a:xfrm>
              <a:prstGeom prst="ellipse">
                <a:avLst/>
              </a:prstGeom>
              <a:gradFill rotWithShape="0">
                <a:gsLst>
                  <a:gs pos="0">
                    <a:srgbClr val="336699"/>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endParaRPr lang="zh-TW" altLang="en-US" sz="1400" kern="0">
                  <a:solidFill>
                    <a:sysClr val="windowText" lastClr="000000"/>
                  </a:solidFill>
                </a:endParaRPr>
              </a:p>
            </p:txBody>
          </p:sp>
          <p:sp>
            <p:nvSpPr>
              <p:cNvPr id="70" name="Freeform 125"/>
              <p:cNvSpPr>
                <a:spLocks/>
              </p:cNvSpPr>
              <p:nvPr/>
            </p:nvSpPr>
            <p:spPr bwMode="ltGray">
              <a:xfrm>
                <a:off x="702" y="3287"/>
                <a:ext cx="1137" cy="150"/>
              </a:xfrm>
              <a:custGeom>
                <a:avLst/>
                <a:gdLst/>
                <a:ahLst/>
                <a:cxnLst>
                  <a:cxn ang="0">
                    <a:pos x="8082" y="658"/>
                  </a:cxn>
                  <a:cxn ang="0">
                    <a:pos x="8958" y="282"/>
                  </a:cxn>
                  <a:cxn ang="0">
                    <a:pos x="9975" y="54"/>
                  </a:cxn>
                  <a:cxn ang="0">
                    <a:pos x="12081" y="148"/>
                  </a:cxn>
                  <a:cxn ang="0">
                    <a:pos x="13702" y="911"/>
                  </a:cxn>
                  <a:cxn ang="0">
                    <a:pos x="14427" y="2073"/>
                  </a:cxn>
                  <a:cxn ang="0">
                    <a:pos x="14452" y="2388"/>
                  </a:cxn>
                  <a:cxn ang="0">
                    <a:pos x="14594" y="2503"/>
                  </a:cxn>
                  <a:cxn ang="0">
                    <a:pos x="14986" y="2562"/>
                  </a:cxn>
                  <a:cxn ang="0">
                    <a:pos x="15877" y="3134"/>
                  </a:cxn>
                  <a:cxn ang="0">
                    <a:pos x="16302" y="4134"/>
                  </a:cxn>
                  <a:cxn ang="0">
                    <a:pos x="16173" y="5243"/>
                  </a:cxn>
                  <a:cxn ang="0">
                    <a:pos x="15741" y="6005"/>
                  </a:cxn>
                  <a:cxn ang="0">
                    <a:pos x="15105" y="6560"/>
                  </a:cxn>
                  <a:cxn ang="0">
                    <a:pos x="14823" y="6966"/>
                  </a:cxn>
                  <a:cxn ang="0">
                    <a:pos x="15196" y="7568"/>
                  </a:cxn>
                  <a:cxn ang="0">
                    <a:pos x="15314" y="8268"/>
                  </a:cxn>
                  <a:cxn ang="0">
                    <a:pos x="15057" y="9164"/>
                  </a:cxn>
                  <a:cxn ang="0">
                    <a:pos x="14230" y="9993"/>
                  </a:cxn>
                  <a:cxn ang="0">
                    <a:pos x="13068" y="10352"/>
                  </a:cxn>
                  <a:cxn ang="0">
                    <a:pos x="12342" y="10295"/>
                  </a:cxn>
                  <a:cxn ang="0">
                    <a:pos x="12080" y="10220"/>
                  </a:cxn>
                  <a:cxn ang="0">
                    <a:pos x="11836" y="10119"/>
                  </a:cxn>
                  <a:cxn ang="0">
                    <a:pos x="11768" y="10319"/>
                  </a:cxn>
                  <a:cxn ang="0">
                    <a:pos x="11678" y="10797"/>
                  </a:cxn>
                  <a:cxn ang="0">
                    <a:pos x="11146" y="11520"/>
                  </a:cxn>
                  <a:cxn ang="0">
                    <a:pos x="10300" y="11906"/>
                  </a:cxn>
                  <a:cxn ang="0">
                    <a:pos x="9439" y="11884"/>
                  </a:cxn>
                  <a:cxn ang="0">
                    <a:pos x="8937" y="11675"/>
                  </a:cxn>
                  <a:cxn ang="0">
                    <a:pos x="8547" y="11344"/>
                  </a:cxn>
                  <a:cxn ang="0">
                    <a:pos x="8109" y="11234"/>
                  </a:cxn>
                  <a:cxn ang="0">
                    <a:pos x="7295" y="11546"/>
                  </a:cxn>
                  <a:cxn ang="0">
                    <a:pos x="6366" y="11690"/>
                  </a:cxn>
                  <a:cxn ang="0">
                    <a:pos x="5057" y="11579"/>
                  </a:cxn>
                  <a:cxn ang="0">
                    <a:pos x="3708" y="10961"/>
                  </a:cxn>
                  <a:cxn ang="0">
                    <a:pos x="3026" y="9980"/>
                  </a:cxn>
                  <a:cxn ang="0">
                    <a:pos x="3007" y="9418"/>
                  </a:cxn>
                  <a:cxn ang="0">
                    <a:pos x="2672" y="9508"/>
                  </a:cxn>
                  <a:cxn ang="0">
                    <a:pos x="2239" y="9567"/>
                  </a:cxn>
                  <a:cxn ang="0">
                    <a:pos x="1791" y="9544"/>
                  </a:cxn>
                  <a:cxn ang="0">
                    <a:pos x="786" y="9132"/>
                  </a:cxn>
                  <a:cxn ang="0">
                    <a:pos x="132" y="8292"/>
                  </a:cxn>
                  <a:cxn ang="0">
                    <a:pos x="42" y="7224"/>
                  </a:cxn>
                  <a:cxn ang="0">
                    <a:pos x="378" y="6477"/>
                  </a:cxn>
                  <a:cxn ang="0">
                    <a:pos x="981" y="5917"/>
                  </a:cxn>
                  <a:cxn ang="0">
                    <a:pos x="1659" y="5574"/>
                  </a:cxn>
                  <a:cxn ang="0">
                    <a:pos x="1397" y="5049"/>
                  </a:cxn>
                  <a:cxn ang="0">
                    <a:pos x="1294" y="4466"/>
                  </a:cxn>
                  <a:cxn ang="0">
                    <a:pos x="1401" y="3739"/>
                  </a:cxn>
                  <a:cxn ang="0">
                    <a:pos x="2105" y="2704"/>
                  </a:cxn>
                  <a:cxn ang="0">
                    <a:pos x="3256" y="2128"/>
                  </a:cxn>
                  <a:cxn ang="0">
                    <a:pos x="4299" y="2100"/>
                  </a:cxn>
                  <a:cxn ang="0">
                    <a:pos x="4528" y="2151"/>
                  </a:cxn>
                  <a:cxn ang="0">
                    <a:pos x="4745" y="2220"/>
                  </a:cxn>
                  <a:cxn ang="0">
                    <a:pos x="4881" y="2258"/>
                  </a:cxn>
                  <a:cxn ang="0">
                    <a:pos x="5103" y="1683"/>
                  </a:cxn>
                  <a:cxn ang="0">
                    <a:pos x="5718" y="1034"/>
                  </a:cxn>
                  <a:cxn ang="0">
                    <a:pos x="6527" y="774"/>
                  </a:cxn>
                  <a:cxn ang="0">
                    <a:pos x="6951" y="830"/>
                  </a:cxn>
                  <a:cxn ang="0">
                    <a:pos x="7191" y="929"/>
                  </a:cxn>
                  <a:cxn ang="0">
                    <a:pos x="7403" y="1072"/>
                  </a:cxn>
                </a:cxnLst>
                <a:rect l="0" t="0" r="r" b="b"/>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338CBD">
                      <a:gamma/>
                      <a:shade val="66667"/>
                      <a:invGamma/>
                    </a:srgbClr>
                  </a:gs>
                </a:gsLst>
                <a:lin ang="2700000" scaled="1"/>
              </a:gradFill>
              <a:ln w="9525" cap="flat" cmpd="sng">
                <a:noFill/>
                <a:prstDash val="solid"/>
                <a:round/>
                <a:headEnd/>
                <a:tailEnd/>
              </a:ln>
              <a:effectLst>
                <a:outerShdw dist="40161" dir="4293903" algn="ctr" rotWithShape="0">
                  <a:srgbClr val="666633"/>
                </a:outerShdw>
              </a:effectLst>
            </p:spPr>
            <p:txBody>
              <a:bodyPr lIns="22467" tIns="11234" rIns="22467" bIns="11234" anchor="ctr" anchorCtr="1">
                <a:spAutoFit/>
              </a:bodyPr>
              <a:lstStyle/>
              <a:p>
                <a:pPr algn="ctr">
                  <a:defRPr/>
                </a:pPr>
                <a:endParaRPr lang="zh-TW" altLang="en-US" sz="1400" kern="0">
                  <a:solidFill>
                    <a:sysClr val="windowText" lastClr="000000"/>
                  </a:solidFill>
                  <a:ea typeface="黑体"/>
                </a:endParaRPr>
              </a:p>
            </p:txBody>
          </p:sp>
          <p:sp>
            <p:nvSpPr>
              <p:cNvPr id="71" name="TextBox 22"/>
              <p:cNvSpPr txBox="1">
                <a:spLocks noChangeArrowheads="1"/>
              </p:cNvSpPr>
              <p:nvPr/>
            </p:nvSpPr>
            <p:spPr bwMode="auto">
              <a:xfrm>
                <a:off x="1020" y="3228"/>
                <a:ext cx="8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marL="174625" indent="-17462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lang="en-US" altLang="zh-CN" b="1" kern="0" dirty="0" smtClean="0">
                    <a:solidFill>
                      <a:srgbClr val="FFFFFF"/>
                    </a:solidFill>
                    <a:latin typeface="华文细黑" pitchFamily="2" charset="-122"/>
                    <a:ea typeface="华文细黑" pitchFamily="2" charset="-122"/>
                  </a:rPr>
                  <a:t>IOT</a:t>
                </a:r>
              </a:p>
            </p:txBody>
          </p:sp>
        </p:grpSp>
        <p:grpSp>
          <p:nvGrpSpPr>
            <p:cNvPr id="4" name="Group 11"/>
            <p:cNvGrpSpPr>
              <a:grpSpLocks/>
            </p:cNvGrpSpPr>
            <p:nvPr/>
          </p:nvGrpSpPr>
          <p:grpSpPr bwMode="auto">
            <a:xfrm>
              <a:off x="346" y="1842"/>
              <a:ext cx="1447" cy="907"/>
              <a:chOff x="334" y="1842"/>
              <a:chExt cx="1447" cy="907"/>
            </a:xfrm>
          </p:grpSpPr>
          <p:sp>
            <p:nvSpPr>
              <p:cNvPr id="59" name="Oval 11"/>
              <p:cNvSpPr>
                <a:spLocks noChangeArrowheads="1"/>
              </p:cNvSpPr>
              <p:nvPr/>
            </p:nvSpPr>
            <p:spPr bwMode="gray">
              <a:xfrm>
                <a:off x="562" y="2136"/>
                <a:ext cx="177" cy="327"/>
              </a:xfrm>
              <a:prstGeom prst="ellipse">
                <a:avLst/>
              </a:prstGeom>
              <a:gradFill rotWithShape="1">
                <a:gsLst>
                  <a:gs pos="0">
                    <a:srgbClr val="93D4E9"/>
                  </a:gs>
                  <a:gs pos="50000">
                    <a:srgbClr val="0099CC"/>
                  </a:gs>
                  <a:gs pos="100000">
                    <a:srgbClr val="93D4E9"/>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defRPr/>
                </a:pPr>
                <a:endParaRPr lang="zh-CN" altLang="en-US" kern="0">
                  <a:solidFill>
                    <a:sysClr val="windowText" lastClr="000000"/>
                  </a:solidFill>
                </a:endParaRPr>
              </a:p>
            </p:txBody>
          </p:sp>
          <p:sp>
            <p:nvSpPr>
              <p:cNvPr id="60" name="Oval 12"/>
              <p:cNvSpPr>
                <a:spLocks noChangeArrowheads="1"/>
              </p:cNvSpPr>
              <p:nvPr/>
            </p:nvSpPr>
            <p:spPr bwMode="gray">
              <a:xfrm>
                <a:off x="476" y="2136"/>
                <a:ext cx="1121" cy="327"/>
              </a:xfrm>
              <a:prstGeom prst="ellipse">
                <a:avLst/>
              </a:prstGeom>
              <a:gradFill rotWithShape="1">
                <a:gsLst>
                  <a:gs pos="0">
                    <a:srgbClr val="00536E"/>
                  </a:gs>
                  <a:gs pos="50000">
                    <a:srgbClr val="0099CC"/>
                  </a:gs>
                  <a:gs pos="100000">
                    <a:srgbClr val="00536E"/>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defRPr/>
                </a:pPr>
                <a:endParaRPr lang="zh-CN" altLang="en-US" kern="0">
                  <a:solidFill>
                    <a:sysClr val="windowText" lastClr="000000"/>
                  </a:solidFill>
                </a:endParaRPr>
              </a:p>
            </p:txBody>
          </p:sp>
          <p:sp>
            <p:nvSpPr>
              <p:cNvPr id="61" name="Oval 13"/>
              <p:cNvSpPr>
                <a:spLocks noChangeArrowheads="1"/>
              </p:cNvSpPr>
              <p:nvPr/>
            </p:nvSpPr>
            <p:spPr bwMode="gray">
              <a:xfrm>
                <a:off x="477" y="2138"/>
                <a:ext cx="1121" cy="327"/>
              </a:xfrm>
              <a:prstGeom prst="ellipse">
                <a:avLst/>
              </a:prstGeom>
              <a:gradFill rotWithShape="1">
                <a:gsLst>
                  <a:gs pos="0">
                    <a:srgbClr val="006182"/>
                  </a:gs>
                  <a:gs pos="100000">
                    <a:srgbClr val="0099CC">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defRPr/>
                </a:pPr>
                <a:endParaRPr lang="zh-CN" altLang="en-US" kern="0">
                  <a:solidFill>
                    <a:sysClr val="windowText" lastClr="000000"/>
                  </a:solidFill>
                </a:endParaRPr>
              </a:p>
            </p:txBody>
          </p:sp>
          <p:sp>
            <p:nvSpPr>
              <p:cNvPr id="62" name="Oval 14"/>
              <p:cNvSpPr>
                <a:spLocks noChangeArrowheads="1"/>
              </p:cNvSpPr>
              <p:nvPr/>
            </p:nvSpPr>
            <p:spPr bwMode="gray">
              <a:xfrm>
                <a:off x="536" y="2136"/>
                <a:ext cx="1008" cy="3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defRPr/>
                </a:pPr>
                <a:endParaRPr lang="zh-CN" altLang="en-US" kern="0">
                  <a:solidFill>
                    <a:sysClr val="windowText" lastClr="000000"/>
                  </a:solidFill>
                </a:endParaRPr>
              </a:p>
            </p:txBody>
          </p:sp>
          <p:grpSp>
            <p:nvGrpSpPr>
              <p:cNvPr id="5" name="Group 15"/>
              <p:cNvGrpSpPr>
                <a:grpSpLocks/>
              </p:cNvGrpSpPr>
              <p:nvPr/>
            </p:nvGrpSpPr>
            <p:grpSpPr bwMode="auto">
              <a:xfrm>
                <a:off x="554" y="1842"/>
                <a:ext cx="978" cy="907"/>
                <a:chOff x="4166" y="1706"/>
                <a:chExt cx="1252" cy="1252"/>
              </a:xfrm>
            </p:grpSpPr>
            <p:sp>
              <p:nvSpPr>
                <p:cNvPr id="65"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defRPr/>
                  </a:pPr>
                  <a:endParaRPr lang="zh-CN" altLang="en-US" kern="0">
                    <a:solidFill>
                      <a:sysClr val="windowText" lastClr="000000"/>
                    </a:solidFill>
                  </a:endParaRPr>
                </a:p>
              </p:txBody>
            </p:sp>
            <p:sp>
              <p:nvSpPr>
                <p:cNvPr id="66"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defRPr/>
                  </a:pPr>
                  <a:endParaRPr lang="zh-CN" altLang="en-US" kern="0">
                    <a:solidFill>
                      <a:sysClr val="windowText" lastClr="000000"/>
                    </a:solidFill>
                  </a:endParaRPr>
                </a:p>
              </p:txBody>
            </p:sp>
            <p:sp>
              <p:nvSpPr>
                <p:cNvPr id="67"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defRPr/>
                  </a:pPr>
                  <a:endParaRPr lang="zh-CN" altLang="en-US" kern="0">
                    <a:solidFill>
                      <a:sysClr val="windowText" lastClr="000000"/>
                    </a:solidFill>
                  </a:endParaRPr>
                </a:p>
              </p:txBody>
            </p:sp>
            <p:sp>
              <p:nvSpPr>
                <p:cNvPr id="68" name="Oval 19"/>
                <p:cNvSpPr>
                  <a:spLocks noChangeArrowheads="1"/>
                </p:cNvSpPr>
                <p:nvPr/>
              </p:nvSpPr>
              <p:spPr bwMode="gray">
                <a:xfrm>
                  <a:off x="4263" y="1757"/>
                  <a:ext cx="1033" cy="112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defRPr/>
                  </a:pPr>
                  <a:endParaRPr lang="zh-CN" altLang="en-US" sz="2400" kern="0">
                    <a:solidFill>
                      <a:sysClr val="windowText" lastClr="000000"/>
                    </a:solidFill>
                  </a:endParaRPr>
                </a:p>
              </p:txBody>
            </p:sp>
          </p:grpSp>
          <p:sp>
            <p:nvSpPr>
              <p:cNvPr id="64" name="Text Box 20"/>
              <p:cNvSpPr txBox="1">
                <a:spLocks noChangeArrowheads="1"/>
              </p:cNvSpPr>
              <p:nvPr/>
            </p:nvSpPr>
            <p:spPr bwMode="gray">
              <a:xfrm>
                <a:off x="334" y="2064"/>
                <a:ext cx="1447" cy="368"/>
              </a:xfrm>
              <a:prstGeom prst="rect">
                <a:avLst/>
              </a:prstGeom>
              <a:noFill/>
              <a:ln w="9525" algn="ctr">
                <a:noFill/>
                <a:miter lim="800000"/>
                <a:headEnd/>
                <a:tailEnd/>
              </a:ln>
            </p:spPr>
            <p:txBody>
              <a:bodyPr wrap="square">
                <a:spAutoFit/>
              </a:bodyPr>
              <a:lstStyle/>
              <a:p>
                <a:pPr algn="ctr" eaLnBrk="0" hangingPunct="0">
                  <a:defRPr/>
                </a:pPr>
                <a:r>
                  <a:rPr lang="ru-RU" altLang="zh-CN" sz="1600" kern="0" dirty="0" smtClean="0">
                    <a:solidFill>
                      <a:sysClr val="windowText" lastClr="000000"/>
                    </a:solidFill>
                    <a:latin typeface="微软雅黑" pitchFamily="34" charset="-122"/>
                    <a:ea typeface="微软雅黑" pitchFamily="34" charset="-122"/>
                  </a:rPr>
                  <a:t>Облачные </a:t>
                </a:r>
                <a:r>
                  <a:rPr lang="ru-RU" altLang="zh-CN" sz="1600" kern="0" dirty="0" err="1" smtClean="0">
                    <a:solidFill>
                      <a:sysClr val="windowText" lastClr="000000"/>
                    </a:solidFill>
                    <a:latin typeface="微软雅黑" pitchFamily="34" charset="-122"/>
                    <a:ea typeface="微软雅黑" pitchFamily="34" charset="-122"/>
                  </a:rPr>
                  <a:t>видеосервисы</a:t>
                </a:r>
                <a:r>
                  <a:rPr lang="ru-RU" altLang="zh-CN" sz="1600" kern="0" dirty="0" smtClean="0">
                    <a:solidFill>
                      <a:sysClr val="windowText" lastClr="000000"/>
                    </a:solidFill>
                    <a:latin typeface="微软雅黑" pitchFamily="34" charset="-122"/>
                    <a:ea typeface="微软雅黑" pitchFamily="34" charset="-122"/>
                  </a:rPr>
                  <a:t> </a:t>
                </a:r>
                <a:endParaRPr lang="en-US" altLang="zh-CN" sz="1600" kern="0" dirty="0">
                  <a:solidFill>
                    <a:sysClr val="windowText" lastClr="000000"/>
                  </a:solidFill>
                  <a:latin typeface="微软雅黑" pitchFamily="34" charset="-122"/>
                  <a:ea typeface="微软雅黑" pitchFamily="34" charset="-122"/>
                </a:endParaRPr>
              </a:p>
            </p:txBody>
          </p:sp>
        </p:grpSp>
      </p:grpSp>
      <p:sp>
        <p:nvSpPr>
          <p:cNvPr id="72" name="AutoShape 49"/>
          <p:cNvSpPr>
            <a:spLocks noChangeArrowheads="1"/>
          </p:cNvSpPr>
          <p:nvPr/>
        </p:nvSpPr>
        <p:spPr bwMode="auto">
          <a:xfrm>
            <a:off x="3090497" y="2062166"/>
            <a:ext cx="4938346" cy="503237"/>
          </a:xfrm>
          <a:prstGeom prst="roundRect">
            <a:avLst>
              <a:gd name="adj" fmla="val 7574"/>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pPr>
            <a:r>
              <a:rPr lang="ru-RU" altLang="zh-CN" sz="1200" b="1" dirty="0" smtClean="0">
                <a:solidFill>
                  <a:srgbClr val="000000"/>
                </a:solidFill>
                <a:latin typeface="微软雅黑" pitchFamily="34" charset="-122"/>
                <a:ea typeface="微软雅黑" pitchFamily="34" charset="-122"/>
              </a:rPr>
              <a:t>Интеграция видеосистемы с пропускными пунктами и системами оповещения, а также электронной полиции</a:t>
            </a:r>
            <a:endParaRPr lang="en-US" altLang="zh-CN" sz="1200" b="1" dirty="0">
              <a:solidFill>
                <a:srgbClr val="000000"/>
              </a:solidFill>
              <a:latin typeface="微软雅黑" pitchFamily="34" charset="-122"/>
              <a:ea typeface="微软雅黑" pitchFamily="34" charset="-122"/>
            </a:endParaRPr>
          </a:p>
        </p:txBody>
      </p:sp>
      <p:sp>
        <p:nvSpPr>
          <p:cNvPr id="73" name="AutoShape 49"/>
          <p:cNvSpPr>
            <a:spLocks noChangeArrowheads="1"/>
          </p:cNvSpPr>
          <p:nvPr/>
        </p:nvSpPr>
        <p:spPr bwMode="auto">
          <a:xfrm>
            <a:off x="3137389" y="3357566"/>
            <a:ext cx="4938346" cy="504825"/>
          </a:xfrm>
          <a:prstGeom prst="roundRect">
            <a:avLst>
              <a:gd name="adj" fmla="val 7574"/>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pPr>
            <a:r>
              <a:rPr lang="ru-RU" altLang="zh-CN" sz="1200" b="1" dirty="0" smtClean="0">
                <a:solidFill>
                  <a:srgbClr val="000000"/>
                </a:solidFill>
                <a:latin typeface="微软雅黑" pitchFamily="34" charset="-122"/>
                <a:ea typeface="微软雅黑" pitchFamily="34" charset="-122"/>
              </a:rPr>
              <a:t>Общий облачный вычислительный центр с большим числом интеллектуальных приложений</a:t>
            </a:r>
            <a:endParaRPr lang="en-US" altLang="zh-CN" sz="1200" b="1" dirty="0">
              <a:solidFill>
                <a:srgbClr val="000000"/>
              </a:solidFill>
              <a:latin typeface="微软雅黑" pitchFamily="34" charset="-122"/>
              <a:ea typeface="微软雅黑" pitchFamily="34" charset="-122"/>
            </a:endParaRPr>
          </a:p>
        </p:txBody>
      </p:sp>
      <p:sp>
        <p:nvSpPr>
          <p:cNvPr id="74" name="AutoShape 49"/>
          <p:cNvSpPr>
            <a:spLocks noChangeArrowheads="1"/>
          </p:cNvSpPr>
          <p:nvPr/>
        </p:nvSpPr>
        <p:spPr bwMode="black">
          <a:xfrm>
            <a:off x="3156440" y="4076703"/>
            <a:ext cx="4879731" cy="504825"/>
          </a:xfrm>
          <a:prstGeom prst="roundRect">
            <a:avLst>
              <a:gd name="adj" fmla="val 7574"/>
            </a:avLst>
          </a:prstGeom>
          <a:noFill/>
          <a:ln w="44450" cap="rnd">
            <a:solidFill>
              <a:srgbClr val="BBE0E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ru-RU" altLang="zh-CN" sz="1600" b="1" kern="0" dirty="0" smtClean="0">
                <a:solidFill>
                  <a:sysClr val="windowText" lastClr="000000"/>
                </a:solidFill>
                <a:latin typeface="微软雅黑" pitchFamily="34" charset="-122"/>
                <a:ea typeface="微软雅黑" pitchFamily="34" charset="-122"/>
              </a:rPr>
              <a:t>Поддержка </a:t>
            </a:r>
            <a:r>
              <a:rPr lang="zh-CN" altLang="zh-CN" sz="1600" b="1" kern="0" dirty="0" smtClean="0">
                <a:solidFill>
                  <a:sysClr val="windowText" lastClr="000000"/>
                </a:solidFill>
                <a:latin typeface="微软雅黑" pitchFamily="34" charset="-122"/>
                <a:ea typeface="微软雅黑" pitchFamily="34" charset="-122"/>
              </a:rPr>
              <a:t>S</a:t>
            </a:r>
            <a:r>
              <a:rPr lang="en-US" altLang="zh-CN" sz="1600" b="1" kern="0" dirty="0" smtClean="0">
                <a:solidFill>
                  <a:sysClr val="windowText" lastClr="000000"/>
                </a:solidFill>
                <a:latin typeface="微软雅黑" pitchFamily="34" charset="-122"/>
                <a:ea typeface="微软雅黑" pitchFamily="34" charset="-122"/>
              </a:rPr>
              <a:t>aa</a:t>
            </a:r>
            <a:r>
              <a:rPr lang="zh-CN" altLang="zh-CN" sz="1600" b="1" kern="0" dirty="0" smtClean="0">
                <a:solidFill>
                  <a:sysClr val="windowText" lastClr="000000"/>
                </a:solidFill>
                <a:latin typeface="微软雅黑" pitchFamily="34" charset="-122"/>
                <a:ea typeface="微软雅黑" pitchFamily="34" charset="-122"/>
              </a:rPr>
              <a:t>S</a:t>
            </a:r>
            <a:r>
              <a:rPr lang="en-US" altLang="zh-CN" sz="1600" b="1" kern="0" dirty="0">
                <a:solidFill>
                  <a:sysClr val="windowText" lastClr="000000"/>
                </a:solidFill>
                <a:latin typeface="微软雅黑" pitchFamily="34" charset="-122"/>
                <a:ea typeface="微软雅黑" pitchFamily="34" charset="-122"/>
              </a:rPr>
              <a:t>, </a:t>
            </a:r>
            <a:r>
              <a:rPr lang="zh-CN" altLang="zh-CN" sz="1600" b="1" kern="0" dirty="0" smtClean="0">
                <a:solidFill>
                  <a:sysClr val="windowText" lastClr="000000"/>
                </a:solidFill>
                <a:latin typeface="微软雅黑" pitchFamily="34" charset="-122"/>
                <a:ea typeface="微软雅黑" pitchFamily="34" charset="-122"/>
              </a:rPr>
              <a:t>P</a:t>
            </a:r>
            <a:r>
              <a:rPr lang="en-US" altLang="zh-CN" sz="1600" b="1" kern="0" dirty="0" smtClean="0">
                <a:solidFill>
                  <a:sysClr val="windowText" lastClr="000000"/>
                </a:solidFill>
                <a:latin typeface="微软雅黑" pitchFamily="34" charset="-122"/>
                <a:ea typeface="微软雅黑" pitchFamily="34" charset="-122"/>
              </a:rPr>
              <a:t>aa</a:t>
            </a:r>
            <a:r>
              <a:rPr lang="zh-CN" altLang="zh-CN" sz="1600" b="1" kern="0" dirty="0" smtClean="0">
                <a:solidFill>
                  <a:sysClr val="windowText" lastClr="000000"/>
                </a:solidFill>
                <a:latin typeface="微软雅黑" pitchFamily="34" charset="-122"/>
                <a:ea typeface="微软雅黑" pitchFamily="34" charset="-122"/>
              </a:rPr>
              <a:t>S</a:t>
            </a:r>
            <a:r>
              <a:rPr lang="en-US" altLang="zh-CN" sz="1600" b="1" kern="0" dirty="0">
                <a:solidFill>
                  <a:sysClr val="windowText" lastClr="000000"/>
                </a:solidFill>
                <a:latin typeface="微软雅黑" pitchFamily="34" charset="-122"/>
                <a:ea typeface="微软雅黑" pitchFamily="34" charset="-122"/>
              </a:rPr>
              <a:t>, </a:t>
            </a:r>
            <a:r>
              <a:rPr lang="zh-CN" altLang="zh-CN" sz="1600" b="1" kern="0" dirty="0" smtClean="0">
                <a:solidFill>
                  <a:sysClr val="windowText" lastClr="000000"/>
                </a:solidFill>
                <a:latin typeface="微软雅黑" pitchFamily="34" charset="-122"/>
                <a:ea typeface="微软雅黑" pitchFamily="34" charset="-122"/>
              </a:rPr>
              <a:t>I</a:t>
            </a:r>
            <a:r>
              <a:rPr lang="en-US" altLang="zh-CN" sz="1600" b="1" kern="0" dirty="0" smtClean="0">
                <a:solidFill>
                  <a:sysClr val="windowText" lastClr="000000"/>
                </a:solidFill>
                <a:latin typeface="微软雅黑" pitchFamily="34" charset="-122"/>
                <a:ea typeface="微软雅黑" pitchFamily="34" charset="-122"/>
              </a:rPr>
              <a:t>aa</a:t>
            </a:r>
            <a:r>
              <a:rPr lang="zh-CN" altLang="zh-CN" sz="1600" b="1" kern="0" dirty="0" smtClean="0">
                <a:solidFill>
                  <a:sysClr val="windowText" lastClr="000000"/>
                </a:solidFill>
                <a:latin typeface="微软雅黑" pitchFamily="34" charset="-122"/>
                <a:ea typeface="微软雅黑" pitchFamily="34" charset="-122"/>
              </a:rPr>
              <a:t>S</a:t>
            </a:r>
            <a:endParaRPr lang="zh-CN" altLang="zh-CN" sz="1600" b="1" kern="0" dirty="0">
              <a:solidFill>
                <a:sysClr val="windowText" lastClr="000000"/>
              </a:solidFill>
              <a:latin typeface="微软雅黑" pitchFamily="34" charset="-122"/>
              <a:ea typeface="微软雅黑" pitchFamily="34" charset="-122"/>
            </a:endParaRPr>
          </a:p>
        </p:txBody>
      </p:sp>
      <p:sp>
        <p:nvSpPr>
          <p:cNvPr id="75" name="AutoShape 49"/>
          <p:cNvSpPr>
            <a:spLocks noChangeArrowheads="1"/>
          </p:cNvSpPr>
          <p:nvPr/>
        </p:nvSpPr>
        <p:spPr bwMode="auto">
          <a:xfrm>
            <a:off x="3156439" y="5445125"/>
            <a:ext cx="4938346" cy="431800"/>
          </a:xfrm>
          <a:prstGeom prst="roundRect">
            <a:avLst>
              <a:gd name="adj" fmla="val 7574"/>
            </a:avLst>
          </a:prstGeom>
          <a:noFill/>
          <a:ln w="25400" algn="ctr">
            <a:solidFill>
              <a:srgbClr val="C0C0C0"/>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pPr>
            <a:r>
              <a:rPr lang="ru-RU" altLang="zh-CN" sz="1200" b="1" dirty="0" smtClean="0">
                <a:solidFill>
                  <a:srgbClr val="000000"/>
                </a:solidFill>
                <a:latin typeface="微软雅黑" pitchFamily="34" charset="-122"/>
                <a:ea typeface="微软雅黑" pitchFamily="34" charset="-122"/>
              </a:rPr>
              <a:t>Возможность использования сервисов и приложений других компаний</a:t>
            </a:r>
            <a:endParaRPr lang="en-US" altLang="zh-CN" sz="1200" b="1" dirty="0">
              <a:solidFill>
                <a:srgbClr val="000000"/>
              </a:solidFill>
              <a:latin typeface="微软雅黑" pitchFamily="34" charset="-122"/>
              <a:ea typeface="微软雅黑" pitchFamily="34" charset="-122"/>
            </a:endParaRPr>
          </a:p>
        </p:txBody>
      </p:sp>
      <p:sp>
        <p:nvSpPr>
          <p:cNvPr id="76" name="AutoShape 49"/>
          <p:cNvSpPr>
            <a:spLocks noChangeArrowheads="1"/>
          </p:cNvSpPr>
          <p:nvPr/>
        </p:nvSpPr>
        <p:spPr bwMode="black">
          <a:xfrm>
            <a:off x="3156440" y="4797424"/>
            <a:ext cx="4879731" cy="506419"/>
          </a:xfrm>
          <a:prstGeom prst="roundRect">
            <a:avLst>
              <a:gd name="adj" fmla="val 7574"/>
            </a:avLst>
          </a:prstGeom>
          <a:noFill/>
          <a:ln w="44450" cap="rnd">
            <a:solidFill>
              <a:srgbClr val="97D84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r>
              <a:rPr lang="ru-RU" altLang="zh-CN" sz="1200" b="1" dirty="0">
                <a:solidFill>
                  <a:srgbClr val="000000"/>
                </a:solidFill>
                <a:latin typeface="微软雅黑" pitchFamily="34" charset="-122"/>
                <a:ea typeface="微软雅黑" pitchFamily="34" charset="-122"/>
              </a:rPr>
              <a:t>Интеллектуальная деятельность и </a:t>
            </a:r>
            <a:endParaRPr lang="ru-RU" altLang="zh-CN" sz="1200" b="1" dirty="0" smtClean="0">
              <a:solidFill>
                <a:srgbClr val="000000"/>
              </a:solidFill>
              <a:latin typeface="微软雅黑" pitchFamily="34" charset="-122"/>
              <a:ea typeface="微软雅黑" pitchFamily="34" charset="-122"/>
            </a:endParaRPr>
          </a:p>
          <a:p>
            <a:pPr eaLnBrk="0" fontAlgn="base" hangingPunct="0">
              <a:spcBef>
                <a:spcPct val="0"/>
              </a:spcBef>
              <a:spcAft>
                <a:spcPct val="0"/>
              </a:spcAft>
            </a:pPr>
            <a:r>
              <a:rPr lang="ru-RU" altLang="zh-CN" sz="1200" b="1" dirty="0" smtClean="0">
                <a:solidFill>
                  <a:srgbClr val="000000"/>
                </a:solidFill>
                <a:latin typeface="微软雅黑" pitchFamily="34" charset="-122"/>
                <a:ea typeface="微软雅黑" pitchFamily="34" charset="-122"/>
              </a:rPr>
              <a:t>система </a:t>
            </a:r>
            <a:r>
              <a:rPr lang="ru-RU" altLang="zh-CN" sz="1200" b="1" dirty="0">
                <a:solidFill>
                  <a:srgbClr val="000000"/>
                </a:solidFill>
                <a:latin typeface="微软雅黑" pitchFamily="34" charset="-122"/>
                <a:ea typeface="微软雅黑" pitchFamily="34" charset="-122"/>
              </a:rPr>
              <a:t>технического обслуживания.</a:t>
            </a:r>
            <a:endParaRPr lang="en-US" altLang="zh-CN" sz="1200" b="1" dirty="0">
              <a:solidFill>
                <a:srgbClr val="000000"/>
              </a:solidFill>
              <a:latin typeface="微软雅黑" pitchFamily="34" charset="-122"/>
              <a:ea typeface="微软雅黑" pitchFamily="34" charset="-122"/>
            </a:endParaRPr>
          </a:p>
        </p:txBody>
      </p:sp>
      <p:sp>
        <p:nvSpPr>
          <p:cNvPr id="6" name="Прямоугольник 5"/>
          <p:cNvSpPr/>
          <p:nvPr/>
        </p:nvSpPr>
        <p:spPr>
          <a:xfrm>
            <a:off x="507023" y="6021288"/>
            <a:ext cx="8210748" cy="646331"/>
          </a:xfrm>
          <a:prstGeom prst="rect">
            <a:avLst/>
          </a:prstGeom>
        </p:spPr>
        <p:txBody>
          <a:bodyPr wrap="square">
            <a:spAutoFit/>
          </a:bodyPr>
          <a:lstStyle/>
          <a:p>
            <a:pPr eaLnBrk="0" fontAlgn="base" hangingPunct="0">
              <a:spcBef>
                <a:spcPct val="0"/>
              </a:spcBef>
              <a:spcAft>
                <a:spcPct val="0"/>
              </a:spcAft>
            </a:pPr>
            <a:r>
              <a:rPr lang="ru-RU" altLang="zh-CN" sz="1200" b="1" dirty="0">
                <a:solidFill>
                  <a:srgbClr val="000000"/>
                </a:solidFill>
                <a:latin typeface="微软雅黑" pitchFamily="34" charset="-122"/>
                <a:ea typeface="微软雅黑" pitchFamily="34" charset="-122"/>
              </a:rPr>
              <a:t>Преимущества</a:t>
            </a:r>
            <a:r>
              <a:rPr lang="en-US" altLang="zh-CN" sz="1200" b="1" dirty="0">
                <a:solidFill>
                  <a:srgbClr val="000000"/>
                </a:solidFill>
                <a:latin typeface="微软雅黑" pitchFamily="34" charset="-122"/>
                <a:ea typeface="微软雅黑" pitchFamily="34" charset="-122"/>
              </a:rPr>
              <a:t>: </a:t>
            </a:r>
            <a:r>
              <a:rPr lang="ru-RU" altLang="zh-CN" sz="1200" b="1" dirty="0">
                <a:solidFill>
                  <a:srgbClr val="000000"/>
                </a:solidFill>
                <a:latin typeface="微软雅黑" pitchFamily="34" charset="-122"/>
                <a:ea typeface="微软雅黑" pitchFamily="34" charset="-122"/>
              </a:rPr>
              <a:t>сокращение затрат на строительство и эксплуатацию, обеспечение надежности и стабильности системы, повышение эффективности эксплуатации, возможность адаптации к большому количеству разного рода приложений.</a:t>
            </a:r>
            <a:endParaRPr lang="en-US" altLang="zh-CN" sz="1200" b="1"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1437095878"/>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500"/>
                                        <p:tgtEl>
                                          <p:spTgt spid="7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500"/>
                                        <p:tgtEl>
                                          <p:spTgt spid="7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500"/>
                                        <p:tgtEl>
                                          <p:spTgt spid="7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slide(fromBottom)">
                                      <p:cBhvr>
                                        <p:cTn id="3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72"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161958" y="170216"/>
            <a:ext cx="7901354" cy="660400"/>
          </a:xfrm>
        </p:spPr>
        <p:txBody>
          <a:bodyPr/>
          <a:lstStyle/>
          <a:p>
            <a:r>
              <a:rPr lang="ru-RU" altLang="zh-CN" dirty="0" smtClean="0"/>
              <a:t>Технологические инновации</a:t>
            </a:r>
            <a:endParaRPr lang="zh-CN" altLang="en-US" dirty="0" smtClean="0"/>
          </a:p>
        </p:txBody>
      </p:sp>
      <p:grpSp>
        <p:nvGrpSpPr>
          <p:cNvPr id="2" name="Group 23"/>
          <p:cNvGrpSpPr>
            <a:grpSpLocks/>
          </p:cNvGrpSpPr>
          <p:nvPr/>
        </p:nvGrpSpPr>
        <p:grpSpPr bwMode="auto">
          <a:xfrm>
            <a:off x="395654" y="1714503"/>
            <a:ext cx="2439866" cy="3643313"/>
            <a:chOff x="270" y="1080"/>
            <a:chExt cx="1665" cy="2295"/>
          </a:xfrm>
        </p:grpSpPr>
        <p:sp>
          <p:nvSpPr>
            <p:cNvPr id="33" name="Freeform 18"/>
            <p:cNvSpPr>
              <a:spLocks/>
            </p:cNvSpPr>
            <p:nvPr/>
          </p:nvSpPr>
          <p:spPr bwMode="auto">
            <a:xfrm>
              <a:off x="810" y="1080"/>
              <a:ext cx="1125" cy="1935"/>
            </a:xfrm>
            <a:custGeom>
              <a:avLst/>
              <a:gdLst>
                <a:gd name="T0" fmla="*/ 0 w 3147"/>
                <a:gd name="T1" fmla="*/ 2147483647 h 718"/>
                <a:gd name="T2" fmla="*/ 292911 w 3147"/>
                <a:gd name="T3" fmla="*/ 0 h 718"/>
                <a:gd name="T4" fmla="*/ 756186 w 3147"/>
                <a:gd name="T5" fmla="*/ 0 h 718"/>
                <a:gd name="T6" fmla="*/ 0 60000 65536"/>
                <a:gd name="T7" fmla="*/ 0 60000 65536"/>
                <a:gd name="T8" fmla="*/ 0 60000 65536"/>
                <a:gd name="T9" fmla="*/ 0 w 3147"/>
                <a:gd name="T10" fmla="*/ 0 h 718"/>
                <a:gd name="T11" fmla="*/ 3147 w 3147"/>
                <a:gd name="T12" fmla="*/ 718 h 718"/>
              </a:gdLst>
              <a:ahLst/>
              <a:cxnLst>
                <a:cxn ang="T6">
                  <a:pos x="T0" y="T1"/>
                </a:cxn>
                <a:cxn ang="T7">
                  <a:pos x="T2" y="T3"/>
                </a:cxn>
                <a:cxn ang="T8">
                  <a:pos x="T4" y="T5"/>
                </a:cxn>
              </a:cxnLst>
              <a:rect l="T9" t="T10" r="T11" b="T12"/>
              <a:pathLst>
                <a:path w="3147" h="718">
                  <a:moveTo>
                    <a:pt x="0" y="718"/>
                  </a:moveTo>
                  <a:lnTo>
                    <a:pt x="1219" y="0"/>
                  </a:lnTo>
                  <a:lnTo>
                    <a:pt x="3147" y="0"/>
                  </a:lnTo>
                </a:path>
              </a:pathLst>
            </a:custGeom>
            <a:noFill/>
            <a:ln w="38100" cap="flat" cmpd="sng">
              <a:solidFill>
                <a:srgbClr val="6600CC"/>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endParaRPr>
            </a:p>
          </p:txBody>
        </p:sp>
        <p:sp>
          <p:nvSpPr>
            <p:cNvPr id="34" name="Freeform 19"/>
            <p:cNvSpPr>
              <a:spLocks/>
            </p:cNvSpPr>
            <p:nvPr/>
          </p:nvSpPr>
          <p:spPr bwMode="auto">
            <a:xfrm>
              <a:off x="405" y="2295"/>
              <a:ext cx="990" cy="990"/>
            </a:xfrm>
            <a:custGeom>
              <a:avLst/>
              <a:gdLst>
                <a:gd name="T0" fmla="*/ 2147483647 w 477"/>
                <a:gd name="T1" fmla="*/ 2147483647 h 477"/>
                <a:gd name="T2" fmla="*/ 2147483647 w 477"/>
                <a:gd name="T3" fmla="*/ 2147483647 h 477"/>
                <a:gd name="T4" fmla="*/ 2147483647 w 477"/>
                <a:gd name="T5" fmla="*/ 2147483647 h 477"/>
                <a:gd name="T6" fmla="*/ 2147483647 w 477"/>
                <a:gd name="T7" fmla="*/ 2147483647 h 477"/>
                <a:gd name="T8" fmla="*/ 2147483647 w 477"/>
                <a:gd name="T9" fmla="*/ 2147483647 h 477"/>
                <a:gd name="T10" fmla="*/ 2147483647 w 477"/>
                <a:gd name="T11" fmla="*/ 2147483647 h 477"/>
                <a:gd name="T12" fmla="*/ 2147483647 w 477"/>
                <a:gd name="T13" fmla="*/ 2147483647 h 477"/>
                <a:gd name="T14" fmla="*/ 2147483647 w 477"/>
                <a:gd name="T15" fmla="*/ 2147483647 h 477"/>
                <a:gd name="T16" fmla="*/ 2147483647 w 477"/>
                <a:gd name="T17" fmla="*/ 2147483647 h 477"/>
                <a:gd name="T18" fmla="*/ 2147483647 w 477"/>
                <a:gd name="T19" fmla="*/ 2147483647 h 477"/>
                <a:gd name="T20" fmla="*/ 2147483647 w 477"/>
                <a:gd name="T21" fmla="*/ 2147483647 h 477"/>
                <a:gd name="T22" fmla="*/ 2147483647 w 477"/>
                <a:gd name="T23" fmla="*/ 2147483647 h 477"/>
                <a:gd name="T24" fmla="*/ 2147483647 w 477"/>
                <a:gd name="T25" fmla="*/ 0 h 477"/>
                <a:gd name="T26" fmla="*/ 2147483647 w 477"/>
                <a:gd name="T27" fmla="*/ 0 h 477"/>
                <a:gd name="T28" fmla="*/ 2147483647 w 477"/>
                <a:gd name="T29" fmla="*/ 0 h 477"/>
                <a:gd name="T30" fmla="*/ 2147483647 w 477"/>
                <a:gd name="T31" fmla="*/ 0 h 477"/>
                <a:gd name="T32" fmla="*/ 2147483647 w 477"/>
                <a:gd name="T33" fmla="*/ 2147483647 h 477"/>
                <a:gd name="T34" fmla="*/ 2147483647 w 477"/>
                <a:gd name="T35" fmla="*/ 2147483647 h 477"/>
                <a:gd name="T36" fmla="*/ 2147483647 w 477"/>
                <a:gd name="T37" fmla="*/ 2147483647 h 477"/>
                <a:gd name="T38" fmla="*/ 2147483647 w 477"/>
                <a:gd name="T39" fmla="*/ 2147483647 h 477"/>
                <a:gd name="T40" fmla="*/ 2147483647 w 477"/>
                <a:gd name="T41" fmla="*/ 2147483647 h 477"/>
                <a:gd name="T42" fmla="*/ 2147483647 w 477"/>
                <a:gd name="T43" fmla="*/ 2147483647 h 477"/>
                <a:gd name="T44" fmla="*/ 2147483647 w 477"/>
                <a:gd name="T45" fmla="*/ 2147483647 h 477"/>
                <a:gd name="T46" fmla="*/ 2147483647 w 477"/>
                <a:gd name="T47" fmla="*/ 2147483647 h 477"/>
                <a:gd name="T48" fmla="*/ 2147483647 w 477"/>
                <a:gd name="T49" fmla="*/ 2147483647 h 477"/>
                <a:gd name="T50" fmla="*/ 2147483647 w 477"/>
                <a:gd name="T51" fmla="*/ 2147483647 h 477"/>
                <a:gd name="T52" fmla="*/ 2147483647 w 477"/>
                <a:gd name="T53" fmla="*/ 2147483647 h 477"/>
                <a:gd name="T54" fmla="*/ 0 w 477"/>
                <a:gd name="T55" fmla="*/ 2147483647 h 477"/>
                <a:gd name="T56" fmla="*/ 0 w 477"/>
                <a:gd name="T57" fmla="*/ 2147483647 h 477"/>
                <a:gd name="T58" fmla="*/ 2147483647 w 477"/>
                <a:gd name="T59" fmla="*/ 2147483647 h 477"/>
                <a:gd name="T60" fmla="*/ 2147483647 w 477"/>
                <a:gd name="T61" fmla="*/ 2147483647 h 477"/>
                <a:gd name="T62" fmla="*/ 2147483647 w 477"/>
                <a:gd name="T63" fmla="*/ 2147483647 h 477"/>
                <a:gd name="T64" fmla="*/ 2147483647 w 477"/>
                <a:gd name="T65" fmla="*/ 2147483647 h 477"/>
                <a:gd name="T66" fmla="*/ 2147483647 w 477"/>
                <a:gd name="T67" fmla="*/ 2147483647 h 477"/>
                <a:gd name="T68" fmla="*/ 2147483647 w 477"/>
                <a:gd name="T69" fmla="*/ 2147483647 h 477"/>
                <a:gd name="T70" fmla="*/ 2147483647 w 477"/>
                <a:gd name="T71" fmla="*/ 2147483647 h 477"/>
                <a:gd name="T72" fmla="*/ 2147483647 w 477"/>
                <a:gd name="T73" fmla="*/ 2147483647 h 477"/>
                <a:gd name="T74" fmla="*/ 2147483647 w 477"/>
                <a:gd name="T75" fmla="*/ 2147483647 h 477"/>
                <a:gd name="T76" fmla="*/ 2147483647 w 477"/>
                <a:gd name="T77" fmla="*/ 2147483647 h 477"/>
                <a:gd name="T78" fmla="*/ 2147483647 w 477"/>
                <a:gd name="T79" fmla="*/ 2147483647 h 477"/>
                <a:gd name="T80" fmla="*/ 2147483647 w 477"/>
                <a:gd name="T81" fmla="*/ 2147483647 h 477"/>
                <a:gd name="T82" fmla="*/ 2147483647 w 477"/>
                <a:gd name="T83" fmla="*/ 2147483647 h 477"/>
                <a:gd name="T84" fmla="*/ 2147483647 w 477"/>
                <a:gd name="T85" fmla="*/ 2147483647 h 477"/>
                <a:gd name="T86" fmla="*/ 2147483647 w 477"/>
                <a:gd name="T87" fmla="*/ 2147483647 h 477"/>
                <a:gd name="T88" fmla="*/ 2147483647 w 477"/>
                <a:gd name="T89" fmla="*/ 2147483647 h 477"/>
                <a:gd name="T90" fmla="*/ 2147483647 w 477"/>
                <a:gd name="T91" fmla="*/ 2147483647 h 477"/>
                <a:gd name="T92" fmla="*/ 2147483647 w 477"/>
                <a:gd name="T93" fmla="*/ 2147483647 h 477"/>
                <a:gd name="T94" fmla="*/ 2147483647 w 477"/>
                <a:gd name="T95" fmla="*/ 2147483647 h 477"/>
                <a:gd name="T96" fmla="*/ 2147483647 w 477"/>
                <a:gd name="T97" fmla="*/ 2147483647 h 477"/>
                <a:gd name="T98" fmla="*/ 2147483647 w 477"/>
                <a:gd name="T99" fmla="*/ 2147483647 h 477"/>
                <a:gd name="T100" fmla="*/ 2147483647 w 477"/>
                <a:gd name="T101" fmla="*/ 2147483647 h 477"/>
                <a:gd name="T102" fmla="*/ 2147483647 w 477"/>
                <a:gd name="T103" fmla="*/ 2147483647 h 477"/>
                <a:gd name="T104" fmla="*/ 2147483647 w 477"/>
                <a:gd name="T105" fmla="*/ 2147483647 h 477"/>
                <a:gd name="T106" fmla="*/ 2147483647 w 477"/>
                <a:gd name="T107" fmla="*/ 2147483647 h 477"/>
                <a:gd name="T108" fmla="*/ 2147483647 w 477"/>
                <a:gd name="T109" fmla="*/ 2147483647 h 477"/>
                <a:gd name="T110" fmla="*/ 2147483647 w 477"/>
                <a:gd name="T111" fmla="*/ 2147483647 h 477"/>
                <a:gd name="T112" fmla="*/ 2147483647 w 477"/>
                <a:gd name="T113" fmla="*/ 2147483647 h 4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
                <a:gd name="T172" fmla="*/ 0 h 477"/>
                <a:gd name="T173" fmla="*/ 477 w 477"/>
                <a:gd name="T174" fmla="*/ 477 h 4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 h="477">
                  <a:moveTo>
                    <a:pt x="477" y="227"/>
                  </a:moveTo>
                  <a:lnTo>
                    <a:pt x="472" y="187"/>
                  </a:lnTo>
                  <a:lnTo>
                    <a:pt x="458" y="147"/>
                  </a:lnTo>
                  <a:lnTo>
                    <a:pt x="451" y="128"/>
                  </a:lnTo>
                  <a:lnTo>
                    <a:pt x="430" y="92"/>
                  </a:lnTo>
                  <a:lnTo>
                    <a:pt x="413" y="76"/>
                  </a:lnTo>
                  <a:lnTo>
                    <a:pt x="387" y="50"/>
                  </a:lnTo>
                  <a:lnTo>
                    <a:pt x="368" y="38"/>
                  </a:lnTo>
                  <a:lnTo>
                    <a:pt x="340" y="22"/>
                  </a:lnTo>
                  <a:lnTo>
                    <a:pt x="323" y="14"/>
                  </a:lnTo>
                  <a:lnTo>
                    <a:pt x="300" y="7"/>
                  </a:lnTo>
                  <a:lnTo>
                    <a:pt x="276" y="3"/>
                  </a:lnTo>
                  <a:lnTo>
                    <a:pt x="250" y="0"/>
                  </a:lnTo>
                  <a:lnTo>
                    <a:pt x="248" y="0"/>
                  </a:lnTo>
                  <a:lnTo>
                    <a:pt x="229" y="0"/>
                  </a:lnTo>
                  <a:lnTo>
                    <a:pt x="224" y="0"/>
                  </a:lnTo>
                  <a:lnTo>
                    <a:pt x="198" y="3"/>
                  </a:lnTo>
                  <a:lnTo>
                    <a:pt x="175" y="7"/>
                  </a:lnTo>
                  <a:lnTo>
                    <a:pt x="153" y="14"/>
                  </a:lnTo>
                  <a:lnTo>
                    <a:pt x="134" y="24"/>
                  </a:lnTo>
                  <a:lnTo>
                    <a:pt x="106" y="38"/>
                  </a:lnTo>
                  <a:lnTo>
                    <a:pt x="87" y="52"/>
                  </a:lnTo>
                  <a:lnTo>
                    <a:pt x="61" y="78"/>
                  </a:lnTo>
                  <a:lnTo>
                    <a:pt x="47" y="95"/>
                  </a:lnTo>
                  <a:lnTo>
                    <a:pt x="26" y="128"/>
                  </a:lnTo>
                  <a:lnTo>
                    <a:pt x="19" y="149"/>
                  </a:lnTo>
                  <a:lnTo>
                    <a:pt x="5" y="187"/>
                  </a:lnTo>
                  <a:lnTo>
                    <a:pt x="0" y="229"/>
                  </a:lnTo>
                  <a:lnTo>
                    <a:pt x="0" y="251"/>
                  </a:lnTo>
                  <a:lnTo>
                    <a:pt x="5" y="291"/>
                  </a:lnTo>
                  <a:lnTo>
                    <a:pt x="19" y="331"/>
                  </a:lnTo>
                  <a:lnTo>
                    <a:pt x="26" y="350"/>
                  </a:lnTo>
                  <a:lnTo>
                    <a:pt x="47" y="385"/>
                  </a:lnTo>
                  <a:lnTo>
                    <a:pt x="64" y="402"/>
                  </a:lnTo>
                  <a:lnTo>
                    <a:pt x="90" y="428"/>
                  </a:lnTo>
                  <a:lnTo>
                    <a:pt x="108" y="440"/>
                  </a:lnTo>
                  <a:lnTo>
                    <a:pt x="137" y="456"/>
                  </a:lnTo>
                  <a:lnTo>
                    <a:pt x="156" y="463"/>
                  </a:lnTo>
                  <a:lnTo>
                    <a:pt x="177" y="470"/>
                  </a:lnTo>
                  <a:lnTo>
                    <a:pt x="201" y="475"/>
                  </a:lnTo>
                  <a:lnTo>
                    <a:pt x="227" y="477"/>
                  </a:lnTo>
                  <a:lnTo>
                    <a:pt x="229" y="477"/>
                  </a:lnTo>
                  <a:lnTo>
                    <a:pt x="248" y="477"/>
                  </a:lnTo>
                  <a:lnTo>
                    <a:pt x="253" y="477"/>
                  </a:lnTo>
                  <a:lnTo>
                    <a:pt x="279" y="475"/>
                  </a:lnTo>
                  <a:lnTo>
                    <a:pt x="302" y="470"/>
                  </a:lnTo>
                  <a:lnTo>
                    <a:pt x="323" y="463"/>
                  </a:lnTo>
                  <a:lnTo>
                    <a:pt x="342" y="454"/>
                  </a:lnTo>
                  <a:lnTo>
                    <a:pt x="371" y="440"/>
                  </a:lnTo>
                  <a:lnTo>
                    <a:pt x="390" y="425"/>
                  </a:lnTo>
                  <a:lnTo>
                    <a:pt x="416" y="400"/>
                  </a:lnTo>
                  <a:lnTo>
                    <a:pt x="430" y="383"/>
                  </a:lnTo>
                  <a:lnTo>
                    <a:pt x="451" y="350"/>
                  </a:lnTo>
                  <a:lnTo>
                    <a:pt x="460" y="329"/>
                  </a:lnTo>
                  <a:lnTo>
                    <a:pt x="472" y="291"/>
                  </a:lnTo>
                  <a:lnTo>
                    <a:pt x="477" y="248"/>
                  </a:lnTo>
                  <a:lnTo>
                    <a:pt x="477" y="227"/>
                  </a:lnTo>
                  <a:close/>
                </a:path>
              </a:pathLst>
            </a:custGeom>
            <a:gradFill rotWithShape="1">
              <a:gsLst>
                <a:gs pos="0">
                  <a:srgbClr val="21D5FF"/>
                </a:gs>
                <a:gs pos="100000">
                  <a:srgbClr val="004FC4"/>
                </a:gs>
              </a:gsLst>
              <a:lin ang="5400000" scaled="1"/>
            </a:gra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lstStyle/>
            <a:p>
              <a:pPr>
                <a:defRPr/>
              </a:pPr>
              <a:endParaRPr lang="zh-CN" altLang="en-US" kern="0">
                <a:solidFill>
                  <a:sysClr val="windowText" lastClr="000000"/>
                </a:solidFill>
              </a:endParaRPr>
            </a:p>
          </p:txBody>
        </p:sp>
        <p:sp>
          <p:nvSpPr>
            <p:cNvPr id="35" name="Freeform 20"/>
            <p:cNvSpPr>
              <a:spLocks/>
            </p:cNvSpPr>
            <p:nvPr/>
          </p:nvSpPr>
          <p:spPr bwMode="auto">
            <a:xfrm>
              <a:off x="405" y="2340"/>
              <a:ext cx="1035" cy="855"/>
            </a:xfrm>
            <a:custGeom>
              <a:avLst/>
              <a:gdLst>
                <a:gd name="T0" fmla="*/ 2147483647 w 477"/>
                <a:gd name="T1" fmla="*/ 2147483647 h 345"/>
                <a:gd name="T2" fmla="*/ 2147483647 w 477"/>
                <a:gd name="T3" fmla="*/ 2147483647 h 345"/>
                <a:gd name="T4" fmla="*/ 2147483647 w 477"/>
                <a:gd name="T5" fmla="*/ 2147483647 h 345"/>
                <a:gd name="T6" fmla="*/ 2147483647 w 477"/>
                <a:gd name="T7" fmla="*/ 2147483647 h 345"/>
                <a:gd name="T8" fmla="*/ 2147483647 w 477"/>
                <a:gd name="T9" fmla="*/ 2147483647 h 345"/>
                <a:gd name="T10" fmla="*/ 2147483647 w 477"/>
                <a:gd name="T11" fmla="*/ 2147483647 h 345"/>
                <a:gd name="T12" fmla="*/ 2147483647 w 477"/>
                <a:gd name="T13" fmla="*/ 2147483647 h 345"/>
                <a:gd name="T14" fmla="*/ 2147483647 w 477"/>
                <a:gd name="T15" fmla="*/ 2147483647 h 345"/>
                <a:gd name="T16" fmla="*/ 2147483647 w 477"/>
                <a:gd name="T17" fmla="*/ 2147483647 h 345"/>
                <a:gd name="T18" fmla="*/ 2147483647 w 477"/>
                <a:gd name="T19" fmla="*/ 2147483647 h 345"/>
                <a:gd name="T20" fmla="*/ 2147483647 w 477"/>
                <a:gd name="T21" fmla="*/ 2147483647 h 345"/>
                <a:gd name="T22" fmla="*/ 2147483647 w 477"/>
                <a:gd name="T23" fmla="*/ 2147483647 h 345"/>
                <a:gd name="T24" fmla="*/ 2147483647 w 477"/>
                <a:gd name="T25" fmla="*/ 2147483647 h 345"/>
                <a:gd name="T26" fmla="*/ 2147483647 w 477"/>
                <a:gd name="T27" fmla="*/ 0 h 345"/>
                <a:gd name="T28" fmla="*/ 2147483647 w 477"/>
                <a:gd name="T29" fmla="*/ 0 h 345"/>
                <a:gd name="T30" fmla="*/ 2147483647 w 477"/>
                <a:gd name="T31" fmla="*/ 0 h 345"/>
                <a:gd name="T32" fmla="*/ 2147483647 w 477"/>
                <a:gd name="T33" fmla="*/ 0 h 345"/>
                <a:gd name="T34" fmla="*/ 2147483647 w 477"/>
                <a:gd name="T35" fmla="*/ 2147483647 h 345"/>
                <a:gd name="T36" fmla="*/ 2147483647 w 477"/>
                <a:gd name="T37" fmla="*/ 2147483647 h 345"/>
                <a:gd name="T38" fmla="*/ 2147483647 w 477"/>
                <a:gd name="T39" fmla="*/ 2147483647 h 345"/>
                <a:gd name="T40" fmla="*/ 2147483647 w 477"/>
                <a:gd name="T41" fmla="*/ 2147483647 h 345"/>
                <a:gd name="T42" fmla="*/ 2147483647 w 477"/>
                <a:gd name="T43" fmla="*/ 2147483647 h 345"/>
                <a:gd name="T44" fmla="*/ 2147483647 w 477"/>
                <a:gd name="T45" fmla="*/ 2147483647 h 345"/>
                <a:gd name="T46" fmla="*/ 2147483647 w 477"/>
                <a:gd name="T47" fmla="*/ 2147483647 h 345"/>
                <a:gd name="T48" fmla="*/ 2147483647 w 477"/>
                <a:gd name="T49" fmla="*/ 2147483647 h 345"/>
                <a:gd name="T50" fmla="*/ 2147483647 w 477"/>
                <a:gd name="T51" fmla="*/ 2147483647 h 345"/>
                <a:gd name="T52" fmla="*/ 2147483647 w 477"/>
                <a:gd name="T53" fmla="*/ 2147483647 h 345"/>
                <a:gd name="T54" fmla="*/ 2147483647 w 477"/>
                <a:gd name="T55" fmla="*/ 2147483647 h 345"/>
                <a:gd name="T56" fmla="*/ 2147483647 w 477"/>
                <a:gd name="T57" fmla="*/ 2147483647 h 345"/>
                <a:gd name="T58" fmla="*/ 0 w 477"/>
                <a:gd name="T59" fmla="*/ 2147483647 h 345"/>
                <a:gd name="T60" fmla="*/ 0 w 477"/>
                <a:gd name="T61" fmla="*/ 2147483647 h 345"/>
                <a:gd name="T62" fmla="*/ 2147483647 w 477"/>
                <a:gd name="T63" fmla="*/ 2147483647 h 345"/>
                <a:gd name="T64" fmla="*/ 2147483647 w 477"/>
                <a:gd name="T65" fmla="*/ 2147483647 h 345"/>
                <a:gd name="T66" fmla="*/ 2147483647 w 477"/>
                <a:gd name="T67" fmla="*/ 2147483647 h 345"/>
                <a:gd name="T68" fmla="*/ 2147483647 w 477"/>
                <a:gd name="T69" fmla="*/ 2147483647 h 345"/>
                <a:gd name="T70" fmla="*/ 2147483647 w 477"/>
                <a:gd name="T71" fmla="*/ 2147483647 h 345"/>
                <a:gd name="T72" fmla="*/ 2147483647 w 477"/>
                <a:gd name="T73" fmla="*/ 2147483647 h 345"/>
                <a:gd name="T74" fmla="*/ 2147483647 w 477"/>
                <a:gd name="T75" fmla="*/ 2147483647 h 345"/>
                <a:gd name="T76" fmla="*/ 2147483647 w 477"/>
                <a:gd name="T77" fmla="*/ 2147483647 h 345"/>
                <a:gd name="T78" fmla="*/ 2147483647 w 477"/>
                <a:gd name="T79" fmla="*/ 2147483647 h 345"/>
                <a:gd name="T80" fmla="*/ 2147483647 w 477"/>
                <a:gd name="T81" fmla="*/ 2147483647 h 345"/>
                <a:gd name="T82" fmla="*/ 2147483647 w 477"/>
                <a:gd name="T83" fmla="*/ 2147483647 h 345"/>
                <a:gd name="T84" fmla="*/ 2147483647 w 477"/>
                <a:gd name="T85" fmla="*/ 2147483647 h 345"/>
                <a:gd name="T86" fmla="*/ 2147483647 w 477"/>
                <a:gd name="T87" fmla="*/ 2147483647 h 345"/>
                <a:gd name="T88" fmla="*/ 2147483647 w 477"/>
                <a:gd name="T89" fmla="*/ 2147483647 h 345"/>
                <a:gd name="T90" fmla="*/ 2147483647 w 477"/>
                <a:gd name="T91" fmla="*/ 2147483647 h 345"/>
                <a:gd name="T92" fmla="*/ 2147483647 w 477"/>
                <a:gd name="T93" fmla="*/ 2147483647 h 345"/>
                <a:gd name="T94" fmla="*/ 2147483647 w 477"/>
                <a:gd name="T95" fmla="*/ 2147483647 h 345"/>
                <a:gd name="T96" fmla="*/ 2147483647 w 477"/>
                <a:gd name="T97" fmla="*/ 2147483647 h 345"/>
                <a:gd name="T98" fmla="*/ 2147483647 w 477"/>
                <a:gd name="T99" fmla="*/ 2147483647 h 345"/>
                <a:gd name="T100" fmla="*/ 2147483647 w 477"/>
                <a:gd name="T101" fmla="*/ 2147483647 h 345"/>
                <a:gd name="T102" fmla="*/ 2147483647 w 477"/>
                <a:gd name="T103" fmla="*/ 2147483647 h 3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7"/>
                <a:gd name="T157" fmla="*/ 0 h 345"/>
                <a:gd name="T158" fmla="*/ 477 w 477"/>
                <a:gd name="T159" fmla="*/ 345 h 3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7" h="345">
                  <a:moveTo>
                    <a:pt x="477" y="227"/>
                  </a:moveTo>
                  <a:lnTo>
                    <a:pt x="472" y="187"/>
                  </a:lnTo>
                  <a:lnTo>
                    <a:pt x="458" y="147"/>
                  </a:lnTo>
                  <a:lnTo>
                    <a:pt x="451" y="128"/>
                  </a:lnTo>
                  <a:lnTo>
                    <a:pt x="430" y="92"/>
                  </a:lnTo>
                  <a:lnTo>
                    <a:pt x="413" y="76"/>
                  </a:lnTo>
                  <a:lnTo>
                    <a:pt x="387" y="50"/>
                  </a:lnTo>
                  <a:lnTo>
                    <a:pt x="378" y="45"/>
                  </a:lnTo>
                  <a:lnTo>
                    <a:pt x="368" y="38"/>
                  </a:lnTo>
                  <a:lnTo>
                    <a:pt x="340" y="22"/>
                  </a:lnTo>
                  <a:lnTo>
                    <a:pt x="323" y="14"/>
                  </a:lnTo>
                  <a:lnTo>
                    <a:pt x="300" y="7"/>
                  </a:lnTo>
                  <a:lnTo>
                    <a:pt x="276" y="3"/>
                  </a:lnTo>
                  <a:lnTo>
                    <a:pt x="250" y="0"/>
                  </a:lnTo>
                  <a:lnTo>
                    <a:pt x="248" y="0"/>
                  </a:lnTo>
                  <a:lnTo>
                    <a:pt x="229" y="0"/>
                  </a:lnTo>
                  <a:lnTo>
                    <a:pt x="224" y="0"/>
                  </a:lnTo>
                  <a:lnTo>
                    <a:pt x="198" y="3"/>
                  </a:lnTo>
                  <a:lnTo>
                    <a:pt x="175" y="7"/>
                  </a:lnTo>
                  <a:lnTo>
                    <a:pt x="153" y="14"/>
                  </a:lnTo>
                  <a:lnTo>
                    <a:pt x="134" y="24"/>
                  </a:lnTo>
                  <a:lnTo>
                    <a:pt x="106" y="38"/>
                  </a:lnTo>
                  <a:lnTo>
                    <a:pt x="99" y="45"/>
                  </a:lnTo>
                  <a:lnTo>
                    <a:pt x="87" y="52"/>
                  </a:lnTo>
                  <a:lnTo>
                    <a:pt x="61" y="78"/>
                  </a:lnTo>
                  <a:lnTo>
                    <a:pt x="47" y="95"/>
                  </a:lnTo>
                  <a:lnTo>
                    <a:pt x="26" y="128"/>
                  </a:lnTo>
                  <a:lnTo>
                    <a:pt x="19" y="149"/>
                  </a:lnTo>
                  <a:lnTo>
                    <a:pt x="5" y="187"/>
                  </a:lnTo>
                  <a:lnTo>
                    <a:pt x="0" y="229"/>
                  </a:lnTo>
                  <a:lnTo>
                    <a:pt x="0" y="251"/>
                  </a:lnTo>
                  <a:lnTo>
                    <a:pt x="5" y="291"/>
                  </a:lnTo>
                  <a:lnTo>
                    <a:pt x="9" y="303"/>
                  </a:lnTo>
                  <a:lnTo>
                    <a:pt x="28" y="310"/>
                  </a:lnTo>
                  <a:lnTo>
                    <a:pt x="54" y="319"/>
                  </a:lnTo>
                  <a:lnTo>
                    <a:pt x="80" y="326"/>
                  </a:lnTo>
                  <a:lnTo>
                    <a:pt x="111" y="333"/>
                  </a:lnTo>
                  <a:lnTo>
                    <a:pt x="142" y="338"/>
                  </a:lnTo>
                  <a:lnTo>
                    <a:pt x="172" y="343"/>
                  </a:lnTo>
                  <a:lnTo>
                    <a:pt x="205" y="345"/>
                  </a:lnTo>
                  <a:lnTo>
                    <a:pt x="238" y="345"/>
                  </a:lnTo>
                  <a:lnTo>
                    <a:pt x="274" y="345"/>
                  </a:lnTo>
                  <a:lnTo>
                    <a:pt x="307" y="343"/>
                  </a:lnTo>
                  <a:lnTo>
                    <a:pt x="340" y="338"/>
                  </a:lnTo>
                  <a:lnTo>
                    <a:pt x="371" y="333"/>
                  </a:lnTo>
                  <a:lnTo>
                    <a:pt x="401" y="326"/>
                  </a:lnTo>
                  <a:lnTo>
                    <a:pt x="430" y="319"/>
                  </a:lnTo>
                  <a:lnTo>
                    <a:pt x="453" y="310"/>
                  </a:lnTo>
                  <a:lnTo>
                    <a:pt x="468" y="303"/>
                  </a:lnTo>
                  <a:lnTo>
                    <a:pt x="472" y="291"/>
                  </a:lnTo>
                  <a:lnTo>
                    <a:pt x="477" y="248"/>
                  </a:lnTo>
                  <a:lnTo>
                    <a:pt x="477" y="227"/>
                  </a:lnTo>
                  <a:close/>
                </a:path>
              </a:pathLst>
            </a:custGeom>
            <a:gradFill rotWithShape="1">
              <a:gsLst>
                <a:gs pos="0">
                  <a:srgbClr val="00C7F6">
                    <a:alpha val="75998"/>
                  </a:srgbClr>
                </a:gs>
                <a:gs pos="100000">
                  <a:srgbClr val="1171FF">
                    <a:alpha val="1999"/>
                  </a:srgbClr>
                </a:gs>
              </a:gsLst>
              <a:lin ang="5400000" scaled="1"/>
            </a:gradFill>
            <a:ln>
              <a:noFill/>
            </a:ln>
            <a:extLst>
              <a:ext uri="{91240B29-F687-4F45-9708-019B960494DF}">
                <a14:hiddenLine xmlns:a14="http://schemas.microsoft.com/office/drawing/2010/main" w="8001" cap="flat" cmpd="sng">
                  <a:solidFill>
                    <a:srgbClr val="000000"/>
                  </a:solidFill>
                  <a:prstDash val="solid"/>
                  <a:miter lim="800000"/>
                  <a:headEnd type="none" w="med" len="med"/>
                  <a:tailEnd type="none" w="med" len="med"/>
                </a14:hiddenLine>
              </a:ext>
            </a:extLst>
          </p:spPr>
          <p:txBody>
            <a:bodyPr/>
            <a:lstStyle/>
            <a:p>
              <a:pPr>
                <a:defRPr/>
              </a:pPr>
              <a:endParaRPr lang="zh-CN" altLang="en-US" kern="0">
                <a:solidFill>
                  <a:sysClr val="windowText" lastClr="000000"/>
                </a:solidFill>
              </a:endParaRPr>
            </a:p>
          </p:txBody>
        </p:sp>
        <p:sp>
          <p:nvSpPr>
            <p:cNvPr id="36" name="Text Box 26"/>
            <p:cNvSpPr txBox="1">
              <a:spLocks noChangeArrowheads="1"/>
            </p:cNvSpPr>
            <p:nvPr/>
          </p:nvSpPr>
          <p:spPr bwMode="auto">
            <a:xfrm>
              <a:off x="368" y="2653"/>
              <a:ext cx="11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ru-RU" altLang="zh-CN" b="1" kern="0" smtClean="0">
                  <a:solidFill>
                    <a:srgbClr val="000000"/>
                  </a:solidFill>
                  <a:latin typeface="微软雅黑" pitchFamily="34" charset="-122"/>
                  <a:ea typeface="微软雅黑" pitchFamily="34" charset="-122"/>
                </a:rPr>
                <a:t>Инновации</a:t>
              </a:r>
              <a:endParaRPr lang="zh-CN" altLang="en-US" b="1" kern="0" dirty="0" smtClean="0">
                <a:solidFill>
                  <a:srgbClr val="000000"/>
                </a:solidFill>
                <a:latin typeface="微软雅黑" pitchFamily="34" charset="-122"/>
                <a:ea typeface="微软雅黑" pitchFamily="34" charset="-122"/>
              </a:endParaRPr>
            </a:p>
          </p:txBody>
        </p:sp>
        <p:sp>
          <p:nvSpPr>
            <p:cNvPr id="38" name="Freeform 28"/>
            <p:cNvSpPr>
              <a:spLocks/>
            </p:cNvSpPr>
            <p:nvPr/>
          </p:nvSpPr>
          <p:spPr bwMode="auto">
            <a:xfrm>
              <a:off x="270" y="2160"/>
              <a:ext cx="1260" cy="1215"/>
            </a:xfrm>
            <a:custGeom>
              <a:avLst/>
              <a:gdLst>
                <a:gd name="T0" fmla="*/ 2147483647 w 671"/>
                <a:gd name="T1" fmla="*/ 2147483647 h 314"/>
                <a:gd name="T2" fmla="*/ 2147483647 w 671"/>
                <a:gd name="T3" fmla="*/ 2147483647 h 314"/>
                <a:gd name="T4" fmla="*/ 2147483647 w 671"/>
                <a:gd name="T5" fmla="*/ 2147483647 h 314"/>
                <a:gd name="T6" fmla="*/ 2147483647 w 671"/>
                <a:gd name="T7" fmla="*/ 2147483647 h 314"/>
                <a:gd name="T8" fmla="*/ 2147483647 w 671"/>
                <a:gd name="T9" fmla="*/ 2147483647 h 314"/>
                <a:gd name="T10" fmla="*/ 2147483647 w 671"/>
                <a:gd name="T11" fmla="*/ 2147483647 h 314"/>
                <a:gd name="T12" fmla="*/ 2147483647 w 671"/>
                <a:gd name="T13" fmla="*/ 2147483647 h 314"/>
                <a:gd name="T14" fmla="*/ 2147483647 w 671"/>
                <a:gd name="T15" fmla="*/ 0 h 314"/>
                <a:gd name="T16" fmla="*/ 2147483647 w 671"/>
                <a:gd name="T17" fmla="*/ 2147483647 h 314"/>
                <a:gd name="T18" fmla="*/ 2147483647 w 671"/>
                <a:gd name="T19" fmla="*/ 2147483647 h 314"/>
                <a:gd name="T20" fmla="*/ 2147483647 w 671"/>
                <a:gd name="T21" fmla="*/ 2147483647 h 314"/>
                <a:gd name="T22" fmla="*/ 2147483647 w 671"/>
                <a:gd name="T23" fmla="*/ 2147483647 h 314"/>
                <a:gd name="T24" fmla="*/ 2147483647 w 671"/>
                <a:gd name="T25" fmla="*/ 2147483647 h 314"/>
                <a:gd name="T26" fmla="*/ 2147483647 w 671"/>
                <a:gd name="T27" fmla="*/ 2147483647 h 314"/>
                <a:gd name="T28" fmla="*/ 2147483647 w 671"/>
                <a:gd name="T29" fmla="*/ 2147483647 h 314"/>
                <a:gd name="T30" fmla="*/ 0 w 671"/>
                <a:gd name="T31" fmla="*/ 2147483647 h 314"/>
                <a:gd name="T32" fmla="*/ 2147483647 w 671"/>
                <a:gd name="T33" fmla="*/ 2147483647 h 314"/>
                <a:gd name="T34" fmla="*/ 2147483647 w 671"/>
                <a:gd name="T35" fmla="*/ 2147483647 h 314"/>
                <a:gd name="T36" fmla="*/ 2147483647 w 671"/>
                <a:gd name="T37" fmla="*/ 2147483647 h 314"/>
                <a:gd name="T38" fmla="*/ 2147483647 w 671"/>
                <a:gd name="T39" fmla="*/ 2147483647 h 314"/>
                <a:gd name="T40" fmla="*/ 2147483647 w 671"/>
                <a:gd name="T41" fmla="*/ 2147483647 h 314"/>
                <a:gd name="T42" fmla="*/ 2147483647 w 671"/>
                <a:gd name="T43" fmla="*/ 2147483647 h 314"/>
                <a:gd name="T44" fmla="*/ 2147483647 w 671"/>
                <a:gd name="T45" fmla="*/ 2147483647 h 314"/>
                <a:gd name="T46" fmla="*/ 2147483647 w 671"/>
                <a:gd name="T47" fmla="*/ 2147483647 h 314"/>
                <a:gd name="T48" fmla="*/ 2147483647 w 671"/>
                <a:gd name="T49" fmla="*/ 2147483647 h 314"/>
                <a:gd name="T50" fmla="*/ 2147483647 w 671"/>
                <a:gd name="T51" fmla="*/ 2147483647 h 314"/>
                <a:gd name="T52" fmla="*/ 2147483647 w 671"/>
                <a:gd name="T53" fmla="*/ 2147483647 h 314"/>
                <a:gd name="T54" fmla="*/ 2147483647 w 671"/>
                <a:gd name="T55" fmla="*/ 2147483647 h 314"/>
                <a:gd name="T56" fmla="*/ 2147483647 w 671"/>
                <a:gd name="T57" fmla="*/ 2147483647 h 314"/>
                <a:gd name="T58" fmla="*/ 2147483647 w 671"/>
                <a:gd name="T59" fmla="*/ 2147483647 h 314"/>
                <a:gd name="T60" fmla="*/ 2147483647 w 671"/>
                <a:gd name="T61" fmla="*/ 2147483647 h 314"/>
                <a:gd name="T62" fmla="*/ 2147483647 w 671"/>
                <a:gd name="T63" fmla="*/ 2147483647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1"/>
                <a:gd name="T97" fmla="*/ 0 h 314"/>
                <a:gd name="T98" fmla="*/ 671 w 671"/>
                <a:gd name="T99" fmla="*/ 314 h 3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1" h="314">
                  <a:moveTo>
                    <a:pt x="671" y="142"/>
                  </a:moveTo>
                  <a:lnTo>
                    <a:pt x="664" y="125"/>
                  </a:lnTo>
                  <a:lnTo>
                    <a:pt x="657" y="109"/>
                  </a:lnTo>
                  <a:lnTo>
                    <a:pt x="645" y="94"/>
                  </a:lnTo>
                  <a:lnTo>
                    <a:pt x="631" y="80"/>
                  </a:lnTo>
                  <a:lnTo>
                    <a:pt x="612" y="68"/>
                  </a:lnTo>
                  <a:lnTo>
                    <a:pt x="593" y="57"/>
                  </a:lnTo>
                  <a:lnTo>
                    <a:pt x="572" y="45"/>
                  </a:lnTo>
                  <a:lnTo>
                    <a:pt x="548" y="35"/>
                  </a:lnTo>
                  <a:lnTo>
                    <a:pt x="522" y="26"/>
                  </a:lnTo>
                  <a:lnTo>
                    <a:pt x="494" y="19"/>
                  </a:lnTo>
                  <a:lnTo>
                    <a:pt x="463" y="12"/>
                  </a:lnTo>
                  <a:lnTo>
                    <a:pt x="432" y="7"/>
                  </a:lnTo>
                  <a:lnTo>
                    <a:pt x="402" y="2"/>
                  </a:lnTo>
                  <a:lnTo>
                    <a:pt x="369" y="0"/>
                  </a:lnTo>
                  <a:lnTo>
                    <a:pt x="335" y="0"/>
                  </a:lnTo>
                  <a:lnTo>
                    <a:pt x="300" y="0"/>
                  </a:lnTo>
                  <a:lnTo>
                    <a:pt x="267" y="2"/>
                  </a:lnTo>
                  <a:lnTo>
                    <a:pt x="234" y="7"/>
                  </a:lnTo>
                  <a:lnTo>
                    <a:pt x="203" y="12"/>
                  </a:lnTo>
                  <a:lnTo>
                    <a:pt x="172" y="19"/>
                  </a:lnTo>
                  <a:lnTo>
                    <a:pt x="146" y="26"/>
                  </a:lnTo>
                  <a:lnTo>
                    <a:pt x="120" y="35"/>
                  </a:lnTo>
                  <a:lnTo>
                    <a:pt x="97" y="47"/>
                  </a:lnTo>
                  <a:lnTo>
                    <a:pt x="73" y="57"/>
                  </a:lnTo>
                  <a:lnTo>
                    <a:pt x="54" y="71"/>
                  </a:lnTo>
                  <a:lnTo>
                    <a:pt x="38" y="83"/>
                  </a:lnTo>
                  <a:lnTo>
                    <a:pt x="26" y="97"/>
                  </a:lnTo>
                  <a:lnTo>
                    <a:pt x="14" y="111"/>
                  </a:lnTo>
                  <a:lnTo>
                    <a:pt x="5" y="125"/>
                  </a:lnTo>
                  <a:lnTo>
                    <a:pt x="0" y="142"/>
                  </a:lnTo>
                  <a:lnTo>
                    <a:pt x="0" y="158"/>
                  </a:lnTo>
                  <a:lnTo>
                    <a:pt x="2" y="172"/>
                  </a:lnTo>
                  <a:lnTo>
                    <a:pt x="7" y="189"/>
                  </a:lnTo>
                  <a:lnTo>
                    <a:pt x="14" y="206"/>
                  </a:lnTo>
                  <a:lnTo>
                    <a:pt x="26" y="220"/>
                  </a:lnTo>
                  <a:lnTo>
                    <a:pt x="40" y="234"/>
                  </a:lnTo>
                  <a:lnTo>
                    <a:pt x="59" y="246"/>
                  </a:lnTo>
                  <a:lnTo>
                    <a:pt x="78" y="257"/>
                  </a:lnTo>
                  <a:lnTo>
                    <a:pt x="99" y="269"/>
                  </a:lnTo>
                  <a:lnTo>
                    <a:pt x="125" y="279"/>
                  </a:lnTo>
                  <a:lnTo>
                    <a:pt x="151" y="288"/>
                  </a:lnTo>
                  <a:lnTo>
                    <a:pt x="177" y="295"/>
                  </a:lnTo>
                  <a:lnTo>
                    <a:pt x="208" y="302"/>
                  </a:lnTo>
                  <a:lnTo>
                    <a:pt x="239" y="307"/>
                  </a:lnTo>
                  <a:lnTo>
                    <a:pt x="269" y="312"/>
                  </a:lnTo>
                  <a:lnTo>
                    <a:pt x="302" y="314"/>
                  </a:lnTo>
                  <a:lnTo>
                    <a:pt x="335" y="314"/>
                  </a:lnTo>
                  <a:lnTo>
                    <a:pt x="371" y="314"/>
                  </a:lnTo>
                  <a:lnTo>
                    <a:pt x="404" y="312"/>
                  </a:lnTo>
                  <a:lnTo>
                    <a:pt x="437" y="307"/>
                  </a:lnTo>
                  <a:lnTo>
                    <a:pt x="468" y="302"/>
                  </a:lnTo>
                  <a:lnTo>
                    <a:pt x="498" y="295"/>
                  </a:lnTo>
                  <a:lnTo>
                    <a:pt x="527" y="288"/>
                  </a:lnTo>
                  <a:lnTo>
                    <a:pt x="550" y="279"/>
                  </a:lnTo>
                  <a:lnTo>
                    <a:pt x="576" y="267"/>
                  </a:lnTo>
                  <a:lnTo>
                    <a:pt x="598" y="257"/>
                  </a:lnTo>
                  <a:lnTo>
                    <a:pt x="617" y="243"/>
                  </a:lnTo>
                  <a:lnTo>
                    <a:pt x="633" y="231"/>
                  </a:lnTo>
                  <a:lnTo>
                    <a:pt x="647" y="217"/>
                  </a:lnTo>
                  <a:lnTo>
                    <a:pt x="657" y="203"/>
                  </a:lnTo>
                  <a:lnTo>
                    <a:pt x="666" y="189"/>
                  </a:lnTo>
                  <a:lnTo>
                    <a:pt x="671" y="172"/>
                  </a:lnTo>
                  <a:lnTo>
                    <a:pt x="671" y="156"/>
                  </a:lnTo>
                  <a:lnTo>
                    <a:pt x="671" y="142"/>
                  </a:lnTo>
                  <a:close/>
                </a:path>
              </a:pathLst>
            </a:custGeom>
            <a:noFill/>
            <a:ln w="57150" cap="flat" cmpd="sng">
              <a:solidFill>
                <a:srgbClr val="7030A0"/>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defRPr/>
              </a:pPr>
              <a:endParaRPr lang="zh-CN" altLang="en-US" kern="0">
                <a:solidFill>
                  <a:sysClr val="windowText" lastClr="000000"/>
                </a:solidFill>
              </a:endParaRPr>
            </a:p>
          </p:txBody>
        </p:sp>
        <p:grpSp>
          <p:nvGrpSpPr>
            <p:cNvPr id="3" name="Group 7"/>
            <p:cNvGrpSpPr>
              <a:grpSpLocks/>
            </p:cNvGrpSpPr>
            <p:nvPr/>
          </p:nvGrpSpPr>
          <p:grpSpPr bwMode="auto">
            <a:xfrm>
              <a:off x="855" y="2115"/>
              <a:ext cx="315" cy="225"/>
              <a:chOff x="2449" y="3422"/>
              <a:chExt cx="152" cy="152"/>
            </a:xfrm>
          </p:grpSpPr>
          <p:sp>
            <p:nvSpPr>
              <p:cNvPr id="40" name="Oval 8"/>
              <p:cNvSpPr>
                <a:spLocks noChangeArrowheads="1"/>
              </p:cNvSpPr>
              <p:nvPr/>
            </p:nvSpPr>
            <p:spPr bwMode="auto">
              <a:xfrm>
                <a:off x="2449" y="3422"/>
                <a:ext cx="152" cy="152"/>
              </a:xfrm>
              <a:prstGeom prst="ellipse">
                <a:avLst/>
              </a:prstGeom>
              <a:gradFill rotWithShape="1">
                <a:gsLst>
                  <a:gs pos="0">
                    <a:srgbClr val="A7A7A7"/>
                  </a:gs>
                  <a:gs pos="100000">
                    <a:srgbClr val="474747"/>
                  </a:gs>
                </a:gsLst>
                <a:lin ang="5400000" scaled="1"/>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p>
                <a:pPr>
                  <a:defRPr/>
                </a:pPr>
                <a:endParaRPr lang="zh-CN" altLang="en-US" kern="0">
                  <a:solidFill>
                    <a:sysClr val="windowText" lastClr="000000"/>
                  </a:solidFill>
                </a:endParaRPr>
              </a:p>
            </p:txBody>
          </p:sp>
          <p:sp>
            <p:nvSpPr>
              <p:cNvPr id="41" name="Oval 9"/>
              <p:cNvSpPr>
                <a:spLocks noChangeArrowheads="1"/>
              </p:cNvSpPr>
              <p:nvPr/>
            </p:nvSpPr>
            <p:spPr bwMode="auto">
              <a:xfrm>
                <a:off x="2451" y="3424"/>
                <a:ext cx="148" cy="148"/>
              </a:xfrm>
              <a:prstGeom prst="ellipse">
                <a:avLst/>
              </a:prstGeom>
              <a:gradFill rotWithShape="1">
                <a:gsLst>
                  <a:gs pos="0">
                    <a:srgbClr val="D3D3D3"/>
                  </a:gs>
                  <a:gs pos="100000">
                    <a:srgbClr val="5C5C5C"/>
                  </a:gs>
                </a:gsLst>
                <a:lin ang="5400000" scaled="1"/>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p>
                <a:pPr>
                  <a:defRPr/>
                </a:pPr>
                <a:endParaRPr lang="zh-CN" altLang="en-US" kern="0">
                  <a:solidFill>
                    <a:sysClr val="windowText" lastClr="000000"/>
                  </a:solidFill>
                </a:endParaRPr>
              </a:p>
            </p:txBody>
          </p:sp>
          <p:sp>
            <p:nvSpPr>
              <p:cNvPr id="42" name="Freeform 10"/>
              <p:cNvSpPr>
                <a:spLocks/>
              </p:cNvSpPr>
              <p:nvPr/>
            </p:nvSpPr>
            <p:spPr bwMode="auto">
              <a:xfrm>
                <a:off x="2461" y="3426"/>
                <a:ext cx="128" cy="37"/>
              </a:xfrm>
              <a:custGeom>
                <a:avLst/>
                <a:gdLst>
                  <a:gd name="T0" fmla="*/ 0 w 372"/>
                  <a:gd name="T1" fmla="*/ 0 h 94"/>
                  <a:gd name="T2" fmla="*/ 0 w 372"/>
                  <a:gd name="T3" fmla="*/ 0 h 94"/>
                  <a:gd name="T4" fmla="*/ 0 w 372"/>
                  <a:gd name="T5" fmla="*/ 0 h 94"/>
                  <a:gd name="T6" fmla="*/ 0 w 372"/>
                  <a:gd name="T7" fmla="*/ 0 h 94"/>
                  <a:gd name="T8" fmla="*/ 0 w 372"/>
                  <a:gd name="T9" fmla="*/ 0 h 94"/>
                  <a:gd name="T10" fmla="*/ 0 w 372"/>
                  <a:gd name="T11" fmla="*/ 0 h 94"/>
                  <a:gd name="T12" fmla="*/ 0 w 372"/>
                  <a:gd name="T13" fmla="*/ 0 h 94"/>
                  <a:gd name="T14" fmla="*/ 0 w 372"/>
                  <a:gd name="T15" fmla="*/ 0 h 94"/>
                  <a:gd name="T16" fmla="*/ 0 w 372"/>
                  <a:gd name="T17" fmla="*/ 0 h 94"/>
                  <a:gd name="T18" fmla="*/ 0 w 372"/>
                  <a:gd name="T19" fmla="*/ 0 h 94"/>
                  <a:gd name="T20" fmla="*/ 0 w 372"/>
                  <a:gd name="T21" fmla="*/ 0 h 94"/>
                  <a:gd name="T22" fmla="*/ 0 w 372"/>
                  <a:gd name="T23" fmla="*/ 0 h 94"/>
                  <a:gd name="T24" fmla="*/ 0 w 372"/>
                  <a:gd name="T25" fmla="*/ 0 h 94"/>
                  <a:gd name="T26" fmla="*/ 0 w 372"/>
                  <a:gd name="T27" fmla="*/ 0 h 94"/>
                  <a:gd name="T28" fmla="*/ 0 w 372"/>
                  <a:gd name="T29" fmla="*/ 0 h 94"/>
                  <a:gd name="T30" fmla="*/ 0 w 372"/>
                  <a:gd name="T31" fmla="*/ 0 h 94"/>
                  <a:gd name="T32" fmla="*/ 0 w 372"/>
                  <a:gd name="T33" fmla="*/ 0 h 94"/>
                  <a:gd name="T34" fmla="*/ 0 w 372"/>
                  <a:gd name="T35" fmla="*/ 0 h 94"/>
                  <a:gd name="T36" fmla="*/ 0 w 372"/>
                  <a:gd name="T37" fmla="*/ 0 h 94"/>
                  <a:gd name="T38" fmla="*/ 0 w 372"/>
                  <a:gd name="T39" fmla="*/ 0 h 94"/>
                  <a:gd name="T40" fmla="*/ 0 w 372"/>
                  <a:gd name="T41" fmla="*/ 0 h 94"/>
                  <a:gd name="T42" fmla="*/ 0 w 372"/>
                  <a:gd name="T43" fmla="*/ 0 h 94"/>
                  <a:gd name="T44" fmla="*/ 0 w 372"/>
                  <a:gd name="T45" fmla="*/ 0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94"/>
                  <a:gd name="T71" fmla="*/ 372 w 372"/>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94">
                    <a:moveTo>
                      <a:pt x="372" y="91"/>
                    </a:moveTo>
                    <a:lnTo>
                      <a:pt x="356" y="75"/>
                    </a:lnTo>
                    <a:lnTo>
                      <a:pt x="330" y="49"/>
                    </a:lnTo>
                    <a:lnTo>
                      <a:pt x="322" y="44"/>
                    </a:lnTo>
                    <a:lnTo>
                      <a:pt x="312" y="37"/>
                    </a:lnTo>
                    <a:lnTo>
                      <a:pt x="285" y="22"/>
                    </a:lnTo>
                    <a:lnTo>
                      <a:pt x="268" y="14"/>
                    </a:lnTo>
                    <a:lnTo>
                      <a:pt x="246" y="7"/>
                    </a:lnTo>
                    <a:lnTo>
                      <a:pt x="222" y="3"/>
                    </a:lnTo>
                    <a:lnTo>
                      <a:pt x="197" y="0"/>
                    </a:lnTo>
                    <a:lnTo>
                      <a:pt x="195" y="0"/>
                    </a:lnTo>
                    <a:lnTo>
                      <a:pt x="177" y="0"/>
                    </a:lnTo>
                    <a:lnTo>
                      <a:pt x="172" y="0"/>
                    </a:lnTo>
                    <a:lnTo>
                      <a:pt x="147" y="3"/>
                    </a:lnTo>
                    <a:lnTo>
                      <a:pt x="124" y="7"/>
                    </a:lnTo>
                    <a:lnTo>
                      <a:pt x="103" y="14"/>
                    </a:lnTo>
                    <a:lnTo>
                      <a:pt x="84" y="24"/>
                    </a:lnTo>
                    <a:lnTo>
                      <a:pt x="57" y="37"/>
                    </a:lnTo>
                    <a:lnTo>
                      <a:pt x="50" y="44"/>
                    </a:lnTo>
                    <a:lnTo>
                      <a:pt x="39" y="51"/>
                    </a:lnTo>
                    <a:lnTo>
                      <a:pt x="13" y="77"/>
                    </a:lnTo>
                    <a:lnTo>
                      <a:pt x="0" y="94"/>
                    </a:lnTo>
                    <a:lnTo>
                      <a:pt x="372" y="91"/>
                    </a:lnTo>
                    <a:close/>
                  </a:path>
                </a:pathLst>
              </a:custGeom>
              <a:gradFill rotWithShape="1">
                <a:gsLst>
                  <a:gs pos="0">
                    <a:srgbClr val="FFFFFF">
                      <a:alpha val="89998"/>
                    </a:srgbClr>
                  </a:gs>
                  <a:gs pos="100000">
                    <a:srgbClr val="DBDBDB">
                      <a:alpha val="0"/>
                    </a:srgbClr>
                  </a:gs>
                </a:gsLst>
                <a:lin ang="5400000" scaled="1"/>
              </a:gradFill>
              <a:ln>
                <a:noFill/>
              </a:ln>
              <a:extLst>
                <a:ext uri="{91240B29-F687-4F45-9708-019B960494DF}">
                  <a14:hiddenLine xmlns:a14="http://schemas.microsoft.com/office/drawing/2010/main" w="8001" cap="flat" cmpd="sng">
                    <a:solidFill>
                      <a:srgbClr val="000000"/>
                    </a:solidFill>
                    <a:prstDash val="solid"/>
                    <a:miter lim="800000"/>
                    <a:headEnd type="none" w="med" len="med"/>
                    <a:tailEnd type="none" w="med" len="med"/>
                  </a14:hiddenLine>
                </a:ext>
              </a:extLst>
            </p:spPr>
            <p:txBody>
              <a:bodyPr/>
              <a:lstStyle/>
              <a:p>
                <a:pPr>
                  <a:defRPr/>
                </a:pPr>
                <a:endParaRPr lang="zh-CN" altLang="en-US" kern="0">
                  <a:solidFill>
                    <a:sysClr val="windowText" lastClr="000000"/>
                  </a:solidFill>
                </a:endParaRPr>
              </a:p>
            </p:txBody>
          </p:sp>
          <p:sp>
            <p:nvSpPr>
              <p:cNvPr id="43" name="Oval 11"/>
              <p:cNvSpPr>
                <a:spLocks noChangeArrowheads="1"/>
              </p:cNvSpPr>
              <p:nvPr/>
            </p:nvSpPr>
            <p:spPr bwMode="auto">
              <a:xfrm>
                <a:off x="2503" y="3434"/>
                <a:ext cx="48" cy="48"/>
              </a:xfrm>
              <a:prstGeom prst="ellipse">
                <a:avLst/>
              </a:prstGeom>
              <a:gradFill rotWithShape="1">
                <a:gsLst>
                  <a:gs pos="0">
                    <a:srgbClr val="FFFFFF">
                      <a:alpha val="95000"/>
                    </a:srgbClr>
                  </a:gs>
                  <a:gs pos="100000">
                    <a:srgbClr val="00C7F6">
                      <a:alpha val="0"/>
                    </a:srgbClr>
                  </a:gs>
                </a:gsLst>
                <a:path path="shape">
                  <a:fillToRect l="50000" t="50000" r="50000" b="50000"/>
                </a:path>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p>
                <a:pPr>
                  <a:defRPr/>
                </a:pPr>
                <a:endParaRPr lang="zh-CN" altLang="en-US" kern="0">
                  <a:solidFill>
                    <a:sysClr val="windowText" lastClr="000000"/>
                  </a:solidFill>
                </a:endParaRPr>
              </a:p>
            </p:txBody>
          </p:sp>
        </p:grpSp>
      </p:grpSp>
      <p:grpSp>
        <p:nvGrpSpPr>
          <p:cNvPr id="4" name="Group 24"/>
          <p:cNvGrpSpPr>
            <a:grpSpLocks/>
          </p:cNvGrpSpPr>
          <p:nvPr/>
        </p:nvGrpSpPr>
        <p:grpSpPr bwMode="auto">
          <a:xfrm>
            <a:off x="2769577" y="1236666"/>
            <a:ext cx="6050574" cy="5478466"/>
            <a:chOff x="1890" y="779"/>
            <a:chExt cx="4129" cy="3451"/>
          </a:xfrm>
        </p:grpSpPr>
        <p:sp>
          <p:nvSpPr>
            <p:cNvPr id="45" name="Line 214"/>
            <p:cNvSpPr>
              <a:spLocks noChangeShapeType="1"/>
            </p:cNvSpPr>
            <p:nvPr/>
          </p:nvSpPr>
          <p:spPr bwMode="auto">
            <a:xfrm flipH="1">
              <a:off x="1890" y="847"/>
              <a:ext cx="45" cy="333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46" name="矩形 45"/>
            <p:cNvSpPr/>
            <p:nvPr/>
          </p:nvSpPr>
          <p:spPr>
            <a:xfrm>
              <a:off x="2089" y="779"/>
              <a:ext cx="3422" cy="368"/>
            </a:xfrm>
            <a:prstGeom prst="rect">
              <a:avLst/>
            </a:prstGeom>
            <a:ln w="25400">
              <a:solidFill>
                <a:srgbClr val="00B050"/>
              </a:solidFill>
            </a:ln>
          </p:spPr>
          <p:txBody>
            <a:bodyPr wrap="square">
              <a:spAutoFit/>
            </a:bodyPr>
            <a:lstStyle/>
            <a:p>
              <a:pPr algn="ctr">
                <a:defRPr/>
              </a:pPr>
              <a:r>
                <a:rPr lang="ru-RU" altLang="zh-CN" sz="1600" dirty="0" smtClean="0">
                  <a:solidFill>
                    <a:srgbClr val="000000"/>
                  </a:solidFill>
                  <a:latin typeface="微软雅黑" pitchFamily="34" charset="-122"/>
                  <a:ea typeface="微软雅黑" pitchFamily="34" charset="-122"/>
                </a:rPr>
                <a:t>Внедрение приложений с использование видео </a:t>
              </a:r>
              <a:r>
                <a:rPr lang="en-US" altLang="zh-CN" sz="1600" dirty="0" smtClean="0">
                  <a:solidFill>
                    <a:srgbClr val="000000"/>
                  </a:solidFill>
                  <a:latin typeface="微软雅黑" pitchFamily="34" charset="-122"/>
                  <a:ea typeface="微软雅黑" pitchFamily="34" charset="-122"/>
                </a:rPr>
                <a:t>HD</a:t>
              </a:r>
              <a:r>
                <a:rPr lang="ru-RU" altLang="zh-CN" sz="1600" dirty="0">
                  <a:solidFill>
                    <a:srgbClr val="000000"/>
                  </a:solidFill>
                  <a:latin typeface="微软雅黑" pitchFamily="34" charset="-122"/>
                  <a:ea typeface="微软雅黑" pitchFamily="34" charset="-122"/>
                </a:rPr>
                <a:t> </a:t>
              </a:r>
              <a:r>
                <a:rPr lang="ru-RU" altLang="zh-CN" sz="1600" dirty="0" smtClean="0">
                  <a:solidFill>
                    <a:srgbClr val="000000"/>
                  </a:solidFill>
                  <a:latin typeface="微软雅黑" pitchFamily="34" charset="-122"/>
                  <a:ea typeface="微软雅黑" pitchFamily="34" charset="-122"/>
                </a:rPr>
                <a:t>качества</a:t>
              </a:r>
              <a:endParaRPr lang="zh-CN" altLang="en-US" sz="1600" dirty="0">
                <a:solidFill>
                  <a:srgbClr val="000000"/>
                </a:solidFill>
                <a:latin typeface="微软雅黑" pitchFamily="34" charset="-122"/>
                <a:ea typeface="微软雅黑" pitchFamily="34" charset="-122"/>
              </a:endParaRPr>
            </a:p>
          </p:txBody>
        </p:sp>
        <p:sp>
          <p:nvSpPr>
            <p:cNvPr id="47" name="矩形 46"/>
            <p:cNvSpPr/>
            <p:nvPr/>
          </p:nvSpPr>
          <p:spPr>
            <a:xfrm>
              <a:off x="2025" y="1288"/>
              <a:ext cx="3847" cy="368"/>
            </a:xfrm>
            <a:prstGeom prst="rect">
              <a:avLst/>
            </a:prstGeom>
            <a:ln w="25400">
              <a:solidFill>
                <a:srgbClr val="7030A0"/>
              </a:solidFill>
            </a:ln>
          </p:spPr>
          <p:txBody>
            <a:bodyPr wrap="square">
              <a:spAutoFit/>
            </a:bodyPr>
            <a:lstStyle/>
            <a:p>
              <a:pPr algn="ctr">
                <a:defRPr/>
              </a:pPr>
              <a:r>
                <a:rPr lang="ru-RU" altLang="zh-CN" sz="1600" kern="0" dirty="0">
                  <a:solidFill>
                    <a:sysClr val="windowText" lastClr="000000"/>
                  </a:solidFill>
                  <a:latin typeface="微软雅黑" pitchFamily="34" charset="-122"/>
                  <a:ea typeface="微软雅黑" pitchFamily="34" charset="-122"/>
                </a:rPr>
                <a:t>С</a:t>
              </a:r>
              <a:r>
                <a:rPr lang="ru-RU" altLang="zh-CN" sz="1600" kern="0" dirty="0" smtClean="0">
                  <a:solidFill>
                    <a:sysClr val="windowText" lastClr="000000"/>
                  </a:solidFill>
                  <a:latin typeface="微软雅黑" pitchFamily="34" charset="-122"/>
                  <a:ea typeface="微软雅黑" pitchFamily="34" charset="-122"/>
                </a:rPr>
                <a:t>истема видеоанализа с помощью облачных вычислений, внедрение </a:t>
              </a:r>
              <a:r>
                <a:rPr lang="ru-RU" altLang="zh-CN" sz="1600" kern="0" smtClean="0">
                  <a:solidFill>
                    <a:sysClr val="windowText" lastClr="000000"/>
                  </a:solidFill>
                  <a:latin typeface="微软雅黑" pitchFamily="34" charset="-122"/>
                  <a:ea typeface="微软雅黑" pitchFamily="34" charset="-122"/>
                </a:rPr>
                <a:t>системы распознавания лиц</a:t>
              </a:r>
              <a:endParaRPr lang="en-US" altLang="zh-CN" sz="1600" kern="0" dirty="0">
                <a:solidFill>
                  <a:sysClr val="windowText" lastClr="000000"/>
                </a:solidFill>
                <a:latin typeface="微软雅黑" pitchFamily="34" charset="-122"/>
                <a:ea typeface="微软雅黑" pitchFamily="34" charset="-122"/>
              </a:endParaRPr>
            </a:p>
          </p:txBody>
        </p:sp>
        <p:sp>
          <p:nvSpPr>
            <p:cNvPr id="48" name="矩形 47"/>
            <p:cNvSpPr/>
            <p:nvPr/>
          </p:nvSpPr>
          <p:spPr>
            <a:xfrm>
              <a:off x="2108" y="1787"/>
              <a:ext cx="3813" cy="213"/>
            </a:xfrm>
            <a:prstGeom prst="rect">
              <a:avLst/>
            </a:prstGeom>
            <a:ln w="25400">
              <a:solidFill>
                <a:srgbClr val="2D2D8A">
                  <a:lumMod val="75000"/>
                </a:srgbClr>
              </a:solidFill>
            </a:ln>
          </p:spPr>
          <p:txBody>
            <a:bodyPr wrap="square">
              <a:spAutoFit/>
            </a:bodyPr>
            <a:lstStyle/>
            <a:p>
              <a:pPr algn="ctr">
                <a:defRPr/>
              </a:pPr>
              <a:r>
                <a:rPr lang="ru-RU" altLang="zh-CN" sz="1600" kern="0">
                  <a:solidFill>
                    <a:sysClr val="windowText" lastClr="000000"/>
                  </a:solidFill>
                  <a:latin typeface="微软雅黑" pitchFamily="34" charset="-122"/>
                  <a:ea typeface="微软雅黑" pitchFamily="34" charset="-122"/>
                </a:rPr>
                <a:t>Революция в области сенсорных видео-технологий</a:t>
              </a:r>
              <a:endParaRPr lang="en-US" altLang="zh-CN" sz="1600" kern="0" dirty="0">
                <a:solidFill>
                  <a:sysClr val="windowText" lastClr="000000"/>
                </a:solidFill>
                <a:latin typeface="微软雅黑" pitchFamily="34" charset="-122"/>
                <a:ea typeface="微软雅黑" pitchFamily="34" charset="-122"/>
              </a:endParaRPr>
            </a:p>
          </p:txBody>
        </p:sp>
        <p:sp>
          <p:nvSpPr>
            <p:cNvPr id="49" name="矩形 48"/>
            <p:cNvSpPr/>
            <p:nvPr/>
          </p:nvSpPr>
          <p:spPr>
            <a:xfrm>
              <a:off x="2106" y="2166"/>
              <a:ext cx="3569" cy="233"/>
            </a:xfrm>
            <a:prstGeom prst="rect">
              <a:avLst/>
            </a:prstGeom>
            <a:noFill/>
            <a:ln w="25400" cmpd="thickThin">
              <a:solidFill>
                <a:srgbClr val="2D2D8A">
                  <a:lumMod val="75000"/>
                </a:srgbClr>
              </a:solidFill>
            </a:ln>
          </p:spPr>
          <p:txBody>
            <a:bodyPr wrap="square">
              <a:spAutoFit/>
            </a:bodyPr>
            <a:lstStyle/>
            <a:p>
              <a:pPr algn="ctr">
                <a:defRPr/>
              </a:pPr>
              <a:r>
                <a:rPr lang="ru-RU" altLang="zh-CN" kern="0" dirty="0" smtClean="0">
                  <a:solidFill>
                    <a:sysClr val="windowText" lastClr="000000"/>
                  </a:solidFill>
                  <a:latin typeface="微软雅黑" pitchFamily="34" charset="-122"/>
                  <a:ea typeface="微软雅黑" pitchFamily="34" charset="-122"/>
                </a:rPr>
                <a:t>Поддержка мульти-камерного режима</a:t>
              </a:r>
              <a:endParaRPr lang="en-US" altLang="zh-CN" kern="0" dirty="0">
                <a:solidFill>
                  <a:sysClr val="windowText" lastClr="000000"/>
                </a:solidFill>
                <a:latin typeface="微软雅黑" pitchFamily="34" charset="-122"/>
                <a:ea typeface="微软雅黑" pitchFamily="34" charset="-122"/>
              </a:endParaRPr>
            </a:p>
          </p:txBody>
        </p:sp>
        <p:sp>
          <p:nvSpPr>
            <p:cNvPr id="50" name="矩形 49"/>
            <p:cNvSpPr/>
            <p:nvPr/>
          </p:nvSpPr>
          <p:spPr>
            <a:xfrm>
              <a:off x="2070" y="2571"/>
              <a:ext cx="3949" cy="368"/>
            </a:xfrm>
            <a:prstGeom prst="rect">
              <a:avLst/>
            </a:prstGeom>
            <a:ln w="25400" cmpd="thinThick">
              <a:solidFill>
                <a:srgbClr val="333399">
                  <a:lumMod val="40000"/>
                  <a:lumOff val="60000"/>
                </a:srgbClr>
              </a:solidFill>
            </a:ln>
          </p:spPr>
          <p:txBody>
            <a:bodyPr wrap="square">
              <a:spAutoFit/>
            </a:bodyPr>
            <a:lstStyle/>
            <a:p>
              <a:pPr algn="ctr">
                <a:defRPr/>
              </a:pPr>
              <a:r>
                <a:rPr lang="ru-RU" altLang="zh-CN" sz="1600" kern="0" dirty="0" smtClean="0">
                  <a:solidFill>
                    <a:sysClr val="windowText" lastClr="000000"/>
                  </a:solidFill>
                  <a:latin typeface="微软雅黑" pitchFamily="34" charset="-122"/>
                  <a:ea typeface="微软雅黑" pitchFamily="34" charset="-122"/>
                </a:rPr>
                <a:t>Высокая </a:t>
              </a:r>
              <a:r>
                <a:rPr lang="ru-RU" altLang="zh-CN" sz="1600" kern="0" smtClean="0">
                  <a:solidFill>
                    <a:sysClr val="windowText" lastClr="000000"/>
                  </a:solidFill>
                  <a:latin typeface="微软雅黑" pitchFamily="34" charset="-122"/>
                  <a:ea typeface="微软雅黑" pitchFamily="34" charset="-122"/>
                </a:rPr>
                <a:t>степень интеграции видео и данных в форматах </a:t>
              </a:r>
              <a:r>
                <a:rPr lang="en-US" altLang="zh-CN" sz="1600" kern="0" dirty="0" smtClean="0">
                  <a:solidFill>
                    <a:sysClr val="windowText" lastClr="000000"/>
                  </a:solidFill>
                  <a:latin typeface="微软雅黑" pitchFamily="34" charset="-122"/>
                  <a:ea typeface="微软雅黑" pitchFamily="34" charset="-122"/>
                </a:rPr>
                <a:t>3D</a:t>
              </a:r>
              <a:r>
                <a:rPr lang="en-US" altLang="zh-CN" sz="1600" kern="0" dirty="0">
                  <a:solidFill>
                    <a:sysClr val="windowText" lastClr="000000"/>
                  </a:solidFill>
                  <a:latin typeface="微软雅黑" pitchFamily="34" charset="-122"/>
                  <a:ea typeface="微软雅黑" pitchFamily="34" charset="-122"/>
                </a:rPr>
                <a:t>, 2D, GIS</a:t>
              </a:r>
            </a:p>
          </p:txBody>
        </p:sp>
        <p:sp>
          <p:nvSpPr>
            <p:cNvPr id="51" name="矩形 50"/>
            <p:cNvSpPr/>
            <p:nvPr/>
          </p:nvSpPr>
          <p:spPr>
            <a:xfrm>
              <a:off x="2285" y="3022"/>
              <a:ext cx="3734" cy="213"/>
            </a:xfrm>
            <a:prstGeom prst="rect">
              <a:avLst/>
            </a:prstGeom>
            <a:ln w="25400">
              <a:solidFill>
                <a:srgbClr val="C00000"/>
              </a:solidFill>
            </a:ln>
          </p:spPr>
          <p:txBody>
            <a:bodyPr wrap="square">
              <a:spAutoFit/>
            </a:bodyPr>
            <a:lstStyle/>
            <a:p>
              <a:pPr>
                <a:defRPr/>
              </a:pPr>
              <a:r>
                <a:rPr lang="ru-RU" altLang="zh-CN" sz="1600" kern="0" dirty="0" smtClean="0">
                  <a:solidFill>
                    <a:sysClr val="windowText" lastClr="000000"/>
                  </a:solidFill>
                  <a:latin typeface="微软雅黑" pitchFamily="34" charset="-122"/>
                  <a:ea typeface="微软雅黑" pitchFamily="34" charset="-122"/>
                </a:rPr>
                <a:t>Технология анализа </a:t>
              </a:r>
              <a:r>
                <a:rPr lang="ru-RU" altLang="zh-CN" sz="1600" kern="0" smtClean="0">
                  <a:solidFill>
                    <a:sysClr val="windowText" lastClr="000000"/>
                  </a:solidFill>
                  <a:latin typeface="微软雅黑" pitchFamily="34" charset="-122"/>
                  <a:ea typeface="微软雅黑" pitchFamily="34" charset="-122"/>
                </a:rPr>
                <a:t>большого объема данных</a:t>
              </a:r>
              <a:r>
                <a:rPr lang="en-US" altLang="zh-CN" sz="1600" kern="0" dirty="0" smtClean="0">
                  <a:solidFill>
                    <a:sysClr val="windowText" lastClr="000000"/>
                  </a:solidFill>
                  <a:latin typeface="微软雅黑" pitchFamily="34" charset="-122"/>
                  <a:ea typeface="微软雅黑" pitchFamily="34" charset="-122"/>
                </a:rPr>
                <a:t>.</a:t>
              </a:r>
              <a:endParaRPr lang="en-US" altLang="zh-CN" sz="1600" kern="0" dirty="0">
                <a:solidFill>
                  <a:sysClr val="windowText" lastClr="000000"/>
                </a:solidFill>
                <a:latin typeface="微软雅黑" pitchFamily="34" charset="-122"/>
                <a:ea typeface="微软雅黑" pitchFamily="34" charset="-122"/>
              </a:endParaRPr>
            </a:p>
          </p:txBody>
        </p:sp>
        <p:sp>
          <p:nvSpPr>
            <p:cNvPr id="52" name="矩形 51"/>
            <p:cNvSpPr/>
            <p:nvPr/>
          </p:nvSpPr>
          <p:spPr>
            <a:xfrm>
              <a:off x="2025" y="3306"/>
              <a:ext cx="3529" cy="368"/>
            </a:xfrm>
            <a:prstGeom prst="rect">
              <a:avLst/>
            </a:prstGeom>
            <a:ln w="25400">
              <a:solidFill>
                <a:srgbClr val="FFC000"/>
              </a:solidFill>
            </a:ln>
          </p:spPr>
          <p:txBody>
            <a:bodyPr wrap="square">
              <a:spAutoFit/>
            </a:bodyPr>
            <a:lstStyle/>
            <a:p>
              <a:pPr algn="ctr">
                <a:defRPr/>
              </a:pPr>
              <a:r>
                <a:rPr lang="ru-RU" altLang="zh-CN" sz="1600" kern="0" dirty="0" smtClean="0">
                  <a:solidFill>
                    <a:sysClr val="windowText" lastClr="000000"/>
                  </a:solidFill>
                  <a:latin typeface="微软雅黑" pitchFamily="34" charset="-122"/>
                  <a:ea typeface="微软雅黑" pitchFamily="34" charset="-122"/>
                </a:rPr>
                <a:t>Мобильные видео</a:t>
              </a:r>
              <a:r>
                <a:rPr lang="en-US" altLang="zh-CN" sz="1600" kern="0" dirty="0" smtClean="0">
                  <a:solidFill>
                    <a:sysClr val="windowText" lastClr="000000"/>
                  </a:solidFill>
                  <a:latin typeface="微软雅黑" pitchFamily="34" charset="-122"/>
                  <a:ea typeface="微软雅黑" pitchFamily="34" charset="-122"/>
                </a:rPr>
                <a:t>-</a:t>
              </a:r>
              <a:r>
                <a:rPr lang="ru-RU" altLang="zh-CN" sz="1600" kern="0" dirty="0" smtClean="0">
                  <a:solidFill>
                    <a:sysClr val="windowText" lastClr="000000"/>
                  </a:solidFill>
                  <a:latin typeface="微软雅黑" pitchFamily="34" charset="-122"/>
                  <a:ea typeface="微软雅黑" pitchFamily="34" charset="-122"/>
                </a:rPr>
                <a:t>технологии, интеллектуальные терминалы </a:t>
              </a:r>
              <a:r>
                <a:rPr lang="en-US" altLang="zh-CN" sz="1600" kern="0" dirty="0" smtClean="0">
                  <a:solidFill>
                    <a:sysClr val="windowText" lastClr="000000"/>
                  </a:solidFill>
                  <a:latin typeface="微软雅黑" pitchFamily="34" charset="-122"/>
                  <a:ea typeface="微软雅黑" pitchFamily="34" charset="-122"/>
                </a:rPr>
                <a:t>3G</a:t>
              </a:r>
              <a:endParaRPr lang="en-US" altLang="zh-CN" sz="1600" kern="0" dirty="0">
                <a:solidFill>
                  <a:sysClr val="windowText" lastClr="000000"/>
                </a:solidFill>
                <a:latin typeface="微软雅黑" pitchFamily="34" charset="-122"/>
                <a:ea typeface="微软雅黑" pitchFamily="34" charset="-122"/>
              </a:endParaRPr>
            </a:p>
          </p:txBody>
        </p:sp>
        <p:sp>
          <p:nvSpPr>
            <p:cNvPr id="53" name="矩形 52"/>
            <p:cNvSpPr/>
            <p:nvPr/>
          </p:nvSpPr>
          <p:spPr>
            <a:xfrm>
              <a:off x="2169" y="3807"/>
              <a:ext cx="3222" cy="213"/>
            </a:xfrm>
            <a:prstGeom prst="rect">
              <a:avLst/>
            </a:prstGeom>
            <a:ln w="25400" cmpd="sng">
              <a:solidFill>
                <a:srgbClr val="000000"/>
              </a:solidFill>
            </a:ln>
          </p:spPr>
          <p:txBody>
            <a:bodyPr wrap="square">
              <a:spAutoFit/>
            </a:bodyPr>
            <a:lstStyle/>
            <a:p>
              <a:pPr algn="ctr">
                <a:defRPr/>
              </a:pPr>
              <a:r>
                <a:rPr lang="ru-RU" altLang="zh-CN" sz="1600" kern="0" dirty="0" smtClean="0">
                  <a:solidFill>
                    <a:sysClr val="windowText" lastClr="000000"/>
                  </a:solidFill>
                  <a:latin typeface="微软雅黑" pitchFamily="34" charset="-122"/>
                  <a:ea typeface="微软雅黑" pitchFamily="34" charset="-122"/>
                </a:rPr>
                <a:t>Интеллектуальная система эксплуатации и</a:t>
              </a:r>
              <a:endParaRPr lang="en-US" altLang="zh-CN" sz="1600" kern="0" dirty="0">
                <a:solidFill>
                  <a:sysClr val="windowText" lastClr="000000"/>
                </a:solidFill>
                <a:latin typeface="微软雅黑" pitchFamily="34" charset="-122"/>
                <a:ea typeface="微软雅黑" pitchFamily="34" charset="-122"/>
              </a:endParaRPr>
            </a:p>
          </p:txBody>
        </p:sp>
        <p:sp>
          <p:nvSpPr>
            <p:cNvPr id="54" name="矩形 53"/>
            <p:cNvSpPr/>
            <p:nvPr/>
          </p:nvSpPr>
          <p:spPr>
            <a:xfrm>
              <a:off x="2070" y="3997"/>
              <a:ext cx="638" cy="233"/>
            </a:xfrm>
            <a:prstGeom prst="rect">
              <a:avLst/>
            </a:prstGeom>
            <a:ln w="25400" cmpd="sng">
              <a:noFill/>
            </a:ln>
          </p:spPr>
          <p:txBody>
            <a:bodyPr wrap="none">
              <a:spAutoFit/>
            </a:bodyPr>
            <a:lstStyle/>
            <a:p>
              <a:pPr>
                <a:defRPr/>
              </a:pPr>
              <a:r>
                <a:rPr lang="en-US" altLang="zh-CN" kern="0" dirty="0">
                  <a:solidFill>
                    <a:sysClr val="windowText" lastClr="000000"/>
                  </a:solidFill>
                  <a:latin typeface="微软雅黑" pitchFamily="34" charset="-122"/>
                  <a:ea typeface="微软雅黑" pitchFamily="34" charset="-122"/>
                </a:rPr>
                <a:t>…………</a:t>
              </a:r>
            </a:p>
          </p:txBody>
        </p:sp>
      </p:grpSp>
    </p:spTree>
    <p:extLst>
      <p:ext uri="{BB962C8B-B14F-4D97-AF65-F5344CB8AC3E}">
        <p14:creationId xmlns:p14="http://schemas.microsoft.com/office/powerpoint/2010/main" val="2220451416"/>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311</TotalTime>
  <Words>1325</Words>
  <Application>Microsoft Office PowerPoint</Application>
  <PresentationFormat>Экран (4:3)</PresentationFormat>
  <Paragraphs>194</Paragraphs>
  <Slides>12</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12</vt:i4>
      </vt:variant>
    </vt:vector>
  </HeadingPairs>
  <TitlesOfParts>
    <vt:vector size="15" baseType="lpstr">
      <vt:lpstr>Droplet</vt:lpstr>
      <vt:lpstr>剪辑</vt:lpstr>
      <vt:lpstr>Visio</vt:lpstr>
      <vt:lpstr>Прогноз 2016: Что год грядущий нам готовит?  Мнение экспертов компании Inspur   Андрей Ковалев Генеральный директор Inspur Russia &amp; CIS kovalev@Inspur.com</vt:lpstr>
      <vt:lpstr>Inspur – Один из Лидирующих Провайдеров Облачных Услуг</vt:lpstr>
      <vt:lpstr>Приоритеты индустрии безопасности в 2016 году по мнению экспертов компании</vt:lpstr>
      <vt:lpstr>Умный город / Smart City</vt:lpstr>
      <vt:lpstr>Сложности при создании системы  ICity</vt:lpstr>
      <vt:lpstr>Инновации «Умного и безопасного  города»</vt:lpstr>
      <vt:lpstr>Система контроля и предотвращения  сбоев</vt:lpstr>
      <vt:lpstr>Сервисное облако системы городского видеонаблюдения</vt:lpstr>
      <vt:lpstr>Технологические инновации</vt:lpstr>
      <vt:lpstr>Архитектура системы  видеонаблюдения</vt:lpstr>
      <vt:lpstr>Презентация PowerPoint</vt:lpstr>
      <vt:lpstr>Спасибо за внимание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of Smart City</dc:title>
  <dc:creator>Саша</dc:creator>
  <cp:lastModifiedBy>user</cp:lastModifiedBy>
  <cp:revision>27</cp:revision>
  <dcterms:created xsi:type="dcterms:W3CDTF">2016-01-26T10:25:19Z</dcterms:created>
  <dcterms:modified xsi:type="dcterms:W3CDTF">2016-02-09T15:06:31Z</dcterms:modified>
</cp:coreProperties>
</file>